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9"/>
  </p:notesMasterIdLst>
  <p:handoutMasterIdLst>
    <p:handoutMasterId r:id="rId30"/>
  </p:handoutMasterIdLst>
  <p:sldIdLst>
    <p:sldId id="270" r:id="rId3"/>
    <p:sldId id="644" r:id="rId4"/>
    <p:sldId id="808" r:id="rId5"/>
    <p:sldId id="834" r:id="rId6"/>
    <p:sldId id="833" r:id="rId7"/>
    <p:sldId id="832" r:id="rId8"/>
    <p:sldId id="835" r:id="rId9"/>
    <p:sldId id="809" r:id="rId10"/>
    <p:sldId id="810" r:id="rId11"/>
    <p:sldId id="836" r:id="rId12"/>
    <p:sldId id="811" r:id="rId13"/>
    <p:sldId id="840" r:id="rId14"/>
    <p:sldId id="839" r:id="rId15"/>
    <p:sldId id="838" r:id="rId16"/>
    <p:sldId id="814" r:id="rId17"/>
    <p:sldId id="815" r:id="rId18"/>
    <p:sldId id="843" r:id="rId19"/>
    <p:sldId id="845" r:id="rId20"/>
    <p:sldId id="847" r:id="rId21"/>
    <p:sldId id="848" r:id="rId22"/>
    <p:sldId id="846" r:id="rId23"/>
    <p:sldId id="831" r:id="rId24"/>
    <p:sldId id="817" r:id="rId25"/>
    <p:sldId id="829" r:id="rId26"/>
    <p:sldId id="802" r:id="rId27"/>
    <p:sldId id="686" r:id="rId28"/>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olin chen" initials="s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FF"/>
    <a:srgbClr val="FF5050"/>
    <a:srgbClr val="DDE2E6"/>
    <a:srgbClr val="718F77"/>
    <a:srgbClr val="FF6600"/>
    <a:srgbClr val="0066FF"/>
    <a:srgbClr val="3263C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7455" autoAdjust="0"/>
  </p:normalViewPr>
  <p:slideViewPr>
    <p:cSldViewPr snapToGrid="0" showGuides="1">
      <p:cViewPr>
        <p:scale>
          <a:sx n="125" d="100"/>
          <a:sy n="125" d="100"/>
        </p:scale>
        <p:origin x="-1032" y="-450"/>
      </p:cViewPr>
      <p:guideLst>
        <p:guide orient="horz" pos="1525"/>
        <p:guide pos="2828"/>
      </p:guideLst>
    </p:cSldViewPr>
  </p:slideViewPr>
  <p:notesTextViewPr>
    <p:cViewPr>
      <p:scale>
        <a:sx n="1" d="1"/>
        <a:sy n="1" d="1"/>
      </p:scale>
      <p:origin x="0" y="0"/>
    </p:cViewPr>
  </p:notesTextViewPr>
  <p:sorterViewPr>
    <p:cViewPr>
      <p:scale>
        <a:sx n="100" d="100"/>
        <a:sy n="100" d="100"/>
      </p:scale>
      <p:origin x="0" y="5868"/>
    </p:cViewPr>
  </p:sorterViewPr>
  <p:notesViewPr>
    <p:cSldViewPr snapToGrid="0">
      <p:cViewPr varScale="1">
        <p:scale>
          <a:sx n="54" d="100"/>
          <a:sy n="54" d="100"/>
        </p:scale>
        <p:origin x="-2880" y="-84"/>
      </p:cViewPr>
      <p:guideLst>
        <p:guide orient="horz" pos="2872"/>
        <p:guide pos="212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5F502E-4A26-4508-847A-8311E0F16241}" type="datetimeFigureOut">
              <a:rPr lang="zh-CN" altLang="en-US" smtClean="0"/>
              <a:pPr/>
              <a:t>2022/12/7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828B56-E388-437F-9FC3-2A58B7766495}" type="slidenum">
              <a:rPr lang="zh-CN" altLang="en-US" smtClean="0"/>
              <a:pPr/>
              <a:t>‹#›</a:t>
            </a:fld>
            <a:endParaRPr lang="zh-CN" altLang="en-US"/>
          </a:p>
        </p:txBody>
      </p:sp>
    </p:spTree>
    <p:extLst>
      <p:ext uri="{BB962C8B-B14F-4D97-AF65-F5344CB8AC3E}">
        <p14:creationId xmlns:p14="http://schemas.microsoft.com/office/powerpoint/2010/main" xmlns="" val="37446026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83670B-31C0-42EC-B866-A5FA616CD12F}" type="datetimeFigureOut">
              <a:rPr lang="zh-CN" altLang="en-US" smtClean="0"/>
              <a:pPr/>
              <a:t>2022/12/7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9D177D-F8C8-48F4-B6D1-8A7569D00DE7}" type="slidenum">
              <a:rPr lang="zh-CN" altLang="en-US" smtClean="0"/>
              <a:pPr/>
              <a:t>‹#›</a:t>
            </a:fld>
            <a:endParaRPr lang="zh-CN" altLang="en-US"/>
          </a:p>
        </p:txBody>
      </p:sp>
    </p:spTree>
    <p:extLst>
      <p:ext uri="{BB962C8B-B14F-4D97-AF65-F5344CB8AC3E}">
        <p14:creationId xmlns:p14="http://schemas.microsoft.com/office/powerpoint/2010/main" xmlns="" val="14167107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028700"/>
            <a:ext cx="8229600" cy="13716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2498774"/>
            <a:ext cx="6400800" cy="131445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7"/>
          <p:cNvSpPr>
            <a:spLocks noGrp="1"/>
          </p:cNvSpPr>
          <p:nvPr>
            <p:ph type="dt" sz="half" idx="10"/>
          </p:nvPr>
        </p:nvSpPr>
        <p:spPr/>
        <p:txBody>
          <a:bodyPr/>
          <a:lstStyle>
            <a:lvl1pPr>
              <a:defRPr>
                <a:latin typeface="Gill Sans" charset="0"/>
              </a:defRPr>
            </a:lvl1pPr>
          </a:lstStyle>
          <a:p>
            <a:pPr>
              <a:defRPr/>
            </a:pPr>
            <a:fld id="{ED2EA324-08AD-4557-92E1-7F3536AE5EA7}" type="datetime1">
              <a:rPr lang="en-US" altLang="en-US" smtClean="0"/>
              <a:pPr>
                <a:defRPr/>
              </a:pPr>
              <a:t>12/7/2022</a:t>
            </a:fld>
            <a:endParaRPr lang="en-US" altLang="en-US" dirty="0"/>
          </a:p>
        </p:txBody>
      </p:sp>
      <p:sp>
        <p:nvSpPr>
          <p:cNvPr id="5" name="Footer Placeholder 16"/>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6" name="Slide Number Placeholder 28"/>
          <p:cNvSpPr>
            <a:spLocks noGrp="1"/>
          </p:cNvSpPr>
          <p:nvPr>
            <p:ph type="sldNum" sz="quarter" idx="12"/>
          </p:nvPr>
        </p:nvSpPr>
        <p:spPr/>
        <p:txBody>
          <a:bodyPr/>
          <a:lstStyle>
            <a:lvl1pPr>
              <a:defRPr>
                <a:latin typeface="Gill Sans" charset="0"/>
              </a:defRPr>
            </a:lvl1pPr>
          </a:lstStyle>
          <a:p>
            <a:pPr>
              <a:defRPr/>
            </a:pPr>
            <a:fld id="{06720E9E-B158-438F-BFCF-D19C28DACEC0}"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Gill Sans" charset="0"/>
              </a:defRPr>
            </a:lvl1pPr>
          </a:lstStyle>
          <a:p>
            <a:pPr>
              <a:defRPr/>
            </a:pPr>
            <a:fld id="{2810DC98-1C34-4271-8C7D-7F0A1B2EEF9B}" type="datetime1">
              <a:rPr lang="en-US" altLang="en-US" smtClean="0"/>
              <a:pPr>
                <a:defRPr/>
              </a:pPr>
              <a:t>12/7/2022</a:t>
            </a:fld>
            <a:endParaRPr lang="en-US" altLang="en-US" dirty="0"/>
          </a:p>
        </p:txBody>
      </p:sp>
      <p:sp>
        <p:nvSpPr>
          <p:cNvPr id="5" name="Footer Placeholder 4"/>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atin typeface="Gill Sans" charset="0"/>
              </a:defRPr>
            </a:lvl1pPr>
          </a:lstStyle>
          <a:p>
            <a:pPr>
              <a:defRPr/>
            </a:pPr>
            <a:fld id="{8691BDC2-AC0D-4707-8546-5D10599E5156}"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Gill Sans" charset="0"/>
              </a:defRPr>
            </a:lvl1pPr>
          </a:lstStyle>
          <a:p>
            <a:pPr>
              <a:defRPr/>
            </a:pPr>
            <a:fld id="{C1D9B3A3-186D-4A5C-8F71-88785B66C64D}" type="datetime1">
              <a:rPr lang="en-US" altLang="en-US" smtClean="0"/>
              <a:pPr>
                <a:defRPr/>
              </a:pPr>
              <a:t>12/7/2022</a:t>
            </a:fld>
            <a:endParaRPr lang="en-US" altLang="en-US" dirty="0"/>
          </a:p>
        </p:txBody>
      </p:sp>
      <p:sp>
        <p:nvSpPr>
          <p:cNvPr id="5" name="Footer Placeholder 4"/>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atin typeface="Gill Sans" charset="0"/>
              </a:defRPr>
            </a:lvl1pPr>
          </a:lstStyle>
          <a:p>
            <a:pPr>
              <a:defRPr/>
            </a:pPr>
            <a:fld id="{1AD1BE1E-64F8-4FCA-B151-928D2E0826F0}"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04233" y="147161"/>
            <a:ext cx="7772400" cy="359670"/>
          </a:xfrm>
        </p:spPr>
        <p:txBody>
          <a:bodyPr anchor="ctr">
            <a:noAutofit/>
          </a:bodyPr>
          <a:lstStyle>
            <a:lvl1pPr algn="l">
              <a:defRPr sz="3000" b="1" spc="100" baseline="0">
                <a:latin typeface="+mn-lt"/>
                <a:ea typeface="+mj-ea"/>
              </a:defRPr>
            </a:lvl1pPr>
          </a:lstStyle>
          <a:p>
            <a:endParaRPr lang="en-US" dirty="0"/>
          </a:p>
        </p:txBody>
      </p:sp>
      <p:sp>
        <p:nvSpPr>
          <p:cNvPr id="4" name="Date Placeholder 3"/>
          <p:cNvSpPr>
            <a:spLocks noGrp="1"/>
          </p:cNvSpPr>
          <p:nvPr>
            <p:ph type="dt" sz="half" idx="10"/>
          </p:nvPr>
        </p:nvSpPr>
        <p:spPr/>
        <p:txBody>
          <a:bodyPr/>
          <a:lstStyle/>
          <a:p>
            <a:fld id="{5C0E6616-6C3E-4A65-864C-C6B3FE667475}"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7" name="直接连接符 6"/>
          <p:cNvCxnSpPr/>
          <p:nvPr userDrawn="1"/>
        </p:nvCxnSpPr>
        <p:spPr>
          <a:xfrm>
            <a:off x="975360" y="540545"/>
            <a:ext cx="8187690" cy="0"/>
          </a:xfrm>
          <a:prstGeom prst="line">
            <a:avLst/>
          </a:prstGeom>
          <a:ln>
            <a:solidFill>
              <a:srgbClr val="C60000"/>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0" y="1"/>
            <a:ext cx="247650" cy="540545"/>
            <a:chOff x="-10235" y="0"/>
            <a:chExt cx="261755" cy="791028"/>
          </a:xfrm>
        </p:grpSpPr>
        <p:sp>
          <p:nvSpPr>
            <p:cNvPr id="8" name="矩形 7"/>
            <p:cNvSpPr/>
            <p:nvPr userDrawn="1"/>
          </p:nvSpPr>
          <p:spPr>
            <a:xfrm>
              <a:off x="-10235" y="0"/>
              <a:ext cx="261755" cy="644133"/>
            </a:xfrm>
            <a:prstGeom prst="rect">
              <a:avLst/>
            </a:prstGeom>
            <a:solidFill>
              <a:srgbClr val="C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userDrawn="1"/>
          </p:nvSpPr>
          <p:spPr>
            <a:xfrm>
              <a:off x="-10235" y="615951"/>
              <a:ext cx="261755" cy="175077"/>
            </a:xfrm>
            <a:prstGeom prst="rect">
              <a:avLst/>
            </a:prstGeom>
            <a:solidFill>
              <a:srgbClr val="337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BB90532-8EC2-4821-82CA-43F8F056B2BD}"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80002C1-D055-4670-B0FE-185AC4B8B29C}"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7514787-D76B-4C27-BF66-3B0A0089C048}"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CBD6D8E-0109-40E2-A6A6-AB5ABBE135C9}"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1093842-14E5-4ED0-8010-B90608A96BCA}"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8ED0C-9225-4512-959B-51EB3AA58A1C}"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FB8B1E1-FA7F-43E0-9CB3-15C28BA224F9}"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Gill Sans" charset="0"/>
              </a:defRPr>
            </a:lvl1pPr>
          </a:lstStyle>
          <a:p>
            <a:pPr>
              <a:defRPr/>
            </a:pPr>
            <a:fld id="{5F40CBE7-DEAE-4BB4-9D4A-964D6C290597}" type="datetime1">
              <a:rPr lang="en-US" altLang="en-US" smtClean="0"/>
              <a:pPr>
                <a:defRPr/>
              </a:pPr>
              <a:t>12/7/2022</a:t>
            </a:fld>
            <a:endParaRPr lang="en-US" altLang="en-US" dirty="0"/>
          </a:p>
        </p:txBody>
      </p:sp>
      <p:sp>
        <p:nvSpPr>
          <p:cNvPr id="5" name="Footer Placeholder 4"/>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atin typeface="Gill Sans" charset="0"/>
              </a:defRPr>
            </a:lvl1pPr>
          </a:lstStyle>
          <a:p>
            <a:pPr>
              <a:defRPr/>
            </a:pPr>
            <a:fld id="{C17D6A17-81B2-45E4-9B58-1719B7601A9F}" type="slidenum">
              <a:rPr lang="en-US" altLang="en-US"/>
              <a:pPr>
                <a:defRPr/>
              </a:pPr>
              <a:t>‹#›</a:t>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90ABAE0-FAA4-45E5-9419-C3398FB2DA39}"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8208B3E-0D68-4BA0-911D-0D796B67E2E8}"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1"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BF3EB41-E9A6-4957-8A05-7BBF70AFB36C}"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086600" cy="13716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1880840"/>
            <a:ext cx="7086600" cy="1132284"/>
          </a:xfrm>
        </p:spPr>
        <p:txBody>
          <a:bodyPr/>
          <a:lstStyle>
            <a:lvl1pPr marL="73025"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Gill Sans" charset="0"/>
              </a:defRPr>
            </a:lvl1pPr>
          </a:lstStyle>
          <a:p>
            <a:pPr>
              <a:defRPr/>
            </a:pPr>
            <a:fld id="{46F85CF4-0519-47B3-98CF-B1D7EE0DB80E}" type="datetime1">
              <a:rPr lang="en-US" altLang="en-US" smtClean="0"/>
              <a:pPr>
                <a:defRPr/>
              </a:pPr>
              <a:t>12/7/2022</a:t>
            </a:fld>
            <a:endParaRPr lang="en-US" altLang="en-US" dirty="0"/>
          </a:p>
        </p:txBody>
      </p:sp>
      <p:sp>
        <p:nvSpPr>
          <p:cNvPr id="5" name="Footer Placeholder 4"/>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atin typeface="Gill Sans" charset="0"/>
              </a:defRPr>
            </a:lvl1pPr>
          </a:lstStyle>
          <a:p>
            <a:pPr>
              <a:defRPr/>
            </a:pPr>
            <a:fld id="{AFC26C26-828C-4315-8682-229069246F2C}" type="slidenum">
              <a:rPr lang="en-US" altLang="en-US"/>
              <a:pPr>
                <a:defRPr/>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Gill Sans" charset="0"/>
              </a:defRPr>
            </a:lvl1pPr>
          </a:lstStyle>
          <a:p>
            <a:pPr>
              <a:defRPr/>
            </a:pPr>
            <a:fld id="{11A29B27-B926-4ADF-A5FE-A1EA374B82AE}" type="datetime1">
              <a:rPr lang="en-US" altLang="en-US" smtClean="0"/>
              <a:pPr>
                <a:defRPr/>
              </a:pPr>
              <a:t>12/7/2022</a:t>
            </a:fld>
            <a:endParaRPr lang="en-US" altLang="en-US" dirty="0"/>
          </a:p>
        </p:txBody>
      </p:sp>
      <p:sp>
        <p:nvSpPr>
          <p:cNvPr id="6" name="Footer Placeholder 5"/>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latin typeface="Gill Sans" charset="0"/>
              </a:defRPr>
            </a:lvl1pPr>
          </a:lstStyle>
          <a:p>
            <a:pPr>
              <a:defRPr/>
            </a:pPr>
            <a:fld id="{B99F8AEA-C52A-44DA-AEBB-77B229920521}"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151335"/>
            <a:ext cx="4041775"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771651"/>
            <a:ext cx="4040188" cy="282297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771651"/>
            <a:ext cx="4041775" cy="282297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Gill Sans" charset="0"/>
              </a:defRPr>
            </a:lvl1pPr>
          </a:lstStyle>
          <a:p>
            <a:pPr>
              <a:defRPr/>
            </a:pPr>
            <a:fld id="{26437EC8-783E-4DB8-9C20-378192E768F5}" type="datetime1">
              <a:rPr lang="en-US" altLang="en-US" smtClean="0"/>
              <a:pPr>
                <a:defRPr/>
              </a:pPr>
              <a:t>12/7/2022</a:t>
            </a:fld>
            <a:endParaRPr lang="en-US" altLang="en-US" dirty="0"/>
          </a:p>
        </p:txBody>
      </p:sp>
      <p:sp>
        <p:nvSpPr>
          <p:cNvPr id="8" name="Footer Placeholder 7"/>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9" name="Slide Number Placeholder 8"/>
          <p:cNvSpPr>
            <a:spLocks noGrp="1"/>
          </p:cNvSpPr>
          <p:nvPr>
            <p:ph type="sldNum" sz="quarter" idx="12"/>
          </p:nvPr>
        </p:nvSpPr>
        <p:spPr/>
        <p:txBody>
          <a:bodyPr/>
          <a:lstStyle>
            <a:lvl1pPr>
              <a:defRPr>
                <a:latin typeface="Gill Sans" charset="0"/>
              </a:defRPr>
            </a:lvl1pPr>
          </a:lstStyle>
          <a:p>
            <a:pPr>
              <a:defRPr/>
            </a:pPr>
            <a:fld id="{932DAAA0-B376-4470-B25C-177936B5FBD7}"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Gill Sans" charset="0"/>
              </a:defRPr>
            </a:lvl1pPr>
          </a:lstStyle>
          <a:p>
            <a:pPr>
              <a:defRPr/>
            </a:pPr>
            <a:fld id="{28B56410-CCF5-4BBC-92B3-7AF1B47C24D8}" type="datetime1">
              <a:rPr lang="en-US" altLang="en-US" smtClean="0"/>
              <a:pPr>
                <a:defRPr/>
              </a:pPr>
              <a:t>12/7/2022</a:t>
            </a:fld>
            <a:endParaRPr lang="en-US" altLang="en-US" dirty="0"/>
          </a:p>
        </p:txBody>
      </p:sp>
      <p:sp>
        <p:nvSpPr>
          <p:cNvPr id="4" name="Footer Placeholder 3"/>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5" name="Slide Number Placeholder 4"/>
          <p:cNvSpPr>
            <a:spLocks noGrp="1"/>
          </p:cNvSpPr>
          <p:nvPr>
            <p:ph type="sldNum" sz="quarter" idx="12"/>
          </p:nvPr>
        </p:nvSpPr>
        <p:spPr/>
        <p:txBody>
          <a:bodyPr/>
          <a:lstStyle>
            <a:lvl1pPr>
              <a:defRPr>
                <a:latin typeface="Gill Sans" charset="0"/>
              </a:defRPr>
            </a:lvl1pPr>
          </a:lstStyle>
          <a:p>
            <a:pPr>
              <a:defRPr/>
            </a:pPr>
            <a:fld id="{FEEF6BFF-0224-4722-8B68-9B967CF20B39}"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Gill Sans" charset="0"/>
              </a:defRPr>
            </a:lvl1pPr>
          </a:lstStyle>
          <a:p>
            <a:pPr>
              <a:defRPr/>
            </a:pPr>
            <a:fld id="{14928A7B-7921-456F-94DE-01F4035712AF}" type="datetime1">
              <a:rPr lang="en-US" altLang="en-US" smtClean="0"/>
              <a:pPr>
                <a:defRPr/>
              </a:pPr>
              <a:t>12/7/2022</a:t>
            </a:fld>
            <a:endParaRPr lang="en-US" altLang="en-US" dirty="0"/>
          </a:p>
        </p:txBody>
      </p:sp>
      <p:sp>
        <p:nvSpPr>
          <p:cNvPr id="3" name="Footer Placeholder 2"/>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4" name="Slide Number Placeholder 3"/>
          <p:cNvSpPr>
            <a:spLocks noGrp="1"/>
          </p:cNvSpPr>
          <p:nvPr>
            <p:ph type="sldNum" sz="quarter" idx="12"/>
          </p:nvPr>
        </p:nvSpPr>
        <p:spPr/>
        <p:txBody>
          <a:bodyPr/>
          <a:lstStyle>
            <a:lvl1pPr>
              <a:defRPr>
                <a:latin typeface="Gill Sans" charset="0"/>
              </a:defRPr>
            </a:lvl1pPr>
          </a:lstStyle>
          <a:p>
            <a:pPr>
              <a:defRPr/>
            </a:pPr>
            <a:fld id="{BBD31AA9-AFB0-4C1E-B552-A1F7C9566D27}"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1" y="1143001"/>
            <a:ext cx="3008313" cy="3451622"/>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04788"/>
            <a:ext cx="5111750" cy="4389835"/>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Gill Sans" charset="0"/>
              </a:defRPr>
            </a:lvl1pPr>
          </a:lstStyle>
          <a:p>
            <a:pPr>
              <a:defRPr/>
            </a:pPr>
            <a:fld id="{9BF4EDE1-E165-4CED-A103-F06A9C150E4D}" type="datetime1">
              <a:rPr lang="en-US" altLang="en-US" smtClean="0"/>
              <a:pPr>
                <a:defRPr/>
              </a:pPr>
              <a:t>12/7/2022</a:t>
            </a:fld>
            <a:endParaRPr lang="en-US" altLang="en-US" dirty="0"/>
          </a:p>
        </p:txBody>
      </p:sp>
      <p:sp>
        <p:nvSpPr>
          <p:cNvPr id="6" name="Footer Placeholder 5"/>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latin typeface="Gill Sans" charset="0"/>
              </a:defRPr>
            </a:lvl1pPr>
          </a:lstStyle>
          <a:p>
            <a:pPr>
              <a:defRPr/>
            </a:pPr>
            <a:fld id="{D1A3B071-FDDB-48AC-A211-1F477F65A4F5}"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486400" cy="391716"/>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373981"/>
            <a:ext cx="5486400" cy="29718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828800" y="875090"/>
            <a:ext cx="5486400" cy="397764"/>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Gill Sans" charset="0"/>
              </a:defRPr>
            </a:lvl1pPr>
          </a:lstStyle>
          <a:p>
            <a:pPr>
              <a:defRPr/>
            </a:pPr>
            <a:fld id="{9964F548-7AA8-468B-88DA-8B100AD4FE82}" type="datetime1">
              <a:rPr lang="en-US" altLang="en-US" smtClean="0"/>
              <a:pPr>
                <a:defRPr/>
              </a:pPr>
              <a:t>12/7/2022</a:t>
            </a:fld>
            <a:endParaRPr lang="en-US" altLang="en-US" dirty="0"/>
          </a:p>
        </p:txBody>
      </p:sp>
      <p:sp>
        <p:nvSpPr>
          <p:cNvPr id="6" name="Footer Placeholder 5"/>
          <p:cNvSpPr>
            <a:spLocks noGrp="1"/>
          </p:cNvSpPr>
          <p:nvPr>
            <p:ph type="ftr" sz="quarter" idx="11"/>
          </p:nvPr>
        </p:nvSpPr>
        <p:spPr/>
        <p:txBody>
          <a:bodyPr/>
          <a:lstStyle>
            <a:lvl1pPr>
              <a:defRPr>
                <a:latin typeface="Gill Sans"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latin typeface="Gill Sans" charset="0"/>
              </a:defRPr>
            </a:lvl1pPr>
          </a:lstStyle>
          <a:p>
            <a:pPr>
              <a:defRPr/>
            </a:pPr>
            <a:fld id="{2054C2FB-1D11-406F-ABC4-7D523B363052}"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82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200150"/>
            <a:ext cx="8229600" cy="3531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4812507"/>
            <a:ext cx="2133600" cy="273844"/>
          </a:xfrm>
          <a:prstGeom prst="rect">
            <a:avLst/>
          </a:prstGeom>
        </p:spPr>
        <p:txBody>
          <a:bodyPr vert="horz" wrap="square" lIns="91440" tIns="45720" rIns="91440" bIns="45720" numCol="1" anchor="b" anchorCtr="0" compatLnSpc="1"/>
          <a:lstStyle>
            <a:lvl1pPr algn="l">
              <a:defRPr sz="1200">
                <a:solidFill>
                  <a:srgbClr val="BCBCBC"/>
                </a:solidFill>
                <a:latin typeface="Book Antiqua" pitchFamily="18" charset="0"/>
              </a:defRPr>
            </a:lvl1pPr>
          </a:lstStyle>
          <a:p>
            <a:pPr fontAlgn="base">
              <a:spcBef>
                <a:spcPct val="0"/>
              </a:spcBef>
              <a:spcAft>
                <a:spcPct val="0"/>
              </a:spcAft>
              <a:defRPr/>
            </a:pPr>
            <a:fld id="{44FC67DE-525D-48DE-8ED9-66B58F1D7E53}" type="datetime1">
              <a:rPr lang="en-US" altLang="en-US" smtClean="0">
                <a:ea typeface="Heiti SC Light" charset="-122"/>
                <a:sym typeface="Gill Sans" charset="0"/>
              </a:rPr>
              <a:pPr fontAlgn="base">
                <a:spcBef>
                  <a:spcPct val="0"/>
                </a:spcBef>
                <a:spcAft>
                  <a:spcPct val="0"/>
                </a:spcAft>
                <a:defRPr/>
              </a:pPr>
              <a:t>12/7/2022</a:t>
            </a:fld>
            <a:endParaRPr lang="en-US" altLang="en-US" dirty="0">
              <a:ea typeface="Heiti SC Light" charset="-122"/>
              <a:sym typeface="Gill Sans" charset="0"/>
            </a:endParaRPr>
          </a:p>
        </p:txBody>
      </p:sp>
      <p:sp>
        <p:nvSpPr>
          <p:cNvPr id="3" name="Footer Placeholder 2"/>
          <p:cNvSpPr>
            <a:spLocks noGrp="1"/>
          </p:cNvSpPr>
          <p:nvPr>
            <p:ph type="ftr" sz="quarter" idx="3"/>
          </p:nvPr>
        </p:nvSpPr>
        <p:spPr>
          <a:xfrm>
            <a:off x="3124200" y="4812507"/>
            <a:ext cx="2895600" cy="273844"/>
          </a:xfrm>
          <a:prstGeom prst="rect">
            <a:avLst/>
          </a:prstGeom>
        </p:spPr>
        <p:txBody>
          <a:bodyPr vert="horz" wrap="square" lIns="91440" tIns="45720" rIns="91440" bIns="45720" numCol="1" anchor="b" anchorCtr="0" compatLnSpc="1"/>
          <a:lstStyle>
            <a:lvl1pPr>
              <a:defRPr sz="1200">
                <a:solidFill>
                  <a:srgbClr val="BCBCBC"/>
                </a:solidFill>
                <a:latin typeface="Book Antiqua" pitchFamily="18" charset="0"/>
              </a:defRPr>
            </a:lvl1pPr>
          </a:lstStyle>
          <a:p>
            <a:pPr algn="ctr" fontAlgn="base">
              <a:spcBef>
                <a:spcPct val="0"/>
              </a:spcBef>
              <a:spcAft>
                <a:spcPct val="0"/>
              </a:spcAft>
              <a:defRPr/>
            </a:pPr>
            <a:endParaRPr lang="en-US" altLang="en-US" dirty="0">
              <a:ea typeface="Heiti SC Light" charset="-122"/>
              <a:sym typeface="Gill Sans" charset="0"/>
            </a:endParaRPr>
          </a:p>
        </p:txBody>
      </p:sp>
      <p:sp>
        <p:nvSpPr>
          <p:cNvPr id="23" name="Slide Number Placeholder 22"/>
          <p:cNvSpPr>
            <a:spLocks noGrp="1"/>
          </p:cNvSpPr>
          <p:nvPr>
            <p:ph type="sldNum" sz="quarter" idx="4"/>
          </p:nvPr>
        </p:nvSpPr>
        <p:spPr>
          <a:xfrm>
            <a:off x="7924800" y="4812507"/>
            <a:ext cx="762000" cy="273844"/>
          </a:xfrm>
          <a:prstGeom prst="rect">
            <a:avLst/>
          </a:prstGeom>
        </p:spPr>
        <p:txBody>
          <a:bodyPr vert="horz" wrap="square" lIns="0" tIns="45720" rIns="0" bIns="45720" numCol="1" anchor="b" anchorCtr="0" compatLnSpc="1"/>
          <a:lstStyle>
            <a:lvl1pPr algn="r">
              <a:defRPr sz="1200">
                <a:solidFill>
                  <a:srgbClr val="BCBCBC"/>
                </a:solidFill>
                <a:latin typeface="Book Antiqua" pitchFamily="18" charset="0"/>
              </a:defRPr>
            </a:lvl1pPr>
          </a:lstStyle>
          <a:p>
            <a:pPr fontAlgn="base">
              <a:spcBef>
                <a:spcPct val="0"/>
              </a:spcBef>
              <a:spcAft>
                <a:spcPct val="0"/>
              </a:spcAft>
              <a:defRPr/>
            </a:pPr>
            <a:fld id="{63C3B5D6-597F-43DC-B7F2-500E363030A9}" type="slidenum">
              <a:rPr lang="en-US" altLang="en-US">
                <a:ea typeface="Heiti SC Light" charset="-122"/>
                <a:sym typeface="Gill Sans" charset="0"/>
              </a:rPr>
              <a:pPr fontAlgn="base">
                <a:spcBef>
                  <a:spcPct val="0"/>
                </a:spcBef>
                <a:spcAft>
                  <a:spcPct val="0"/>
                </a:spcAft>
                <a:defRPr/>
              </a:pPr>
              <a:t>‹#›</a:t>
            </a:fld>
            <a:endParaRPr lang="en-US" altLang="en-US" dirty="0">
              <a:ea typeface="Heiti SC Light" charset="-122"/>
              <a:sym typeface="Gill Sans"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8005" indent="-411480"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680"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880"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955" indent="-182880"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665"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255"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550"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AC21ECE-7C3A-48F9-81A9-9DDBCBABDEB3}" type="datetime1">
              <a:rPr lang="en-US" altLang="zh-CN" smtClean="0">
                <a:solidFill>
                  <a:prstClr val="black">
                    <a:tint val="75000"/>
                  </a:prstClr>
                </a:solidFill>
              </a:rPr>
              <a:pPr/>
              <a:t>12/7/2022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18D3B8-2ABD-4ABC-B91F-F3C3858228EF}"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0.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3.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p:nvPr/>
        </p:nvSpPr>
        <p:spPr bwMode="auto">
          <a:xfrm>
            <a:off x="398463" y="1129189"/>
            <a:ext cx="8058150" cy="1028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round/>
              </a14:hiddenLine>
            </a:ext>
          </a:extLst>
        </p:spPr>
        <p:txBody>
          <a:bodyPr lIns="38100" tIns="38100" rIns="38100" bIns="38100"/>
          <a:lstStyle>
            <a:lvl1pPr algn="l"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algn="l"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algn="l" eaLnBrk="0" hangingPunct="0">
              <a:spcBef>
                <a:spcPct val="20000"/>
              </a:spcBef>
              <a:buClr>
                <a:schemeClr val="tx1"/>
              </a:buClr>
              <a:buSzPct val="95000"/>
              <a:buFont typeface="Wingdings" panose="05000000000000000000" pitchFamily="2" charset="2"/>
              <a:buChar char=""/>
              <a:defRPr sz="2200">
                <a:solidFill>
                  <a:schemeClr val="tx1"/>
                </a:solidFill>
                <a:latin typeface="Book Antiqua" pitchFamily="18" charset="0"/>
              </a:defRPr>
            </a:lvl3pPr>
            <a:lvl4pPr marL="1600200" indent="-228600" algn="l"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algn="l"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nSpc>
                <a:spcPct val="90000"/>
              </a:lnSpc>
            </a:pPr>
            <a:r>
              <a:rPr lang="zh-CN" altLang="en-US" sz="4400" b="1" spc="100" dirty="0" smtClean="0">
                <a:solidFill>
                  <a:srgbClr val="FF0000"/>
                </a:solidFill>
                <a:latin typeface="黑体" panose="02010609060101010101" pitchFamily="49" charset="-122"/>
                <a:ea typeface="黑体" panose="02010609060101010101" pitchFamily="49" charset="-122"/>
                <a:sym typeface="Lucida Grande"/>
              </a:rPr>
              <a:t> 用</a:t>
            </a:r>
            <a:r>
              <a:rPr lang="en-US" altLang="zh-CN" sz="4400" b="1" spc="100" dirty="0" smtClean="0">
                <a:solidFill>
                  <a:srgbClr val="FF0000"/>
                </a:solidFill>
                <a:latin typeface="黑体" panose="02010609060101010101" pitchFamily="49" charset="-122"/>
                <a:ea typeface="黑体" panose="02010609060101010101" pitchFamily="49" charset="-122"/>
                <a:sym typeface="Lucida Grande"/>
              </a:rPr>
              <a:t>OBE</a:t>
            </a:r>
            <a:r>
              <a:rPr lang="zh-CN" altLang="en-US" sz="4400" b="1" spc="100" dirty="0" smtClean="0">
                <a:solidFill>
                  <a:srgbClr val="FF0000"/>
                </a:solidFill>
                <a:latin typeface="黑体" panose="02010609060101010101" pitchFamily="49" charset="-122"/>
                <a:ea typeface="黑体" panose="02010609060101010101" pitchFamily="49" charset="-122"/>
                <a:sym typeface="Lucida Grande"/>
              </a:rPr>
              <a:t>理念</a:t>
            </a:r>
            <a:r>
              <a:rPr lang="zh-CN" altLang="en-US" sz="4400" b="1" dirty="0" smtClean="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sym typeface="Lucida Grande" charset="0"/>
              </a:rPr>
              <a:t>推动</a:t>
            </a:r>
            <a:r>
              <a:rPr lang="zh-CN" altLang="en-US" sz="4400" b="1" spc="100" dirty="0" smtClean="0">
                <a:solidFill>
                  <a:srgbClr val="FF0000"/>
                </a:solidFill>
                <a:latin typeface="黑体" panose="02010609060101010101" pitchFamily="49" charset="-122"/>
                <a:ea typeface="黑体" panose="02010609060101010101" pitchFamily="49" charset="-122"/>
                <a:sym typeface="Lucida Grande"/>
              </a:rPr>
              <a:t>专业内涵建设</a:t>
            </a:r>
            <a:endParaRPr lang="en-US" altLang="zh-CN" sz="4400" b="1" spc="100" dirty="0" smtClean="0">
              <a:solidFill>
                <a:srgbClr val="FF0000"/>
              </a:solidFill>
              <a:latin typeface="黑体" panose="02010609060101010101" pitchFamily="49" charset="-122"/>
              <a:ea typeface="黑体" panose="02010609060101010101" pitchFamily="49" charset="-122"/>
              <a:sym typeface="Lucida Grande"/>
            </a:endParaRPr>
          </a:p>
        </p:txBody>
      </p:sp>
      <p:sp>
        <p:nvSpPr>
          <p:cNvPr id="4" name="TextBox 1"/>
          <p:cNvSpPr txBox="1">
            <a:spLocks noChangeArrowheads="1"/>
          </p:cNvSpPr>
          <p:nvPr/>
        </p:nvSpPr>
        <p:spPr bwMode="auto">
          <a:xfrm>
            <a:off x="1073468" y="2548098"/>
            <a:ext cx="659384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eaLnBrk="0" hangingPunct="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chemeClr val="tx2"/>
              </a:buClr>
              <a:buFont typeface="Wingdings" panose="05000000000000000000" pitchFamily="2" charset="2"/>
              <a:buChar char="§"/>
              <a:defRPr>
                <a:solidFill>
                  <a:schemeClr val="tx1"/>
                </a:solidFill>
                <a:latin typeface="Arial" panose="020B0604020202020204" pitchFamily="34" charset="0"/>
              </a:defRPr>
            </a:lvl2pPr>
            <a:lvl3pPr marL="1143000" indent="-228600" algn="l"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defRPr>
            </a:lvl3pPr>
            <a:lvl4pPr marL="1600200" indent="-228600" algn="l" eaLnBrk="0" hangingPunct="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lgn="l" eaLnBrk="0" hangingPunct="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buClrTx/>
              <a:buNone/>
              <a:defRPr/>
            </a:pPr>
            <a:r>
              <a:rPr lang="zh-CN" altLang="en-US" sz="2400" b="1" kern="0" dirty="0" smtClean="0">
                <a:solidFill>
                  <a:schemeClr val="bg1"/>
                </a:solidFill>
                <a:effectLst>
                  <a:glow rad="101600">
                    <a:prstClr val="white"/>
                  </a:glow>
                </a:effectLst>
                <a:latin typeface="+中文标题" charset="0"/>
                <a:ea typeface="+mj-ea"/>
                <a:sym typeface="Gill Sans" charset="0"/>
              </a:rPr>
              <a:t>汇报人：黄玉祥</a:t>
            </a:r>
            <a:endParaRPr lang="en-US" altLang="zh-CN" sz="2400" b="1" kern="0" dirty="0" smtClean="0">
              <a:solidFill>
                <a:schemeClr val="bg1"/>
              </a:solidFill>
              <a:effectLst>
                <a:glow rad="101600">
                  <a:prstClr val="white"/>
                </a:glow>
              </a:effectLst>
              <a:latin typeface="+中文标题" charset="0"/>
              <a:ea typeface="+mj-ea"/>
              <a:sym typeface="Gill Sans" charset="0"/>
            </a:endParaRPr>
          </a:p>
          <a:p>
            <a:pPr algn="ctr" eaLnBrk="1" fontAlgn="base" hangingPunct="1">
              <a:spcBef>
                <a:spcPct val="0"/>
              </a:spcBef>
              <a:spcAft>
                <a:spcPct val="0"/>
              </a:spcAft>
              <a:buClrTx/>
              <a:buNone/>
              <a:defRPr/>
            </a:pPr>
            <a:endParaRPr lang="en-US" altLang="zh-CN" sz="2400" b="1" kern="0" dirty="0" smtClean="0">
              <a:solidFill>
                <a:schemeClr val="bg1"/>
              </a:solidFill>
              <a:effectLst>
                <a:glow rad="101600">
                  <a:prstClr val="white"/>
                </a:glow>
              </a:effectLst>
              <a:latin typeface="+mj-ea"/>
              <a:ea typeface="+mj-ea"/>
              <a:sym typeface="Gill Sans" charset="0"/>
            </a:endParaRPr>
          </a:p>
          <a:p>
            <a:pPr algn="ctr" eaLnBrk="1" fontAlgn="base" hangingPunct="1">
              <a:lnSpc>
                <a:spcPct val="150000"/>
              </a:lnSpc>
              <a:spcBef>
                <a:spcPct val="0"/>
              </a:spcBef>
              <a:spcAft>
                <a:spcPct val="0"/>
              </a:spcAft>
              <a:buClrTx/>
              <a:buFontTx/>
              <a:buNone/>
              <a:defRPr/>
            </a:pPr>
            <a:r>
              <a:rPr lang="zh-CN" altLang="en-US" sz="2400" b="1" kern="0" dirty="0" smtClean="0">
                <a:solidFill>
                  <a:schemeClr val="bg1"/>
                </a:solidFill>
                <a:effectLst>
                  <a:glow rad="101600">
                    <a:prstClr val="white"/>
                  </a:glow>
                </a:effectLst>
                <a:latin typeface="+mj-ea"/>
                <a:ea typeface="+mj-ea"/>
                <a:sym typeface="Gill Sans" charset="0"/>
              </a:rPr>
              <a:t>  机械与电子工程学院</a:t>
            </a:r>
            <a:endParaRPr lang="en-US" altLang="zh-CN" sz="2400" b="1" kern="0" dirty="0" smtClean="0">
              <a:solidFill>
                <a:schemeClr val="bg1"/>
              </a:solidFill>
              <a:effectLst>
                <a:glow rad="101600">
                  <a:prstClr val="white"/>
                </a:glow>
              </a:effectLst>
              <a:latin typeface="+mj-ea"/>
              <a:ea typeface="+mj-ea"/>
              <a:sym typeface="Gill Sans" charset="0"/>
            </a:endParaRPr>
          </a:p>
          <a:p>
            <a:pPr algn="ctr" eaLnBrk="1" fontAlgn="base" hangingPunct="1">
              <a:lnSpc>
                <a:spcPct val="150000"/>
              </a:lnSpc>
              <a:spcBef>
                <a:spcPct val="0"/>
              </a:spcBef>
              <a:spcAft>
                <a:spcPct val="0"/>
              </a:spcAft>
              <a:buClrTx/>
              <a:buFontTx/>
              <a:buNone/>
              <a:defRPr/>
            </a:pPr>
            <a:r>
              <a:rPr lang="en-US" altLang="zh-CN" sz="2400" b="1" kern="0" spc="600" dirty="0" smtClean="0">
                <a:solidFill>
                  <a:schemeClr val="bg1"/>
                </a:solidFill>
                <a:effectLst>
                  <a:glow rad="101600">
                    <a:prstClr val="white"/>
                  </a:glow>
                </a:effectLst>
                <a:latin typeface="+mj-ea"/>
                <a:ea typeface="+mj-ea"/>
                <a:sym typeface="Gill Sans" charset="0"/>
              </a:rPr>
              <a:t>  2022</a:t>
            </a:r>
            <a:r>
              <a:rPr lang="zh-CN" altLang="en-US" sz="2400" b="1" kern="0" spc="600" dirty="0" smtClean="0">
                <a:solidFill>
                  <a:schemeClr val="bg1"/>
                </a:solidFill>
                <a:effectLst>
                  <a:glow rad="101600">
                    <a:prstClr val="white"/>
                  </a:glow>
                </a:effectLst>
                <a:latin typeface="+mj-ea"/>
                <a:ea typeface="+mj-ea"/>
                <a:sym typeface="Gill Sans" charset="0"/>
              </a:rPr>
              <a:t>年</a:t>
            </a:r>
            <a:r>
              <a:rPr lang="en-US" altLang="zh-CN" sz="2400" b="1" kern="0" spc="600" dirty="0" smtClean="0">
                <a:solidFill>
                  <a:schemeClr val="bg1"/>
                </a:solidFill>
                <a:effectLst>
                  <a:glow rad="101600">
                    <a:prstClr val="white"/>
                  </a:glow>
                </a:effectLst>
                <a:latin typeface="+mj-ea"/>
                <a:ea typeface="+mj-ea"/>
                <a:sym typeface="Gill Sans" charset="0"/>
              </a:rPr>
              <a:t>12</a:t>
            </a:r>
            <a:r>
              <a:rPr lang="zh-CN" altLang="en-US" sz="2400" b="1" kern="0" spc="600" dirty="0" smtClean="0">
                <a:solidFill>
                  <a:schemeClr val="bg1"/>
                </a:solidFill>
                <a:effectLst>
                  <a:glow rad="101600">
                    <a:prstClr val="white"/>
                  </a:glow>
                </a:effectLst>
                <a:latin typeface="+mj-ea"/>
                <a:ea typeface="+mj-ea"/>
                <a:sym typeface="Gill Sans" charset="0"/>
              </a:rPr>
              <a:t>月</a:t>
            </a:r>
            <a:r>
              <a:rPr lang="en-US" altLang="zh-CN" sz="2400" b="1" kern="0" spc="600" dirty="0" smtClean="0">
                <a:solidFill>
                  <a:schemeClr val="bg1"/>
                </a:solidFill>
                <a:effectLst>
                  <a:glow rad="101600">
                    <a:prstClr val="white"/>
                  </a:glow>
                </a:effectLst>
                <a:latin typeface="+mj-ea"/>
                <a:ea typeface="+mj-ea"/>
                <a:sym typeface="Gill Sans" charset="0"/>
              </a:rPr>
              <a:t>8</a:t>
            </a:r>
            <a:r>
              <a:rPr lang="zh-CN" altLang="en-US" sz="2400" b="1" kern="0" spc="600" dirty="0" smtClean="0">
                <a:solidFill>
                  <a:schemeClr val="bg1"/>
                </a:solidFill>
                <a:effectLst>
                  <a:glow rad="101600">
                    <a:prstClr val="white"/>
                  </a:glow>
                </a:effectLst>
                <a:latin typeface="+mj-ea"/>
                <a:ea typeface="+mj-ea"/>
                <a:sym typeface="Gill Sans" charset="0"/>
              </a:rPr>
              <a:t>日</a:t>
            </a:r>
            <a:endParaRPr lang="en-US" altLang="zh-CN" sz="2400" b="1" kern="0" dirty="0">
              <a:solidFill>
                <a:schemeClr val="bg1"/>
              </a:solidFill>
              <a:effectLst>
                <a:glow rad="101600">
                  <a:prstClr val="white"/>
                </a:glow>
              </a:effectLst>
              <a:latin typeface="+mj-ea"/>
              <a:ea typeface="+mj-ea"/>
              <a:sym typeface="Gill Sans" charset="0"/>
            </a:endParaRPr>
          </a:p>
        </p:txBody>
      </p:sp>
      <p:pic>
        <p:nvPicPr>
          <p:cNvPr id="12" name="Picture 3"/>
          <p:cNvPicPr>
            <a:picLocks noChangeAspect="1" noChangeArrowheads="1"/>
          </p:cNvPicPr>
          <p:nvPr/>
        </p:nvPicPr>
        <p:blipFill>
          <a:blip r:embed="rId3" cstate="print"/>
          <a:srcRect/>
          <a:stretch>
            <a:fillRect/>
          </a:stretch>
        </p:blipFill>
        <p:spPr bwMode="auto">
          <a:xfrm>
            <a:off x="-7184" y="1"/>
            <a:ext cx="9156970" cy="591377"/>
          </a:xfrm>
          <a:prstGeom prst="rect">
            <a:avLst/>
          </a:prstGeom>
          <a:noFill/>
          <a:ln w="9525">
            <a:noFill/>
            <a:miter lim="800000"/>
            <a:headEnd/>
            <a:tailEnd/>
          </a:ln>
        </p:spPr>
      </p:pic>
      <p:sp>
        <p:nvSpPr>
          <p:cNvPr id="13" name="灯片编号占位符 2"/>
          <p:cNvSpPr txBox="1"/>
          <p:nvPr/>
        </p:nvSpPr>
        <p:spPr>
          <a:xfrm>
            <a:off x="8548824" y="4912668"/>
            <a:ext cx="595176" cy="230833"/>
          </a:xfrm>
          <a:prstGeom prst="rect">
            <a:avLst/>
          </a:prstGeom>
          <a:noFill/>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pPr algn="ctr"/>
              <a:t>1</a:t>
            </a:fld>
            <a:r>
              <a:rPr lang="en-US" altLang="zh-CN" dirty="0">
                <a:solidFill>
                  <a:schemeClr val="tx1">
                    <a:lumMod val="50000"/>
                  </a:schemeClr>
                </a:solidFill>
              </a:rPr>
              <a:t>1</a:t>
            </a:r>
            <a:fld id="{3A18D3B8-2ABD-4ABC-B91F-F3C3858228EF}" type="slidenum">
              <a:rPr lang="zh-CN" altLang="en-US" smtClean="0"/>
              <a:pPr algn="ctr"/>
              <a:t>1</a:t>
            </a:fld>
            <a:endParaRPr lang="zh-CN" altLang="en-US"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6" name="矩形 5"/>
          <p:cNvSpPr/>
          <p:nvPr/>
        </p:nvSpPr>
        <p:spPr>
          <a:xfrm>
            <a:off x="228600" y="689932"/>
            <a:ext cx="4705349" cy="1532727"/>
          </a:xfrm>
          <a:prstGeom prst="rect">
            <a:avLst/>
          </a:prstGeom>
          <a:ln>
            <a:noFill/>
          </a:ln>
        </p:spPr>
        <p:txBody>
          <a:bodyPr wrap="square">
            <a:spAutoFit/>
          </a:bodyPr>
          <a:lstStyle/>
          <a:p>
            <a:pPr eaLnBrk="1" hangingPunct="1">
              <a:lnSpc>
                <a:spcPct val="120000"/>
              </a:lnSpc>
              <a:spcAft>
                <a:spcPts val="0"/>
              </a:spcAft>
              <a:defRPr/>
            </a:pPr>
            <a:r>
              <a:rPr lang="zh-CN" altLang="en-US" dirty="0" smtClean="0">
                <a:solidFill>
                  <a:srgbClr val="0000FF"/>
                </a:solidFill>
                <a:latin typeface="黑体" panose="02010609060101010101" pitchFamily="49" charset="-122"/>
                <a:ea typeface="黑体" panose="02010609060101010101" pitchFamily="49" charset="-122"/>
              </a:rPr>
              <a:t>机电专业接受工程教育专业认证考查</a:t>
            </a:r>
            <a:endParaRPr lang="zh-CN" altLang="en-US" dirty="0">
              <a:solidFill>
                <a:srgbClr val="0000FF"/>
              </a:solidFill>
              <a:latin typeface="黑体" panose="02010609060101010101" pitchFamily="49" charset="-122"/>
              <a:ea typeface="黑体" panose="02010609060101010101" pitchFamily="49" charset="-122"/>
            </a:endParaRPr>
          </a:p>
          <a:p>
            <a:pPr indent="-12065" algn="just">
              <a:lnSpc>
                <a:spcPct val="150000"/>
              </a:lnSpc>
              <a:spcAft>
                <a:spcPts val="0"/>
              </a:spcAft>
              <a:buFont typeface="Wingdings" panose="05000000000000000000" charset="0"/>
              <a:buChar char="l"/>
              <a:defRPr/>
            </a:pPr>
            <a:r>
              <a:rPr lang="en-US" altLang="zh-CN" sz="1600" dirty="0" smtClean="0">
                <a:latin typeface="宋体" panose="02010600030101010101" pitchFamily="2" charset="-122"/>
                <a:ea typeface="宋体" panose="02010600030101010101" pitchFamily="2" charset="-122"/>
                <a:sym typeface="+mn-ea"/>
              </a:rPr>
              <a:t> </a:t>
            </a:r>
            <a:r>
              <a:rPr lang="en-US" altLang="zh-CN" sz="1600" dirty="0" smtClean="0">
                <a:latin typeface="宋体" pitchFamily="2" charset="-122"/>
                <a:ea typeface="宋体" pitchFamily="2" charset="-122"/>
              </a:rPr>
              <a:t>10</a:t>
            </a:r>
            <a:r>
              <a:rPr lang="zh-CN" altLang="en-US" sz="1600" dirty="0" smtClean="0">
                <a:latin typeface="宋体" pitchFamily="2" charset="-122"/>
                <a:ea typeface="宋体" pitchFamily="2" charset="-122"/>
              </a:rPr>
              <a:t>月</a:t>
            </a:r>
            <a:r>
              <a:rPr lang="en-US" altLang="zh-CN" sz="1600" dirty="0" smtClean="0">
                <a:latin typeface="宋体" pitchFamily="2" charset="-122"/>
                <a:ea typeface="宋体" pitchFamily="2" charset="-122"/>
              </a:rPr>
              <a:t>19</a:t>
            </a:r>
            <a:r>
              <a:rPr lang="zh-CN" altLang="en-US" sz="1600" dirty="0" smtClean="0">
                <a:latin typeface="宋体" pitchFamily="2" charset="-122"/>
                <a:ea typeface="宋体" pitchFamily="2" charset="-122"/>
              </a:rPr>
              <a:t>日至</a:t>
            </a:r>
            <a:r>
              <a:rPr lang="en-US" altLang="zh-CN" sz="1600" dirty="0" smtClean="0">
                <a:latin typeface="宋体" pitchFamily="2" charset="-122"/>
                <a:ea typeface="宋体" pitchFamily="2" charset="-122"/>
              </a:rPr>
              <a:t>21</a:t>
            </a:r>
            <a:r>
              <a:rPr lang="zh-CN" altLang="en-US" sz="1600" dirty="0" smtClean="0">
                <a:latin typeface="宋体" pitchFamily="2" charset="-122"/>
                <a:ea typeface="宋体" pitchFamily="2" charset="-122"/>
              </a:rPr>
              <a:t>日，以天津大学胡绳荪教授为组长的教育部工程教育专业认证专家组对我校机械电子工程专业进行线上现场考查。</a:t>
            </a:r>
            <a:endParaRPr lang="en-US" altLang="zh-CN" sz="1600" dirty="0" smtClean="0">
              <a:latin typeface="宋体" pitchFamily="2" charset="-122"/>
              <a:ea typeface="宋体" pitchFamily="2" charset="-122"/>
              <a:sym typeface="+mn-ea"/>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一、</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凝聚师生共识，将</a:t>
            </a:r>
            <a:r>
              <a:rPr lang="en-US" altLang="zh-CN"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OBE</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理念贯穿人才培养全过程</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pic>
        <p:nvPicPr>
          <p:cNvPr id="1026" name="Picture 2"/>
          <p:cNvPicPr>
            <a:picLocks noChangeAspect="1" noChangeArrowheads="1"/>
          </p:cNvPicPr>
          <p:nvPr/>
        </p:nvPicPr>
        <p:blipFill>
          <a:blip r:embed="rId3" cstate="print"/>
          <a:srcRect/>
          <a:stretch>
            <a:fillRect/>
          </a:stretch>
        </p:blipFill>
        <p:spPr bwMode="auto">
          <a:xfrm>
            <a:off x="235191" y="3152775"/>
            <a:ext cx="2574684" cy="170497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024379" y="704850"/>
            <a:ext cx="3976746" cy="21812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933700" y="3146312"/>
            <a:ext cx="2409825" cy="1708393"/>
          </a:xfrm>
          <a:prstGeom prst="rect">
            <a:avLst/>
          </a:prstGeom>
          <a:noFill/>
          <a:ln w="9525">
            <a:noFill/>
            <a:miter lim="800000"/>
            <a:headEnd/>
            <a:tailEnd/>
          </a:ln>
        </p:spPr>
      </p:pic>
      <p:sp>
        <p:nvSpPr>
          <p:cNvPr id="16" name="矩形 15"/>
          <p:cNvSpPr/>
          <p:nvPr/>
        </p:nvSpPr>
        <p:spPr>
          <a:xfrm>
            <a:off x="5486400" y="3467491"/>
            <a:ext cx="3489960" cy="923330"/>
          </a:xfrm>
          <a:prstGeom prst="rect">
            <a:avLst/>
          </a:prstGeom>
          <a:solidFill>
            <a:schemeClr val="accent6">
              <a:lumMod val="20000"/>
              <a:lumOff val="80000"/>
            </a:schemeClr>
          </a:solidFill>
          <a:ln>
            <a:solidFill>
              <a:srgbClr val="0000FF"/>
            </a:solidFill>
          </a:ln>
        </p:spPr>
        <p:txBody>
          <a:bodyPr wrap="square">
            <a:spAutoFit/>
          </a:bodyPr>
          <a:lstStyle/>
          <a:p>
            <a:pPr algn="just">
              <a:lnSpc>
                <a:spcPct val="150000"/>
              </a:lnSpc>
              <a:spcAft>
                <a:spcPts val="0"/>
              </a:spcAft>
              <a:defRPr/>
            </a:pPr>
            <a:r>
              <a:rPr lang="zh-CN" altLang="en-US" b="1" dirty="0">
                <a:solidFill>
                  <a:srgbClr val="0000FF"/>
                </a:solidFill>
                <a:latin typeface="宋体" panose="02010600030101010101" pitchFamily="2" charset="-122"/>
                <a:ea typeface="宋体" panose="02010600030101010101" pitchFamily="2" charset="-122"/>
                <a:sym typeface="+mn-ea"/>
              </a:rPr>
              <a:t>感谢学校教务处、相关职能处室、兄弟学院的大力支持和配合！</a:t>
            </a:r>
            <a:endParaRPr lang="en-US" altLang="zh-CN" b="1" dirty="0">
              <a:solidFill>
                <a:srgbClr val="0000FF"/>
              </a:solidFill>
              <a:latin typeface="宋体" panose="02010600030101010101" pitchFamily="2" charset="-122"/>
              <a:ea typeface="宋体" panose="02010600030101010101" pitchFamily="2" charset="-122"/>
              <a:sym typeface="+mn-ea"/>
            </a:endParaRPr>
          </a:p>
        </p:txBody>
      </p:sp>
      <p:sp>
        <p:nvSpPr>
          <p:cNvPr id="9"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10</a:t>
            </a:fld>
            <a:endParaRPr lang="zh-CN" altLang="en-US" dirty="0">
              <a:solidFill>
                <a:prstClr val="black">
                  <a:tint val="75000"/>
                </a:prstClr>
              </a:solidFill>
            </a:endParaRPr>
          </a:p>
        </p:txBody>
      </p:sp>
    </p:spTree>
    <p:extLst>
      <p:ext uri="{BB962C8B-B14F-4D97-AF65-F5344CB8AC3E}">
        <p14:creationId xmlns:p14="http://schemas.microsoft.com/office/powerpoint/2010/main" xmlns="" val="831024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二</a:t>
            </a:r>
            <a:r>
              <a:rPr lang="zh-CN" altLang="en-US" sz="2400" dirty="0" smtClean="0">
                <a:solidFill>
                  <a:srgbClr val="FF0000"/>
                </a:solidFill>
                <a:latin typeface="黑体" panose="02010609060101010101" pitchFamily="49" charset="-122"/>
                <a:ea typeface="黑体" panose="02010609060101010101" pitchFamily="49" charset="-122"/>
                <a:sym typeface="Lucida Grande"/>
              </a:rPr>
              <a:t>、</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加强课程建设，促进学科交叉融合</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7" name="标题 1"/>
          <p:cNvSpPr txBox="1">
            <a:spLocks noChangeArrowheads="1"/>
          </p:cNvSpPr>
          <p:nvPr/>
        </p:nvSpPr>
        <p:spPr bwMode="auto">
          <a:xfrm>
            <a:off x="266700" y="648892"/>
            <a:ext cx="8610599" cy="340310"/>
          </a:xfrm>
          <a:prstGeom prst="rect">
            <a:avLst/>
          </a:prstGeom>
          <a:noFill/>
          <a:ln w="25400">
            <a:noFill/>
            <a:miter lim="800000"/>
          </a:ln>
        </p:spPr>
        <p:txBody>
          <a:bodyPr anchor="ctr"/>
          <a:lstStyle/>
          <a:p>
            <a:pPr>
              <a:lnSpc>
                <a:spcPct val="120000"/>
              </a:lnSpc>
              <a:defRPr/>
            </a:pP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1.</a:t>
            </a:r>
            <a:r>
              <a:rPr lang="zh-CN" altLang="en-US" dirty="0" smtClean="0">
                <a:solidFill>
                  <a:srgbClr val="0000FF"/>
                </a:solidFill>
                <a:latin typeface="黑体" panose="02010609060101010101" pitchFamily="49" charset="-122"/>
                <a:ea typeface="黑体" panose="02010609060101010101" pitchFamily="49" charset="-122"/>
              </a:rPr>
              <a:t> </a:t>
            </a:r>
            <a:r>
              <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农工交叉建课程，支撑智慧</a:t>
            </a: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a:t>
            </a:r>
            <a:r>
              <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系列专业建设</a:t>
            </a:r>
          </a:p>
        </p:txBody>
      </p:sp>
      <p:sp>
        <p:nvSpPr>
          <p:cNvPr id="18" name="矩形 17"/>
          <p:cNvSpPr/>
          <p:nvPr/>
        </p:nvSpPr>
        <p:spPr>
          <a:xfrm>
            <a:off x="-57150" y="1016000"/>
            <a:ext cx="8839200" cy="1163395"/>
          </a:xfrm>
          <a:prstGeom prst="rect">
            <a:avLst/>
          </a:prstGeom>
          <a:ln>
            <a:noFill/>
          </a:ln>
        </p:spPr>
        <p:txBody>
          <a:bodyPr wrap="square">
            <a:spAutoFit/>
          </a:bodyPr>
          <a:lstStyle/>
          <a:p>
            <a:pPr marL="622300" indent="-285750" algn="just">
              <a:lnSpc>
                <a:spcPct val="145000"/>
              </a:lnSpc>
              <a:buFont typeface="Wingdings" panose="05000000000000000000" pitchFamily="2" charset="2"/>
              <a:buChar char="l"/>
              <a:defRPr/>
            </a:pPr>
            <a:r>
              <a:rPr lang="zh-CN" altLang="en-US" sz="1600" dirty="0" smtClean="0">
                <a:solidFill>
                  <a:srgbClr val="FF0000"/>
                </a:solidFill>
                <a:latin typeface="宋体" pitchFamily="2" charset="-122"/>
                <a:ea typeface="宋体" pitchFamily="2" charset="-122"/>
              </a:rPr>
              <a:t>注重学科交叉，发挥机械、控</a:t>
            </a:r>
            <a:r>
              <a:rPr lang="zh-CN" altLang="en-US" sz="1600" dirty="0" smtClean="0">
                <a:solidFill>
                  <a:srgbClr val="FF0000"/>
                </a:solidFill>
                <a:latin typeface="宋体" pitchFamily="2" charset="-122"/>
                <a:ea typeface="宋体" pitchFamily="2" charset="-122"/>
              </a:rPr>
              <a:t>制、电</a:t>
            </a:r>
            <a:r>
              <a:rPr lang="zh-CN" altLang="en-US" sz="1600" dirty="0" smtClean="0">
                <a:solidFill>
                  <a:srgbClr val="FF0000"/>
                </a:solidFill>
                <a:latin typeface="宋体" pitchFamily="2" charset="-122"/>
                <a:ea typeface="宋体" pitchFamily="2" charset="-122"/>
              </a:rPr>
              <a:t>子信</a:t>
            </a:r>
            <a:r>
              <a:rPr lang="zh-CN" altLang="en-US" sz="1600" dirty="0" smtClean="0">
                <a:solidFill>
                  <a:srgbClr val="FF0000"/>
                </a:solidFill>
                <a:latin typeface="宋体" pitchFamily="2" charset="-122"/>
                <a:ea typeface="宋体" pitchFamily="2" charset="-122"/>
              </a:rPr>
              <a:t>息技术对智慧农业的支撑保障作用，</a:t>
            </a:r>
            <a:r>
              <a:rPr lang="zh-CN" altLang="en-US" sz="1600" dirty="0" smtClean="0">
                <a:latin typeface="宋体" pitchFamily="2" charset="-122"/>
                <a:ea typeface="宋体" pitchFamily="2" charset="-122"/>
              </a:rPr>
              <a:t>开</a:t>
            </a:r>
            <a:r>
              <a:rPr lang="zh-CN" altLang="en-US" sz="1600" dirty="0" smtClean="0">
                <a:latin typeface="宋体" pitchFamily="2" charset="-122"/>
                <a:ea typeface="宋体" pitchFamily="2" charset="-122"/>
              </a:rPr>
              <a:t>设</a:t>
            </a:r>
            <a:r>
              <a:rPr lang="en-US" altLang="zh-CN" sz="1600" dirty="0" smtClean="0">
                <a:latin typeface="宋体" pitchFamily="2" charset="-122"/>
                <a:ea typeface="宋体" pitchFamily="2" charset="-122"/>
              </a:rPr>
              <a:t>《</a:t>
            </a:r>
            <a:r>
              <a:rPr lang="zh-CN" altLang="en-US" sz="1600" dirty="0" smtClean="0">
                <a:latin typeface="宋体" pitchFamily="2" charset="-122"/>
                <a:ea typeface="宋体" pitchFamily="2" charset="-122"/>
              </a:rPr>
              <a:t>智能农业装备概论</a:t>
            </a:r>
            <a:r>
              <a:rPr lang="en-US" altLang="zh-CN" sz="1600" dirty="0" smtClean="0">
                <a:latin typeface="宋体" pitchFamily="2" charset="-122"/>
                <a:ea typeface="宋体" pitchFamily="2" charset="-122"/>
              </a:rPr>
              <a:t>》</a:t>
            </a:r>
            <a:r>
              <a:rPr lang="zh-CN" altLang="en-US" sz="1600" dirty="0" smtClean="0">
                <a:latin typeface="宋体" pitchFamily="2" charset="-122"/>
                <a:ea typeface="宋体" pitchFamily="2" charset="-122"/>
              </a:rPr>
              <a:t>《智能传感与检测技术》</a:t>
            </a:r>
            <a:r>
              <a:rPr lang="en-US" altLang="zh-CN" sz="1600" dirty="0" smtClean="0">
                <a:latin typeface="宋体" pitchFamily="2" charset="-122"/>
                <a:ea typeface="宋体" pitchFamily="2" charset="-122"/>
              </a:rPr>
              <a:t>《</a:t>
            </a:r>
            <a:r>
              <a:rPr lang="zh-CN" altLang="en-US" sz="1600" dirty="0" smtClean="0">
                <a:latin typeface="宋体" pitchFamily="2" charset="-122"/>
                <a:ea typeface="宋体" pitchFamily="2" charset="-122"/>
              </a:rPr>
              <a:t>生物环境控制工程</a:t>
            </a:r>
            <a:r>
              <a:rPr lang="en-US" altLang="zh-CN" sz="1600" dirty="0" smtClean="0">
                <a:latin typeface="宋体" pitchFamily="2" charset="-122"/>
                <a:ea typeface="宋体" pitchFamily="2" charset="-122"/>
              </a:rPr>
              <a:t>》</a:t>
            </a:r>
            <a:r>
              <a:rPr lang="zh-CN" altLang="en-US" sz="1600" dirty="0" smtClean="0">
                <a:latin typeface="宋体" pitchFamily="2" charset="-122"/>
                <a:ea typeface="宋体" pitchFamily="2" charset="-122"/>
              </a:rPr>
              <a:t>《现代果业装备新技术》等</a:t>
            </a:r>
            <a:r>
              <a:rPr lang="en-US" altLang="zh-CN" sz="1600" dirty="0" smtClean="0">
                <a:latin typeface="宋体" pitchFamily="2" charset="-122"/>
                <a:ea typeface="宋体" pitchFamily="2" charset="-122"/>
              </a:rPr>
              <a:t>20</a:t>
            </a:r>
            <a:r>
              <a:rPr lang="zh-CN" altLang="en-US" sz="1600" dirty="0" smtClean="0">
                <a:latin typeface="宋体" pitchFamily="2" charset="-122"/>
                <a:ea typeface="宋体" pitchFamily="2" charset="-122"/>
              </a:rPr>
              <a:t>余门新课程</a:t>
            </a:r>
            <a:r>
              <a:rPr lang="zh-CN" altLang="en-US" sz="1600" dirty="0" smtClean="0">
                <a:latin typeface="宋体" pitchFamily="2" charset="-122"/>
                <a:ea typeface="宋体" pitchFamily="2" charset="-122"/>
              </a:rPr>
              <a:t>，</a:t>
            </a:r>
            <a:r>
              <a:rPr lang="zh-CN" altLang="en-US" sz="1600" dirty="0" smtClean="0">
                <a:solidFill>
                  <a:srgbClr val="FF0000"/>
                </a:solidFill>
                <a:latin typeface="宋体" pitchFamily="2" charset="-122"/>
                <a:ea typeface="宋体" pitchFamily="2" charset="-122"/>
              </a:rPr>
              <a:t>为 “</a:t>
            </a:r>
            <a:r>
              <a:rPr lang="zh-CN" altLang="en-US" sz="1600" dirty="0" smtClean="0">
                <a:solidFill>
                  <a:srgbClr val="FF0000"/>
                </a:solidFill>
                <a:latin typeface="宋体" pitchFamily="2" charset="-122"/>
                <a:ea typeface="宋体" pitchFamily="2" charset="-122"/>
              </a:rPr>
              <a:t>智慧</a:t>
            </a:r>
            <a:r>
              <a:rPr lang="en-US" altLang="zh-CN" sz="1600" dirty="0" smtClean="0">
                <a:solidFill>
                  <a:srgbClr val="FF0000"/>
                </a:solidFill>
                <a:latin typeface="宋体" pitchFamily="2" charset="-122"/>
                <a:ea typeface="宋体" pitchFamily="2" charset="-122"/>
              </a:rPr>
              <a:t>+</a:t>
            </a:r>
            <a:r>
              <a:rPr lang="zh-CN" altLang="en-US" sz="1600" dirty="0" smtClean="0">
                <a:solidFill>
                  <a:srgbClr val="FF0000"/>
                </a:solidFill>
                <a:latin typeface="宋体" pitchFamily="2" charset="-122"/>
                <a:ea typeface="宋体" pitchFamily="2" charset="-122"/>
              </a:rPr>
              <a:t>系列新专业”的建</a:t>
            </a:r>
            <a:r>
              <a:rPr lang="zh-CN" altLang="en-US" sz="1600" dirty="0" smtClean="0">
                <a:solidFill>
                  <a:srgbClr val="FF0000"/>
                </a:solidFill>
                <a:latin typeface="宋体" pitchFamily="2" charset="-122"/>
                <a:ea typeface="宋体" pitchFamily="2" charset="-122"/>
              </a:rPr>
              <a:t>设提供农工交叉课程资源</a:t>
            </a:r>
            <a:r>
              <a:rPr lang="zh-CN" altLang="en-US" sz="1600" dirty="0" smtClean="0">
                <a:latin typeface="宋体" pitchFamily="2" charset="-122"/>
                <a:ea typeface="宋体" pitchFamily="2" charset="-122"/>
              </a:rPr>
              <a:t>。</a:t>
            </a:r>
            <a:endParaRPr lang="en-US" altLang="zh-CN" sz="1600" dirty="0" smtClean="0">
              <a:latin typeface="宋体" pitchFamily="2" charset="-122"/>
              <a:ea typeface="宋体" pitchFamily="2" charset="-122"/>
            </a:endParaRPr>
          </a:p>
        </p:txBody>
      </p:sp>
      <p:pic>
        <p:nvPicPr>
          <p:cNvPr id="26" name="图片 25" descr="CCI20220719(1)"/>
          <p:cNvPicPr>
            <a:picLocks noChangeAspect="1"/>
          </p:cNvPicPr>
          <p:nvPr>
            <p:custDataLst>
              <p:tags r:id="rId1"/>
            </p:custDataLst>
          </p:nvPr>
        </p:nvPicPr>
        <p:blipFill>
          <a:blip r:embed="rId4" cstate="print"/>
          <a:srcRect l="5371" r="4221"/>
          <a:stretch>
            <a:fillRect/>
          </a:stretch>
        </p:blipFill>
        <p:spPr>
          <a:xfrm>
            <a:off x="6581775" y="2611754"/>
            <a:ext cx="2152650" cy="2360296"/>
          </a:xfrm>
          <a:prstGeom prst="rect">
            <a:avLst/>
          </a:prstGeom>
          <a:ln>
            <a:solidFill>
              <a:srgbClr val="0000FF"/>
            </a:solidFill>
          </a:ln>
        </p:spPr>
      </p:pic>
      <p:sp>
        <p:nvSpPr>
          <p:cNvPr id="28" name="标题 1"/>
          <p:cNvSpPr txBox="1">
            <a:spLocks noChangeArrowheads="1"/>
          </p:cNvSpPr>
          <p:nvPr/>
        </p:nvSpPr>
        <p:spPr bwMode="auto">
          <a:xfrm>
            <a:off x="276225" y="2210992"/>
            <a:ext cx="8610599" cy="340310"/>
          </a:xfrm>
          <a:prstGeom prst="rect">
            <a:avLst/>
          </a:prstGeom>
          <a:noFill/>
          <a:ln w="25400">
            <a:noFill/>
            <a:miter lim="800000"/>
          </a:ln>
        </p:spPr>
        <p:txBody>
          <a:bodyPr anchor="ctr"/>
          <a:lstStyle/>
          <a:p>
            <a:pPr>
              <a:lnSpc>
                <a:spcPct val="120000"/>
              </a:lnSpc>
              <a:defRPr/>
            </a:pP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2.</a:t>
            </a:r>
            <a:r>
              <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 制定《机械与电子工程学院加强教材和课程建设暂行办法》</a:t>
            </a:r>
            <a:endPar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endParaRPr>
          </a:p>
        </p:txBody>
      </p:sp>
      <p:sp>
        <p:nvSpPr>
          <p:cNvPr id="29" name="矩形 28"/>
          <p:cNvSpPr/>
          <p:nvPr/>
        </p:nvSpPr>
        <p:spPr>
          <a:xfrm>
            <a:off x="-76200" y="2606675"/>
            <a:ext cx="8638540" cy="394723"/>
          </a:xfrm>
          <a:prstGeom prst="rect">
            <a:avLst/>
          </a:prstGeom>
          <a:ln>
            <a:noFill/>
          </a:ln>
        </p:spPr>
        <p:txBody>
          <a:bodyPr wrap="square">
            <a:spAutoFit/>
          </a:bodyPr>
          <a:lstStyle/>
          <a:p>
            <a:pPr marL="622300" indent="-285750" algn="just">
              <a:lnSpc>
                <a:spcPct val="145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sym typeface="黑体" panose="02010609060101010101" pitchFamily="49" charset="-122"/>
              </a:rPr>
              <a:t>引导教师编写富有农林特色的理论与实践教材。</a:t>
            </a:r>
            <a:endParaRPr lang="en-US" altLang="zh-CN" sz="1600" dirty="0" smtClean="0">
              <a:solidFill>
                <a:prstClr val="black"/>
              </a:solidFill>
              <a:latin typeface="宋体" pitchFamily="2" charset="-122"/>
              <a:ea typeface="宋体" pitchFamily="2" charset="-122"/>
            </a:endParaRPr>
          </a:p>
        </p:txBody>
      </p:sp>
      <p:pic>
        <p:nvPicPr>
          <p:cNvPr id="30" name="图片 29"/>
          <p:cNvPicPr>
            <a:picLocks noChangeAspect="1"/>
          </p:cNvPicPr>
          <p:nvPr/>
        </p:nvPicPr>
        <p:blipFill>
          <a:blip r:embed="rId5" cstate="print"/>
          <a:stretch>
            <a:fillRect/>
          </a:stretch>
        </p:blipFill>
        <p:spPr>
          <a:xfrm>
            <a:off x="2117725" y="3135900"/>
            <a:ext cx="1273175" cy="182008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xmlns="" val="0"/>
              </a:ext>
            </a:extLst>
          </a:blip>
          <a:srcRect l="3832" t="689" b="2588"/>
          <a:stretch>
            <a:fillRect/>
          </a:stretch>
        </p:blipFill>
        <p:spPr>
          <a:xfrm>
            <a:off x="3609975" y="3131120"/>
            <a:ext cx="1258976" cy="1821879"/>
          </a:xfrm>
          <a:prstGeom prst="rect">
            <a:avLst/>
          </a:prstGeom>
        </p:spPr>
      </p:pic>
      <p:pic>
        <p:nvPicPr>
          <p:cNvPr id="32" name="图片 31"/>
          <p:cNvPicPr>
            <a:picLocks noChangeAspect="1"/>
          </p:cNvPicPr>
          <p:nvPr/>
        </p:nvPicPr>
        <p:blipFill>
          <a:blip r:embed="rId7" cstate="print"/>
          <a:srcRect r="17556" b="19287"/>
          <a:stretch>
            <a:fillRect/>
          </a:stretch>
        </p:blipFill>
        <p:spPr>
          <a:xfrm>
            <a:off x="5031105" y="3155315"/>
            <a:ext cx="1313803" cy="1807210"/>
          </a:xfrm>
          <a:prstGeom prst="rect">
            <a:avLst/>
          </a:prstGeom>
        </p:spPr>
      </p:pic>
      <p:pic>
        <p:nvPicPr>
          <p:cNvPr id="33" name="Picture 3"/>
          <p:cNvPicPr>
            <a:picLocks noChangeAspect="1" noChangeArrowheads="1"/>
          </p:cNvPicPr>
          <p:nvPr/>
        </p:nvPicPr>
        <p:blipFill>
          <a:blip r:embed="rId8" cstate="print"/>
          <a:srcRect/>
          <a:stretch>
            <a:fillRect/>
          </a:stretch>
        </p:blipFill>
        <p:spPr bwMode="auto">
          <a:xfrm>
            <a:off x="576263" y="3160368"/>
            <a:ext cx="1308775" cy="1792631"/>
          </a:xfrm>
          <a:prstGeom prst="rect">
            <a:avLst/>
          </a:prstGeom>
          <a:noFill/>
          <a:ln w="9525">
            <a:noFill/>
            <a:miter lim="800000"/>
            <a:headEnd/>
            <a:tailEnd/>
          </a:ln>
        </p:spPr>
      </p:pic>
      <p:sp>
        <p:nvSpPr>
          <p:cNvPr id="15"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11</a:t>
            </a:fld>
            <a:endParaRPr lang="zh-CN" altLang="en-US" dirty="0">
              <a:solidFill>
                <a:prstClr val="black">
                  <a:tint val="75000"/>
                </a:prstClr>
              </a:solidFill>
            </a:endParaRPr>
          </a:p>
        </p:txBody>
      </p:sp>
    </p:spTree>
    <p:extLst>
      <p:ext uri="{BB962C8B-B14F-4D97-AF65-F5344CB8AC3E}">
        <p14:creationId xmlns:p14="http://schemas.microsoft.com/office/powerpoint/2010/main" xmlns="" val="4149256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12</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3" name="矩形 2"/>
          <p:cNvSpPr/>
          <p:nvPr/>
        </p:nvSpPr>
        <p:spPr>
          <a:xfrm>
            <a:off x="267634" y="582759"/>
            <a:ext cx="6123641" cy="1902059"/>
          </a:xfrm>
          <a:prstGeom prst="rect">
            <a:avLst/>
          </a:prstGeom>
          <a:ln>
            <a:noFill/>
          </a:ln>
        </p:spPr>
        <p:txBody>
          <a:bodyPr wrap="square">
            <a:spAutoFit/>
          </a:bodyPr>
          <a:lstStyle/>
          <a:p>
            <a:pPr indent="-285750">
              <a:lnSpc>
                <a:spcPct val="120000"/>
              </a:lnSpc>
              <a:defRPr/>
            </a:pPr>
            <a:r>
              <a:rPr lang="en-US" altLang="zh-CN" dirty="0" smtClean="0">
                <a:solidFill>
                  <a:srgbClr val="0000FF"/>
                </a:solidFill>
                <a:latin typeface="黑体" panose="02010609060101010101" pitchFamily="49" charset="-122"/>
                <a:ea typeface="黑体" panose="02010609060101010101" pitchFamily="49" charset="-122"/>
                <a:sym typeface="+mn-ea"/>
              </a:rPr>
              <a:t>3. </a:t>
            </a:r>
            <a:r>
              <a:rPr lang="zh-CN" altLang="en-US" dirty="0" smtClean="0">
                <a:solidFill>
                  <a:srgbClr val="0000FF"/>
                </a:solidFill>
                <a:latin typeface="黑体" panose="02010609060101010101" pitchFamily="49" charset="-122"/>
                <a:ea typeface="黑体" panose="02010609060101010101" pitchFamily="49" charset="-122"/>
                <a:sym typeface="+mn-ea"/>
              </a:rPr>
              <a:t>引入产业资源，丰富课程资源，产学合作协同育人</a:t>
            </a:r>
            <a:endParaRPr lang="en-US" altLang="zh-CN" dirty="0" smtClean="0">
              <a:solidFill>
                <a:srgbClr val="0000FF"/>
              </a:solidFill>
              <a:latin typeface="黑体" panose="02010609060101010101" pitchFamily="49" charset="-122"/>
              <a:ea typeface="黑体" panose="02010609060101010101" pitchFamily="49" charset="-122"/>
              <a:sym typeface="+mn-ea"/>
            </a:endParaRPr>
          </a:p>
          <a:p>
            <a:pPr indent="-285750">
              <a:lnSpc>
                <a:spcPct val="150000"/>
              </a:lnSpc>
              <a:defRPr/>
            </a:pPr>
            <a:r>
              <a:rPr lang="en-US" altLang="zh-CN" sz="1600" dirty="0" smtClean="0">
                <a:solidFill>
                  <a:srgbClr val="0000FF"/>
                </a:solidFill>
                <a:latin typeface="黑体" panose="02010609060101010101" pitchFamily="49" charset="-122"/>
                <a:ea typeface="黑体" panose="02010609060101010101" pitchFamily="49" charset="-122"/>
                <a:sym typeface="+mn-ea"/>
              </a:rPr>
              <a:t>    </a:t>
            </a:r>
            <a:r>
              <a:rPr lang="zh-CN" altLang="en-US" sz="1600" dirty="0" smtClean="0">
                <a:latin typeface="宋体" pitchFamily="2" charset="-122"/>
                <a:ea typeface="宋体" pitchFamily="2" charset="-122"/>
                <a:sym typeface="+mn-ea"/>
              </a:rPr>
              <a:t>先后与阿里云、立敏</a:t>
            </a:r>
            <a:r>
              <a:rPr lang="zh-CN" altLang="en-US" sz="1600" dirty="0" smtClean="0">
                <a:latin typeface="宋体" pitchFamily="2" charset="-122"/>
                <a:ea typeface="宋体" pitchFamily="2" charset="-122"/>
                <a:sym typeface="+mn-ea"/>
              </a:rPr>
              <a:t>达、云开数据等</a:t>
            </a:r>
            <a:r>
              <a:rPr lang="en-US" altLang="zh-CN" sz="1600" dirty="0" smtClean="0">
                <a:latin typeface="宋体" pitchFamily="2" charset="-122"/>
                <a:ea typeface="宋体" pitchFamily="2" charset="-122"/>
                <a:sym typeface="+mn-ea"/>
              </a:rPr>
              <a:t>19</a:t>
            </a:r>
            <a:r>
              <a:rPr lang="zh-CN" altLang="en-US" sz="1600" dirty="0" smtClean="0">
                <a:latin typeface="宋体" pitchFamily="2" charset="-122"/>
                <a:ea typeface="宋体" pitchFamily="2" charset="-122"/>
                <a:sym typeface="+mn-ea"/>
              </a:rPr>
              <a:t>家</a:t>
            </a:r>
            <a:r>
              <a:rPr lang="zh-CN" altLang="en-US" sz="1600" dirty="0" smtClean="0">
                <a:latin typeface="宋体" pitchFamily="2" charset="-122"/>
                <a:ea typeface="宋体" pitchFamily="2" charset="-122"/>
                <a:sym typeface="+mn-ea"/>
              </a:rPr>
              <a:t>公司建立产学协同育人机制，开展课程资源建设，</a:t>
            </a:r>
            <a:r>
              <a:rPr lang="zh-CN" altLang="en-US" sz="1600" b="1" dirty="0" smtClean="0">
                <a:solidFill>
                  <a:srgbClr val="FF0000"/>
                </a:solidFill>
                <a:latin typeface="宋体" pitchFamily="2" charset="-122"/>
                <a:ea typeface="宋体" pitchFamily="2" charset="-122"/>
                <a:sym typeface="+mn-ea"/>
              </a:rPr>
              <a:t>一批产业典型工程案例进课堂，促进了学生对产业的认识和对知识的理解和应用</a:t>
            </a:r>
            <a:r>
              <a:rPr lang="zh-CN" altLang="en-US" sz="1600" b="1" dirty="0" smtClean="0">
                <a:latin typeface="宋体" pitchFamily="2" charset="-122"/>
                <a:ea typeface="宋体" pitchFamily="2" charset="-122"/>
                <a:sym typeface="+mn-ea"/>
              </a:rPr>
              <a:t>。</a:t>
            </a:r>
            <a:r>
              <a:rPr lang="zh-CN" altLang="en-US" sz="1600" dirty="0" smtClean="0">
                <a:latin typeface="宋体" pitchFamily="2" charset="-122"/>
                <a:ea typeface="宋体" pitchFamily="2" charset="-122"/>
                <a:sym typeface="+mn-ea"/>
              </a:rPr>
              <a:t>先后获</a:t>
            </a:r>
            <a:r>
              <a:rPr lang="zh-CN" altLang="en-US" sz="1600" dirty="0">
                <a:latin typeface="宋体" pitchFamily="2" charset="-122"/>
                <a:ea typeface="宋体" pitchFamily="2" charset="-122"/>
                <a:sym typeface="+mn-ea"/>
              </a:rPr>
              <a:t>批教育部产学合作协同育人</a:t>
            </a:r>
            <a:r>
              <a:rPr lang="zh-CN" altLang="en-US" sz="1600" dirty="0" smtClean="0">
                <a:latin typeface="宋体" pitchFamily="2" charset="-122"/>
                <a:ea typeface="宋体" pitchFamily="2" charset="-122"/>
                <a:sym typeface="+mn-ea"/>
              </a:rPr>
              <a:t>项目</a:t>
            </a:r>
            <a:r>
              <a:rPr lang="en-US" altLang="zh-CN" sz="1600" dirty="0">
                <a:latin typeface="宋体" pitchFamily="2" charset="-122"/>
                <a:ea typeface="宋体" pitchFamily="2" charset="-122"/>
                <a:sym typeface="+mn-ea"/>
              </a:rPr>
              <a:t>1</a:t>
            </a:r>
            <a:r>
              <a:rPr lang="en-US" altLang="zh-CN" sz="1600" dirty="0" smtClean="0">
                <a:latin typeface="宋体" pitchFamily="2" charset="-122"/>
                <a:ea typeface="宋体" pitchFamily="2" charset="-122"/>
                <a:sym typeface="+mn-ea"/>
              </a:rPr>
              <a:t>9</a:t>
            </a:r>
            <a:r>
              <a:rPr lang="zh-CN" altLang="en-US" sz="1600" dirty="0" smtClean="0">
                <a:latin typeface="宋体" pitchFamily="2" charset="-122"/>
                <a:ea typeface="宋体" pitchFamily="2" charset="-122"/>
                <a:sym typeface="+mn-ea"/>
              </a:rPr>
              <a:t>项。</a:t>
            </a:r>
          </a:p>
        </p:txBody>
      </p:sp>
      <p:sp>
        <p:nvSpPr>
          <p:cNvPr id="8"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二</a:t>
            </a:r>
            <a:r>
              <a:rPr lang="zh-CN" altLang="en-US" sz="2400" dirty="0" smtClean="0">
                <a:solidFill>
                  <a:srgbClr val="FF0000"/>
                </a:solidFill>
                <a:latin typeface="黑体" panose="02010609060101010101" pitchFamily="49" charset="-122"/>
                <a:ea typeface="黑体" panose="02010609060101010101" pitchFamily="49" charset="-122"/>
                <a:sym typeface="Lucida Grande"/>
              </a:rPr>
              <a:t>、</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加强课程建设，促进学科交叉融合</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pic>
        <p:nvPicPr>
          <p:cNvPr id="7" name="Picture 4"/>
          <p:cNvPicPr>
            <a:picLocks noChangeAspect="1" noChangeArrowheads="1"/>
          </p:cNvPicPr>
          <p:nvPr/>
        </p:nvPicPr>
        <p:blipFill>
          <a:blip r:embed="rId3" cstate="print"/>
          <a:srcRect/>
          <a:stretch>
            <a:fillRect/>
          </a:stretch>
        </p:blipFill>
        <p:spPr bwMode="auto">
          <a:xfrm>
            <a:off x="804864" y="2552700"/>
            <a:ext cx="5080244" cy="2362200"/>
          </a:xfrm>
          <a:prstGeom prst="rect">
            <a:avLst/>
          </a:prstGeom>
          <a:noFill/>
          <a:ln w="9525">
            <a:solidFill>
              <a:srgbClr val="0000FF"/>
            </a:solid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6396038" y="2162176"/>
            <a:ext cx="2493433" cy="14478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376989" y="671514"/>
            <a:ext cx="2482412" cy="1385886"/>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6386513" y="3648075"/>
            <a:ext cx="2528887" cy="1295400"/>
          </a:xfrm>
          <a:prstGeom prst="rect">
            <a:avLst/>
          </a:prstGeom>
          <a:noFill/>
          <a:ln w="9525">
            <a:noFill/>
            <a:miter lim="800000"/>
            <a:headEnd/>
            <a:tailEnd/>
          </a:ln>
        </p:spPr>
      </p:pic>
    </p:spTree>
    <p:extLst>
      <p:ext uri="{BB962C8B-B14F-4D97-AF65-F5344CB8AC3E}">
        <p14:creationId xmlns:p14="http://schemas.microsoft.com/office/powerpoint/2010/main" xmlns="" val="2703412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二</a:t>
            </a:r>
            <a:r>
              <a:rPr lang="zh-CN" altLang="en-US" sz="2400" dirty="0" smtClean="0">
                <a:solidFill>
                  <a:srgbClr val="FF0000"/>
                </a:solidFill>
                <a:latin typeface="黑体" panose="02010609060101010101" pitchFamily="49" charset="-122"/>
                <a:ea typeface="黑体" panose="02010609060101010101" pitchFamily="49" charset="-122"/>
                <a:sym typeface="Lucida Grande"/>
              </a:rPr>
              <a:t>、</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加强课程建设，促进学科交叉融合</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7" name="标题 1"/>
          <p:cNvSpPr txBox="1">
            <a:spLocks noChangeArrowheads="1"/>
          </p:cNvSpPr>
          <p:nvPr/>
        </p:nvSpPr>
        <p:spPr bwMode="auto">
          <a:xfrm>
            <a:off x="190500" y="648892"/>
            <a:ext cx="8610599" cy="340310"/>
          </a:xfrm>
          <a:prstGeom prst="rect">
            <a:avLst/>
          </a:prstGeom>
          <a:noFill/>
          <a:ln w="25400">
            <a:noFill/>
            <a:miter lim="800000"/>
          </a:ln>
        </p:spPr>
        <p:txBody>
          <a:bodyPr anchor="ctr"/>
          <a:lstStyle/>
          <a:p>
            <a:pPr>
              <a:lnSpc>
                <a:spcPct val="120000"/>
              </a:lnSpc>
              <a:defRPr/>
            </a:pP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4.</a:t>
            </a:r>
            <a:r>
              <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促进专业课程与思政元素有机融合</a:t>
            </a:r>
          </a:p>
        </p:txBody>
      </p:sp>
      <p:sp>
        <p:nvSpPr>
          <p:cNvPr id="18" name="矩形 17"/>
          <p:cNvSpPr/>
          <p:nvPr/>
        </p:nvSpPr>
        <p:spPr>
          <a:xfrm>
            <a:off x="114300" y="968375"/>
            <a:ext cx="8667750" cy="1471172"/>
          </a:xfrm>
          <a:prstGeom prst="rect">
            <a:avLst/>
          </a:prstGeom>
          <a:ln>
            <a:noFill/>
          </a:ln>
        </p:spPr>
        <p:txBody>
          <a:bodyPr wrap="square">
            <a:spAutoFit/>
          </a:bodyPr>
          <a:lstStyle/>
          <a:p>
            <a:pPr marL="360000" indent="-285750" algn="just">
              <a:lnSpc>
                <a:spcPct val="140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rPr>
              <a:t>持续开展</a:t>
            </a:r>
            <a:r>
              <a:rPr lang="en-US" altLang="zh-CN" sz="1600" dirty="0" smtClean="0">
                <a:solidFill>
                  <a:prstClr val="black"/>
                </a:solidFill>
                <a:latin typeface="宋体" pitchFamily="2" charset="-122"/>
                <a:ea typeface="宋体" pitchFamily="2" charset="-122"/>
              </a:rPr>
              <a:t>“</a:t>
            </a:r>
            <a:r>
              <a:rPr lang="zh-CN" altLang="en-US" sz="1600" dirty="0" smtClean="0">
                <a:solidFill>
                  <a:prstClr val="black"/>
                </a:solidFill>
                <a:latin typeface="宋体" pitchFamily="2" charset="-122"/>
                <a:ea typeface="宋体" pitchFamily="2" charset="-122"/>
              </a:rPr>
              <a:t>课程思政</a:t>
            </a:r>
            <a:r>
              <a:rPr lang="en-US" altLang="zh-CN" sz="1600" dirty="0" smtClean="0">
                <a:solidFill>
                  <a:prstClr val="black"/>
                </a:solidFill>
                <a:latin typeface="宋体" pitchFamily="2" charset="-122"/>
                <a:ea typeface="宋体" pitchFamily="2" charset="-122"/>
              </a:rPr>
              <a:t>“</a:t>
            </a:r>
            <a:r>
              <a:rPr lang="zh-CN" altLang="en-US" sz="1600" dirty="0" smtClean="0">
                <a:solidFill>
                  <a:prstClr val="black"/>
                </a:solidFill>
                <a:latin typeface="宋体" pitchFamily="2" charset="-122"/>
                <a:ea typeface="宋体" pitchFamily="2" charset="-122"/>
              </a:rPr>
              <a:t>示范课建设和课程思政教学竞赛活动。</a:t>
            </a:r>
            <a:endParaRPr lang="en-US" altLang="zh-CN" sz="1600" dirty="0" smtClean="0">
              <a:solidFill>
                <a:prstClr val="black"/>
              </a:solidFill>
              <a:latin typeface="宋体" pitchFamily="2" charset="-122"/>
              <a:ea typeface="宋体" pitchFamily="2" charset="-122"/>
            </a:endParaRPr>
          </a:p>
          <a:p>
            <a:pPr marL="360000" indent="-285750" algn="just">
              <a:lnSpc>
                <a:spcPct val="140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sym typeface="+mn-ea"/>
              </a:rPr>
              <a:t>推动课程思政全覆盖，收集汇编了1</a:t>
            </a:r>
            <a:r>
              <a:rPr lang="en-US" altLang="zh-CN" sz="1600" dirty="0" smtClean="0">
                <a:solidFill>
                  <a:prstClr val="black"/>
                </a:solidFill>
                <a:latin typeface="宋体" pitchFamily="2" charset="-122"/>
                <a:ea typeface="宋体" pitchFamily="2" charset="-122"/>
                <a:sym typeface="+mn-ea"/>
              </a:rPr>
              <a:t>6</a:t>
            </a:r>
            <a:r>
              <a:rPr lang="zh-CN" altLang="en-US" sz="1600" dirty="0" smtClean="0">
                <a:solidFill>
                  <a:prstClr val="black"/>
                </a:solidFill>
                <a:latin typeface="宋体" pitchFamily="2" charset="-122"/>
                <a:ea typeface="宋体" pitchFamily="2" charset="-122"/>
                <a:sym typeface="+mn-ea"/>
              </a:rPr>
              <a:t>0余门课程的典型教学案例，供全院教师交流学习。</a:t>
            </a:r>
            <a:endParaRPr lang="en-US" altLang="zh-CN" sz="1600" dirty="0" smtClean="0">
              <a:solidFill>
                <a:prstClr val="black"/>
              </a:solidFill>
              <a:latin typeface="宋体" pitchFamily="2" charset="-122"/>
              <a:ea typeface="宋体" pitchFamily="2" charset="-122"/>
              <a:sym typeface="+mn-ea"/>
            </a:endParaRPr>
          </a:p>
          <a:p>
            <a:pPr marL="360000" indent="-285750" algn="just">
              <a:lnSpc>
                <a:spcPct val="140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rPr>
              <a:t>《工程制图》等</a:t>
            </a:r>
            <a:r>
              <a:rPr lang="en-US" altLang="zh-CN" sz="1600" dirty="0" smtClean="0">
                <a:solidFill>
                  <a:prstClr val="black"/>
                </a:solidFill>
                <a:latin typeface="宋体" pitchFamily="2" charset="-122"/>
                <a:ea typeface="宋体" pitchFamily="2" charset="-122"/>
              </a:rPr>
              <a:t>4</a:t>
            </a:r>
            <a:r>
              <a:rPr lang="zh-CN" altLang="en-US" sz="1600" dirty="0" smtClean="0">
                <a:solidFill>
                  <a:prstClr val="black"/>
                </a:solidFill>
                <a:latin typeface="宋体" pitchFamily="2" charset="-122"/>
                <a:ea typeface="宋体" pitchFamily="2" charset="-122"/>
              </a:rPr>
              <a:t>门课程思政优秀案例于</a:t>
            </a:r>
            <a:r>
              <a:rPr lang="en-US" altLang="zh-CN" sz="1600" dirty="0" smtClean="0">
                <a:solidFill>
                  <a:prstClr val="black"/>
                </a:solidFill>
                <a:latin typeface="宋体" pitchFamily="2" charset="-122"/>
                <a:ea typeface="宋体" pitchFamily="2" charset="-122"/>
              </a:rPr>
              <a:t>2022</a:t>
            </a:r>
            <a:r>
              <a:rPr lang="zh-CN" altLang="en-US" sz="1600" dirty="0" smtClean="0">
                <a:solidFill>
                  <a:prstClr val="black"/>
                </a:solidFill>
                <a:latin typeface="宋体" pitchFamily="2" charset="-122"/>
                <a:ea typeface="宋体" pitchFamily="2" charset="-122"/>
              </a:rPr>
              <a:t>年</a:t>
            </a:r>
            <a:r>
              <a:rPr lang="en-US" altLang="zh-CN" sz="1600" dirty="0" smtClean="0">
                <a:solidFill>
                  <a:prstClr val="black"/>
                </a:solidFill>
                <a:latin typeface="宋体" pitchFamily="2" charset="-122"/>
                <a:ea typeface="宋体" pitchFamily="2" charset="-122"/>
              </a:rPr>
              <a:t>4</a:t>
            </a:r>
            <a:r>
              <a:rPr lang="zh-CN" altLang="en-US" sz="1600" dirty="0" smtClean="0">
                <a:solidFill>
                  <a:prstClr val="black"/>
                </a:solidFill>
                <a:latin typeface="宋体" pitchFamily="2" charset="-122"/>
                <a:ea typeface="宋体" pitchFamily="2" charset="-122"/>
              </a:rPr>
              <a:t>月在</a:t>
            </a:r>
            <a:r>
              <a:rPr lang="en-US" altLang="zh-CN" sz="1600" dirty="0" smtClean="0">
                <a:solidFill>
                  <a:prstClr val="black"/>
                </a:solidFill>
                <a:latin typeface="宋体" pitchFamily="2" charset="-122"/>
                <a:ea typeface="宋体" pitchFamily="2" charset="-122"/>
              </a:rPr>
              <a:t>“</a:t>
            </a:r>
            <a:r>
              <a:rPr lang="zh-CN" altLang="en-US" sz="1600" dirty="0" smtClean="0">
                <a:solidFill>
                  <a:prstClr val="black"/>
                </a:solidFill>
                <a:latin typeface="宋体" pitchFamily="2" charset="-122"/>
                <a:ea typeface="宋体" pitchFamily="2" charset="-122"/>
              </a:rPr>
              <a:t>新华思政</a:t>
            </a:r>
            <a:r>
              <a:rPr lang="en-US" altLang="zh-CN" sz="1600" dirty="0" smtClean="0">
                <a:solidFill>
                  <a:prstClr val="black"/>
                </a:solidFill>
                <a:latin typeface="宋体" pitchFamily="2" charset="-122"/>
                <a:ea typeface="宋体" pitchFamily="2" charset="-122"/>
              </a:rPr>
              <a:t>”</a:t>
            </a:r>
            <a:r>
              <a:rPr lang="zh-CN" altLang="en-US" sz="1600" dirty="0" smtClean="0">
                <a:solidFill>
                  <a:prstClr val="black"/>
                </a:solidFill>
                <a:latin typeface="宋体" pitchFamily="2" charset="-122"/>
                <a:ea typeface="宋体" pitchFamily="2" charset="-122"/>
              </a:rPr>
              <a:t>平台上线，面向社会共享，累计学习人数达</a:t>
            </a:r>
            <a:r>
              <a:rPr lang="en-US" altLang="zh-CN" sz="1600" dirty="0" smtClean="0">
                <a:solidFill>
                  <a:prstClr val="black"/>
                </a:solidFill>
                <a:latin typeface="宋体" pitchFamily="2" charset="-122"/>
                <a:ea typeface="宋体" pitchFamily="2" charset="-122"/>
              </a:rPr>
              <a:t>20000</a:t>
            </a:r>
            <a:r>
              <a:rPr lang="zh-CN" altLang="en-US" sz="1600" dirty="0" smtClean="0">
                <a:solidFill>
                  <a:prstClr val="black"/>
                </a:solidFill>
                <a:latin typeface="宋体" pitchFamily="2" charset="-122"/>
                <a:ea typeface="宋体" pitchFamily="2" charset="-122"/>
              </a:rPr>
              <a:t>人次。</a:t>
            </a:r>
          </a:p>
        </p:txBody>
      </p:sp>
      <p:pic>
        <p:nvPicPr>
          <p:cNvPr id="2050" name="Picture 2"/>
          <p:cNvPicPr>
            <a:picLocks noChangeAspect="1" noChangeArrowheads="1"/>
          </p:cNvPicPr>
          <p:nvPr/>
        </p:nvPicPr>
        <p:blipFill>
          <a:blip r:embed="rId3" cstate="print"/>
          <a:srcRect/>
          <a:stretch>
            <a:fillRect/>
          </a:stretch>
        </p:blipFill>
        <p:spPr bwMode="auto">
          <a:xfrm>
            <a:off x="4869180" y="2162944"/>
            <a:ext cx="3457331" cy="2776722"/>
          </a:xfrm>
          <a:prstGeom prst="rect">
            <a:avLst/>
          </a:prstGeom>
          <a:noFill/>
          <a:ln w="9525">
            <a:noFill/>
            <a:miter lim="800000"/>
            <a:headEnd/>
            <a:tailEnd/>
          </a:ln>
        </p:spPr>
      </p:pic>
      <p:pic>
        <p:nvPicPr>
          <p:cNvPr id="23" name="Picture 2"/>
          <p:cNvPicPr>
            <a:picLocks noChangeAspect="1" noChangeArrowheads="1"/>
          </p:cNvPicPr>
          <p:nvPr/>
        </p:nvPicPr>
        <p:blipFill>
          <a:blip r:embed="rId4" cstate="print"/>
          <a:srcRect/>
          <a:stretch>
            <a:fillRect/>
          </a:stretch>
        </p:blipFill>
        <p:spPr bwMode="auto">
          <a:xfrm>
            <a:off x="558993" y="2746601"/>
            <a:ext cx="3995116" cy="2056404"/>
          </a:xfrm>
          <a:prstGeom prst="rect">
            <a:avLst/>
          </a:prstGeom>
          <a:noFill/>
          <a:ln w="9525">
            <a:noFill/>
            <a:miter lim="800000"/>
            <a:headEnd/>
            <a:tailEnd/>
          </a:ln>
        </p:spPr>
      </p:pic>
      <p:sp>
        <p:nvSpPr>
          <p:cNvPr id="9"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13</a:t>
            </a:fld>
            <a:endParaRPr lang="zh-CN" altLang="en-US" dirty="0">
              <a:solidFill>
                <a:prstClr val="black">
                  <a:tint val="75000"/>
                </a:prstClr>
              </a:solidFill>
            </a:endParaRPr>
          </a:p>
        </p:txBody>
      </p:sp>
    </p:spTree>
    <p:extLst>
      <p:ext uri="{BB962C8B-B14F-4D97-AF65-F5344CB8AC3E}">
        <p14:creationId xmlns:p14="http://schemas.microsoft.com/office/powerpoint/2010/main" xmlns="" val="4149256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二</a:t>
            </a:r>
            <a:r>
              <a:rPr lang="zh-CN" altLang="en-US" sz="2400" dirty="0" smtClean="0">
                <a:solidFill>
                  <a:srgbClr val="FF0000"/>
                </a:solidFill>
                <a:latin typeface="黑体" panose="02010609060101010101" pitchFamily="49" charset="-122"/>
                <a:ea typeface="黑体" panose="02010609060101010101" pitchFamily="49" charset="-122"/>
                <a:sym typeface="Lucida Grande"/>
              </a:rPr>
              <a:t>、</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加强课程建设，促进学科交叉融合</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7" name="标题 1"/>
          <p:cNvSpPr txBox="1">
            <a:spLocks noChangeArrowheads="1"/>
          </p:cNvSpPr>
          <p:nvPr/>
        </p:nvSpPr>
        <p:spPr bwMode="auto">
          <a:xfrm>
            <a:off x="228600" y="658417"/>
            <a:ext cx="8610599" cy="340310"/>
          </a:xfrm>
          <a:prstGeom prst="rect">
            <a:avLst/>
          </a:prstGeom>
          <a:noFill/>
          <a:ln w="25400">
            <a:noFill/>
            <a:miter lim="800000"/>
          </a:ln>
        </p:spPr>
        <p:txBody>
          <a:bodyPr anchor="ctr"/>
          <a:lstStyle/>
          <a:p>
            <a:pPr>
              <a:lnSpc>
                <a:spcPct val="120000"/>
              </a:lnSpc>
              <a:defRPr/>
            </a:pP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5.</a:t>
            </a:r>
            <a:r>
              <a:rPr lang="zh-CN" altLang="en-US" dirty="0" smtClean="0">
                <a:solidFill>
                  <a:srgbClr val="0000FF"/>
                </a:solidFill>
                <a:latin typeface="黑体" panose="02010609060101010101" pitchFamily="49" charset="-122"/>
                <a:ea typeface="黑体" panose="02010609060101010101" pitchFamily="49" charset="-122"/>
              </a:rPr>
              <a:t>强化教师教学能力建设</a:t>
            </a:r>
            <a:endPar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endParaRPr>
          </a:p>
        </p:txBody>
      </p:sp>
      <p:pic>
        <p:nvPicPr>
          <p:cNvPr id="8" name="图片 7" descr="E:\01程宁宁工作\总结\2022年总结\配图\吴婷婷1.png吴婷婷1"/>
          <p:cNvPicPr>
            <a:picLocks noChangeAspect="1"/>
          </p:cNvPicPr>
          <p:nvPr>
            <p:custDataLst>
              <p:tags r:id="rId1"/>
            </p:custDataLst>
          </p:nvPr>
        </p:nvPicPr>
        <p:blipFill>
          <a:blip r:embed="rId5" cstate="print"/>
          <a:srcRect t="690" b="690"/>
          <a:stretch>
            <a:fillRect/>
          </a:stretch>
        </p:blipFill>
        <p:spPr>
          <a:xfrm>
            <a:off x="2990850" y="4041515"/>
            <a:ext cx="1990159" cy="791600"/>
          </a:xfrm>
          <a:prstGeom prst="rect">
            <a:avLst/>
          </a:prstGeom>
        </p:spPr>
      </p:pic>
      <p:pic>
        <p:nvPicPr>
          <p:cNvPr id="10" name="图片 9" descr="E:\01程宁宁工作\总结\2022年总结\配图\寇小希1.png寇小希1"/>
          <p:cNvPicPr>
            <a:picLocks noChangeAspect="1"/>
          </p:cNvPicPr>
          <p:nvPr>
            <p:custDataLst>
              <p:tags r:id="rId2"/>
            </p:custDataLst>
          </p:nvPr>
        </p:nvPicPr>
        <p:blipFill>
          <a:blip r:embed="rId6" cstate="print"/>
          <a:srcRect t="16591" b="4064"/>
          <a:stretch>
            <a:fillRect/>
          </a:stretch>
        </p:blipFill>
        <p:spPr>
          <a:xfrm>
            <a:off x="2990850" y="3210531"/>
            <a:ext cx="1990159" cy="791600"/>
          </a:xfrm>
          <a:prstGeom prst="rect">
            <a:avLst/>
          </a:prstGeom>
        </p:spPr>
      </p:pic>
      <p:sp>
        <p:nvSpPr>
          <p:cNvPr id="11" name="矩形 10"/>
          <p:cNvSpPr/>
          <p:nvPr/>
        </p:nvSpPr>
        <p:spPr>
          <a:xfrm>
            <a:off x="-98231" y="1049188"/>
            <a:ext cx="5447471" cy="2160591"/>
          </a:xfrm>
          <a:prstGeom prst="rect">
            <a:avLst/>
          </a:prstGeom>
        </p:spPr>
        <p:txBody>
          <a:bodyPr wrap="square">
            <a:spAutoFit/>
          </a:bodyPr>
          <a:lstStyle/>
          <a:p>
            <a:pPr marL="622300" indent="-285750" algn="just">
              <a:lnSpc>
                <a:spcPct val="140000"/>
              </a:lnSpc>
              <a:buFont typeface="Wingdings" panose="05000000000000000000" pitchFamily="2" charset="2"/>
              <a:buChar char="l"/>
              <a:defRPr/>
            </a:pPr>
            <a:r>
              <a:rPr lang="zh-CN" altLang="en-US" sz="1600" dirty="0" smtClean="0">
                <a:latin typeface="宋体" pitchFamily="2" charset="-122"/>
                <a:ea typeface="宋体" pitchFamily="2" charset="-122"/>
                <a:sym typeface="+mn-ea"/>
              </a:rPr>
              <a:t>发挥老教师传帮带、基层教学组织、教学督导作用</a:t>
            </a:r>
            <a:endParaRPr lang="en-US" altLang="zh-CN" sz="1600" dirty="0" smtClean="0">
              <a:latin typeface="宋体" pitchFamily="2" charset="-122"/>
              <a:ea typeface="宋体" pitchFamily="2" charset="-122"/>
              <a:sym typeface="+mn-ea"/>
            </a:endParaRPr>
          </a:p>
          <a:p>
            <a:pPr marL="622300" indent="-285750" algn="just">
              <a:lnSpc>
                <a:spcPct val="140000"/>
              </a:lnSpc>
              <a:buFont typeface="Wingdings" panose="05000000000000000000" pitchFamily="2" charset="2"/>
              <a:buChar char="l"/>
              <a:defRPr/>
            </a:pPr>
            <a:r>
              <a:rPr lang="zh-CN" altLang="en-US" sz="1600" dirty="0" smtClean="0">
                <a:latin typeface="宋体" pitchFamily="2" charset="-122"/>
                <a:ea typeface="宋体" pitchFamily="2" charset="-122"/>
                <a:sym typeface="+mn-ea"/>
              </a:rPr>
              <a:t>组织各种类型的教育教学培训</a:t>
            </a:r>
            <a:endParaRPr lang="en-US" altLang="zh-CN" sz="1600" dirty="0" smtClean="0">
              <a:latin typeface="宋体" pitchFamily="2" charset="-122"/>
              <a:ea typeface="宋体" pitchFamily="2" charset="-122"/>
              <a:sym typeface="+mn-ea"/>
            </a:endParaRPr>
          </a:p>
          <a:p>
            <a:pPr marL="622300" indent="-285750" algn="just">
              <a:lnSpc>
                <a:spcPct val="140000"/>
              </a:lnSpc>
              <a:buFont typeface="Wingdings" panose="05000000000000000000" pitchFamily="2" charset="2"/>
              <a:buChar char="l"/>
              <a:defRPr/>
            </a:pPr>
            <a:r>
              <a:rPr lang="zh-CN" altLang="en-US" sz="1600" dirty="0" smtClean="0">
                <a:latin typeface="宋体" pitchFamily="2" charset="-122"/>
                <a:ea typeface="宋体" pitchFamily="2" charset="-122"/>
                <a:sym typeface="+mn-ea"/>
              </a:rPr>
              <a:t>落实实践能力锻炼制度，不低于</a:t>
            </a:r>
            <a:r>
              <a:rPr lang="en-US" altLang="zh-CN" sz="1600" dirty="0" smtClean="0">
                <a:latin typeface="宋体" pitchFamily="2" charset="-122"/>
                <a:ea typeface="宋体" pitchFamily="2" charset="-122"/>
                <a:sym typeface="+mn-ea"/>
              </a:rPr>
              <a:t>6</a:t>
            </a:r>
            <a:r>
              <a:rPr lang="zh-CN" altLang="en-US" sz="1600" dirty="0" smtClean="0">
                <a:latin typeface="宋体" pitchFamily="2" charset="-122"/>
                <a:ea typeface="宋体" pitchFamily="2" charset="-122"/>
                <a:sym typeface="+mn-ea"/>
              </a:rPr>
              <a:t>个月实践锻炼</a:t>
            </a:r>
            <a:endParaRPr lang="en-US" altLang="zh-CN" sz="1600" dirty="0" smtClean="0">
              <a:latin typeface="宋体" pitchFamily="2" charset="-122"/>
              <a:ea typeface="宋体" pitchFamily="2" charset="-122"/>
              <a:sym typeface="+mn-ea"/>
            </a:endParaRPr>
          </a:p>
          <a:p>
            <a:pPr marL="622300" indent="-285750" algn="just" fontAlgn="auto">
              <a:lnSpc>
                <a:spcPct val="140000"/>
              </a:lnSpc>
              <a:buFont typeface="Wingdings" panose="05000000000000000000" pitchFamily="2" charset="2"/>
              <a:buChar char="l"/>
              <a:defRPr/>
            </a:pPr>
            <a:r>
              <a:rPr lang="zh-CN" altLang="en-US" sz="1600" dirty="0" smtClean="0">
                <a:latin typeface="宋体" pitchFamily="2" charset="-122"/>
                <a:ea typeface="宋体" pitchFamily="2" charset="-122"/>
                <a:sym typeface="+mn-ea"/>
              </a:rPr>
              <a:t>不</a:t>
            </a:r>
            <a:r>
              <a:rPr lang="zh-CN" altLang="en-US" sz="1600" dirty="0" smtClean="0">
                <a:solidFill>
                  <a:prstClr val="black"/>
                </a:solidFill>
                <a:latin typeface="宋体" pitchFamily="2" charset="-122"/>
                <a:ea typeface="宋体" pitchFamily="2" charset="-122"/>
                <a:sym typeface="+mn-ea"/>
              </a:rPr>
              <a:t>断强化师生员工对</a:t>
            </a:r>
            <a:r>
              <a:rPr lang="en-US" altLang="zh-CN" sz="1600" dirty="0" smtClean="0">
                <a:solidFill>
                  <a:prstClr val="black"/>
                </a:solidFill>
                <a:latin typeface="宋体" pitchFamily="2" charset="-122"/>
                <a:ea typeface="宋体" pitchFamily="2" charset="-122"/>
                <a:sym typeface="+mn-ea"/>
              </a:rPr>
              <a:t>OBE</a:t>
            </a:r>
            <a:r>
              <a:rPr lang="zh-CN" altLang="en-US" sz="1600" dirty="0" smtClean="0">
                <a:solidFill>
                  <a:prstClr val="black"/>
                </a:solidFill>
                <a:latin typeface="宋体" pitchFamily="2" charset="-122"/>
                <a:ea typeface="宋体" pitchFamily="2" charset="-122"/>
                <a:sym typeface="+mn-ea"/>
              </a:rPr>
              <a:t>理念的认</a:t>
            </a:r>
            <a:r>
              <a:rPr lang="zh-CN" altLang="en-US" sz="1600" dirty="0" smtClean="0">
                <a:solidFill>
                  <a:prstClr val="black"/>
                </a:solidFill>
                <a:latin typeface="宋体" pitchFamily="2" charset="-122"/>
                <a:ea typeface="宋体" pitchFamily="2" charset="-122"/>
                <a:sym typeface="+mn-ea"/>
              </a:rPr>
              <a:t>识</a:t>
            </a:r>
            <a:endParaRPr lang="en-US" altLang="zh-CN" sz="1600" dirty="0" smtClean="0">
              <a:solidFill>
                <a:prstClr val="black"/>
              </a:solidFill>
              <a:latin typeface="宋体" pitchFamily="2" charset="-122"/>
              <a:ea typeface="宋体" pitchFamily="2" charset="-122"/>
              <a:sym typeface="+mn-ea"/>
            </a:endParaRPr>
          </a:p>
          <a:p>
            <a:pPr marL="622300" indent="-285750" algn="just" fontAlgn="auto">
              <a:lnSpc>
                <a:spcPct val="140000"/>
              </a:lnSpc>
              <a:buFont typeface="Wingdings" panose="05000000000000000000" pitchFamily="2" charset="2"/>
              <a:buChar char="l"/>
              <a:defRPr/>
            </a:pPr>
            <a:r>
              <a:rPr lang="zh-CN" altLang="en-US" sz="1600" dirty="0" smtClean="0">
                <a:latin typeface="宋体" pitchFamily="2" charset="-122"/>
                <a:ea typeface="宋体" pitchFamily="2" charset="-122"/>
              </a:rPr>
              <a:t>寇小希副教授荣获</a:t>
            </a:r>
            <a:r>
              <a:rPr lang="en-US" altLang="zh-CN" sz="1600" dirty="0" smtClean="0">
                <a:latin typeface="宋体" pitchFamily="2" charset="-122"/>
                <a:ea typeface="宋体" pitchFamily="2" charset="-122"/>
              </a:rPr>
              <a:t>2021</a:t>
            </a:r>
            <a:r>
              <a:rPr lang="zh-CN" altLang="en-US" sz="1600" dirty="0" smtClean="0">
                <a:latin typeface="宋体" pitchFamily="2" charset="-122"/>
                <a:ea typeface="宋体" pitchFamily="2" charset="-122"/>
              </a:rPr>
              <a:t>年度</a:t>
            </a:r>
            <a:r>
              <a:rPr lang="zh-CN" altLang="en-US" sz="1600" dirty="0" smtClean="0">
                <a:solidFill>
                  <a:srgbClr val="FF0000"/>
                </a:solidFill>
                <a:latin typeface="宋体" pitchFamily="2" charset="-122"/>
                <a:ea typeface="宋体" pitchFamily="2" charset="-122"/>
              </a:rPr>
              <a:t>陕西省课堂教学创新大赛一等奖</a:t>
            </a:r>
            <a:endParaRPr lang="en-US" altLang="zh-CN" sz="1600" dirty="0" smtClean="0">
              <a:solidFill>
                <a:srgbClr val="FF0000"/>
              </a:solidFill>
              <a:latin typeface="宋体" pitchFamily="2" charset="-122"/>
              <a:ea typeface="宋体" pitchFamily="2" charset="-122"/>
              <a:sym typeface="+mn-ea"/>
            </a:endParaRPr>
          </a:p>
        </p:txBody>
      </p:sp>
      <p:pic>
        <p:nvPicPr>
          <p:cNvPr id="12" name="Picture 8"/>
          <p:cNvPicPr>
            <a:picLocks noChangeAspect="1" noChangeArrowheads="1"/>
          </p:cNvPicPr>
          <p:nvPr/>
        </p:nvPicPr>
        <p:blipFill>
          <a:blip r:embed="rId7" cstate="print"/>
          <a:srcRect/>
          <a:stretch>
            <a:fillRect/>
          </a:stretch>
        </p:blipFill>
        <p:spPr bwMode="auto">
          <a:xfrm>
            <a:off x="657225" y="3232347"/>
            <a:ext cx="2133601" cy="1603780"/>
          </a:xfrm>
          <a:prstGeom prst="rect">
            <a:avLst/>
          </a:prstGeom>
          <a:noFill/>
          <a:ln w="9525">
            <a:noFill/>
            <a:miter lim="800000"/>
            <a:headEnd/>
            <a:tailEnd/>
          </a:ln>
        </p:spPr>
      </p:pic>
      <p:pic>
        <p:nvPicPr>
          <p:cNvPr id="15" name="图片 14"/>
          <p:cNvPicPr>
            <a:picLocks noChangeAspect="1"/>
          </p:cNvPicPr>
          <p:nvPr/>
        </p:nvPicPr>
        <p:blipFill>
          <a:blip r:embed="rId8" cstate="print"/>
          <a:stretch>
            <a:fillRect/>
          </a:stretch>
        </p:blipFill>
        <p:spPr>
          <a:xfrm>
            <a:off x="7122900" y="3183378"/>
            <a:ext cx="1254934" cy="1741048"/>
          </a:xfrm>
          <a:prstGeom prst="rect">
            <a:avLst/>
          </a:prstGeom>
        </p:spPr>
      </p:pic>
      <p:pic>
        <p:nvPicPr>
          <p:cNvPr id="18" name="图片 17"/>
          <p:cNvPicPr>
            <a:picLocks noChangeAspect="1"/>
          </p:cNvPicPr>
          <p:nvPr/>
        </p:nvPicPr>
        <p:blipFill>
          <a:blip r:embed="rId9" cstate="print"/>
          <a:stretch>
            <a:fillRect/>
          </a:stretch>
        </p:blipFill>
        <p:spPr>
          <a:xfrm>
            <a:off x="5137120" y="3204332"/>
            <a:ext cx="1336218" cy="1692278"/>
          </a:xfrm>
          <a:prstGeom prst="rect">
            <a:avLst/>
          </a:prstGeom>
        </p:spPr>
      </p:pic>
      <p:pic>
        <p:nvPicPr>
          <p:cNvPr id="19" name="图片 18"/>
          <p:cNvPicPr>
            <a:picLocks noChangeAspect="1"/>
          </p:cNvPicPr>
          <p:nvPr/>
        </p:nvPicPr>
        <p:blipFill>
          <a:blip r:embed="rId10" cstate="print"/>
          <a:stretch>
            <a:fillRect/>
          </a:stretch>
        </p:blipFill>
        <p:spPr>
          <a:xfrm>
            <a:off x="6139821" y="3204332"/>
            <a:ext cx="1133208" cy="1692278"/>
          </a:xfrm>
          <a:prstGeom prst="rect">
            <a:avLst/>
          </a:prstGeom>
        </p:spPr>
      </p:pic>
      <p:pic>
        <p:nvPicPr>
          <p:cNvPr id="20" name="Picture 7"/>
          <p:cNvPicPr>
            <a:picLocks noChangeAspect="1" noChangeArrowheads="1"/>
          </p:cNvPicPr>
          <p:nvPr/>
        </p:nvPicPr>
        <p:blipFill>
          <a:blip r:embed="rId11" cstate="print"/>
          <a:srcRect/>
          <a:stretch>
            <a:fillRect/>
          </a:stretch>
        </p:blipFill>
        <p:spPr bwMode="auto">
          <a:xfrm>
            <a:off x="5251133" y="708660"/>
            <a:ext cx="3584235" cy="1866899"/>
          </a:xfrm>
          <a:prstGeom prst="rect">
            <a:avLst/>
          </a:prstGeom>
          <a:noFill/>
          <a:ln w="9525">
            <a:noFill/>
            <a:miter lim="800000"/>
            <a:headEnd/>
            <a:tailEnd/>
          </a:ln>
        </p:spPr>
      </p:pic>
      <p:sp>
        <p:nvSpPr>
          <p:cNvPr id="16"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14</a:t>
            </a:fld>
            <a:endParaRPr lang="zh-CN" altLang="en-US" dirty="0">
              <a:solidFill>
                <a:prstClr val="black">
                  <a:tint val="75000"/>
                </a:prstClr>
              </a:solidFill>
            </a:endParaRPr>
          </a:p>
        </p:txBody>
      </p:sp>
    </p:spTree>
    <p:extLst>
      <p:ext uri="{BB962C8B-B14F-4D97-AF65-F5344CB8AC3E}">
        <p14:creationId xmlns:p14="http://schemas.microsoft.com/office/powerpoint/2010/main" xmlns="" val="4149256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三、拓展实践资源与项目，提升实践教学保障水平</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5" name="矩形 14"/>
          <p:cNvSpPr/>
          <p:nvPr/>
        </p:nvSpPr>
        <p:spPr>
          <a:xfrm>
            <a:off x="142472" y="666646"/>
            <a:ext cx="8820553" cy="1535805"/>
          </a:xfrm>
          <a:prstGeom prst="rect">
            <a:avLst/>
          </a:prstGeom>
          <a:ln>
            <a:noFill/>
          </a:ln>
        </p:spPr>
        <p:txBody>
          <a:bodyPr wrap="square">
            <a:spAutoFit/>
          </a:bodyPr>
          <a:lstStyle/>
          <a:p>
            <a:pPr indent="-285750">
              <a:lnSpc>
                <a:spcPct val="120000"/>
              </a:lnSpc>
              <a:spcAft>
                <a:spcPts val="600"/>
              </a:spcAft>
              <a:defRPr/>
            </a:pPr>
            <a:r>
              <a:rPr lang="en-US" altLang="zh-CN" dirty="0" smtClean="0">
                <a:solidFill>
                  <a:srgbClr val="0000FF"/>
                </a:solidFill>
                <a:latin typeface="黑体" panose="02010609060101010101" pitchFamily="49" charset="-122"/>
                <a:ea typeface="黑体" panose="02010609060101010101" pitchFamily="49" charset="-122"/>
                <a:sym typeface="+mn-ea"/>
              </a:rPr>
              <a:t>1.</a:t>
            </a:r>
            <a:r>
              <a:rPr lang="zh-CN" altLang="en-US" dirty="0" smtClean="0">
                <a:solidFill>
                  <a:srgbClr val="0000FF"/>
                </a:solidFill>
                <a:latin typeface="黑体" panose="02010609060101010101" pitchFamily="49" charset="-122"/>
                <a:ea typeface="黑体" panose="02010609060101010101" pitchFamily="49" charset="-122"/>
                <a:sym typeface="+mn-ea"/>
              </a:rPr>
              <a:t>产</a:t>
            </a:r>
            <a:r>
              <a:rPr lang="zh-CN" altLang="en-US" dirty="0">
                <a:solidFill>
                  <a:srgbClr val="0000FF"/>
                </a:solidFill>
                <a:latin typeface="黑体" panose="02010609060101010101" pitchFamily="49" charset="-122"/>
                <a:ea typeface="黑体" panose="02010609060101010101" pitchFamily="49" charset="-122"/>
                <a:sym typeface="+mn-ea"/>
              </a:rPr>
              <a:t>教融合拓展实践实训</a:t>
            </a:r>
            <a:r>
              <a:rPr lang="zh-CN" altLang="en-US" dirty="0" smtClean="0">
                <a:solidFill>
                  <a:srgbClr val="0000FF"/>
                </a:solidFill>
                <a:latin typeface="黑体" panose="02010609060101010101" pitchFamily="49" charset="-122"/>
                <a:ea typeface="黑体" panose="02010609060101010101" pitchFamily="49" charset="-122"/>
                <a:sym typeface="+mn-ea"/>
              </a:rPr>
              <a:t>资源</a:t>
            </a:r>
            <a:endParaRPr lang="en-US" altLang="zh-CN" dirty="0" smtClean="0">
              <a:solidFill>
                <a:srgbClr val="0000FF"/>
              </a:solidFill>
              <a:latin typeface="黑体" panose="02010609060101010101" pitchFamily="49" charset="-122"/>
              <a:ea typeface="黑体" panose="02010609060101010101" pitchFamily="49" charset="-122"/>
              <a:sym typeface="+mn-ea"/>
            </a:endParaRPr>
          </a:p>
          <a:p>
            <a:pPr marL="360000" indent="-285750" algn="just">
              <a:lnSpc>
                <a:spcPct val="140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sym typeface="+mn-ea"/>
              </a:rPr>
              <a:t>与法士特集团、潍柴雷沃重工等行业</a:t>
            </a:r>
            <a:r>
              <a:rPr lang="zh-CN" altLang="en-US" sz="1600" dirty="0">
                <a:solidFill>
                  <a:prstClr val="black"/>
                </a:solidFill>
                <a:latin typeface="宋体" pitchFamily="2" charset="-122"/>
                <a:ea typeface="宋体" pitchFamily="2" charset="-122"/>
                <a:sym typeface="+mn-ea"/>
              </a:rPr>
              <a:t>龙头企业</a:t>
            </a:r>
            <a:r>
              <a:rPr lang="zh-CN" altLang="en-US" sz="1600" dirty="0" smtClean="0">
                <a:solidFill>
                  <a:prstClr val="black"/>
                </a:solidFill>
                <a:latin typeface="宋体" pitchFamily="2" charset="-122"/>
                <a:ea typeface="宋体" pitchFamily="2" charset="-122"/>
                <a:sym typeface="+mn-ea"/>
              </a:rPr>
              <a:t>建立实习、产教融合人才培养基地。</a:t>
            </a:r>
            <a:endParaRPr lang="en-US" altLang="zh-CN" sz="1600" dirty="0" smtClean="0">
              <a:solidFill>
                <a:prstClr val="black"/>
              </a:solidFill>
              <a:latin typeface="宋体" pitchFamily="2" charset="-122"/>
              <a:ea typeface="宋体" pitchFamily="2" charset="-122"/>
              <a:sym typeface="+mn-ea"/>
            </a:endParaRPr>
          </a:p>
          <a:p>
            <a:pPr marL="360000" indent="-285750" algn="just">
              <a:lnSpc>
                <a:spcPct val="140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sym typeface="+mn-ea"/>
              </a:rPr>
              <a:t>2022年5月6日</a:t>
            </a:r>
            <a:r>
              <a:rPr lang="zh-CN" altLang="en-US" sz="1600" dirty="0">
                <a:solidFill>
                  <a:prstClr val="black"/>
                </a:solidFill>
                <a:latin typeface="宋体" pitchFamily="2" charset="-122"/>
                <a:ea typeface="宋体" pitchFamily="2" charset="-122"/>
                <a:sym typeface="+mn-ea"/>
              </a:rPr>
              <a:t>，北京数码大方科技股份有限公司向学院捐赠总值40万元的CAXA三维实体设计软件及其部分配套教材，用于搭建涉农装备产业的三维实体造型设计平台。</a:t>
            </a:r>
            <a:endParaRPr lang="en-US" altLang="zh-CN" sz="1600" dirty="0" smtClean="0">
              <a:solidFill>
                <a:prstClr val="black"/>
              </a:solidFill>
              <a:latin typeface="宋体" pitchFamily="2" charset="-122"/>
              <a:ea typeface="宋体" pitchFamily="2" charset="-122"/>
              <a:sym typeface="+mn-ea"/>
            </a:endParaRPr>
          </a:p>
        </p:txBody>
      </p:sp>
      <p:pic>
        <p:nvPicPr>
          <p:cNvPr id="13" name="图片 3" descr="768c0fb4365243dd839789199a1cb3e4.jpg"/>
          <p:cNvPicPr>
            <a:picLocks noChangeAspect="1"/>
          </p:cNvPicPr>
          <p:nvPr/>
        </p:nvPicPr>
        <p:blipFill>
          <a:blip r:embed="rId4" cstate="print"/>
          <a:stretch>
            <a:fillRect/>
          </a:stretch>
        </p:blipFill>
        <p:spPr>
          <a:xfrm>
            <a:off x="870071" y="2311400"/>
            <a:ext cx="2427657" cy="1161594"/>
          </a:xfrm>
          <a:prstGeom prst="rect">
            <a:avLst/>
          </a:prstGeom>
          <a:noFill/>
          <a:ln w="9525">
            <a:noFill/>
          </a:ln>
        </p:spPr>
      </p:pic>
      <p:pic>
        <p:nvPicPr>
          <p:cNvPr id="17" name="图片 2" descr="df3dd75cfc634a45b618979e284263ee.jpg"/>
          <p:cNvPicPr>
            <a:picLocks noChangeAspect="1"/>
          </p:cNvPicPr>
          <p:nvPr>
            <p:custDataLst>
              <p:tags r:id="rId1"/>
            </p:custDataLst>
          </p:nvPr>
        </p:nvPicPr>
        <p:blipFill>
          <a:blip r:embed="rId5" cstate="print"/>
          <a:stretch>
            <a:fillRect/>
          </a:stretch>
        </p:blipFill>
        <p:spPr>
          <a:xfrm>
            <a:off x="3385747" y="2311400"/>
            <a:ext cx="4848933" cy="2416697"/>
          </a:xfrm>
          <a:prstGeom prst="rect">
            <a:avLst/>
          </a:prstGeom>
          <a:noFill/>
          <a:ln w="9525">
            <a:noFill/>
          </a:ln>
        </p:spPr>
      </p:pic>
      <p:sp>
        <p:nvSpPr>
          <p:cNvPr id="55" name="文本框 54"/>
          <p:cNvSpPr txBox="1"/>
          <p:nvPr/>
        </p:nvSpPr>
        <p:spPr>
          <a:xfrm>
            <a:off x="1021647" y="4717852"/>
            <a:ext cx="2124504" cy="215444"/>
          </a:xfrm>
          <a:prstGeom prst="rect">
            <a:avLst/>
          </a:prstGeom>
          <a:noFill/>
        </p:spPr>
        <p:txBody>
          <a:bodyPr wrap="square" rtlCol="0">
            <a:spAutoFit/>
          </a:bodyPr>
          <a:lstStyle/>
          <a:p>
            <a:r>
              <a:rPr lang="zh-CN" altLang="en-US" sz="800" b="1" dirty="0" smtClean="0">
                <a:latin typeface="宋体" panose="02010600030101010101" pitchFamily="2" charset="-122"/>
                <a:ea typeface="宋体" panose="02010600030101010101" pitchFamily="2" charset="-122"/>
              </a:rPr>
              <a:t>与陕西</a:t>
            </a:r>
            <a:r>
              <a:rPr lang="zh-CN" altLang="en-US" sz="800" b="1" dirty="0">
                <a:latin typeface="宋体" panose="02010600030101010101" pitchFamily="2" charset="-122"/>
                <a:ea typeface="宋体" panose="02010600030101010101" pitchFamily="2" charset="-122"/>
              </a:rPr>
              <a:t>高端装备与智能制造产业</a:t>
            </a:r>
            <a:r>
              <a:rPr lang="zh-CN" altLang="en-US" sz="800" b="1" dirty="0" smtClean="0">
                <a:latin typeface="宋体" panose="02010600030101010101" pitchFamily="2" charset="-122"/>
                <a:ea typeface="宋体" panose="02010600030101010101" pitchFamily="2" charset="-122"/>
              </a:rPr>
              <a:t>研究院签约</a:t>
            </a:r>
            <a:endParaRPr lang="zh-CN" altLang="en-US" sz="800" b="1" dirty="0">
              <a:latin typeface="宋体" panose="02010600030101010101" pitchFamily="2" charset="-122"/>
              <a:ea typeface="宋体" panose="02010600030101010101" pitchFamily="2" charset="-122"/>
            </a:endParaRPr>
          </a:p>
        </p:txBody>
      </p:sp>
      <p:pic>
        <p:nvPicPr>
          <p:cNvPr id="57" name="图片 56"/>
          <p:cNvPicPr>
            <a:picLocks noChangeAspect="1"/>
          </p:cNvPicPr>
          <p:nvPr/>
        </p:nvPicPr>
        <p:blipFill>
          <a:blip r:embed="rId6" cstate="print"/>
          <a:stretch>
            <a:fillRect/>
          </a:stretch>
        </p:blipFill>
        <p:spPr>
          <a:xfrm>
            <a:off x="870071" y="3566503"/>
            <a:ext cx="2427657" cy="1161594"/>
          </a:xfrm>
          <a:prstGeom prst="rect">
            <a:avLst/>
          </a:prstGeom>
        </p:spPr>
      </p:pic>
      <p:sp>
        <p:nvSpPr>
          <p:cNvPr id="63" name="文本框 62"/>
          <p:cNvSpPr txBox="1"/>
          <p:nvPr/>
        </p:nvSpPr>
        <p:spPr>
          <a:xfrm>
            <a:off x="4540492" y="4709880"/>
            <a:ext cx="2539441" cy="215444"/>
          </a:xfrm>
          <a:prstGeom prst="rect">
            <a:avLst/>
          </a:prstGeom>
          <a:noFill/>
        </p:spPr>
        <p:txBody>
          <a:bodyPr wrap="square" rtlCol="0">
            <a:spAutoFit/>
          </a:bodyPr>
          <a:lstStyle/>
          <a:p>
            <a:r>
              <a:rPr lang="zh-CN" altLang="en-US" sz="800" b="1" dirty="0" smtClean="0">
                <a:latin typeface="宋体" panose="02010600030101010101" pitchFamily="2" charset="-122"/>
                <a:ea typeface="宋体" panose="02010600030101010101" pitchFamily="2" charset="-122"/>
              </a:rPr>
              <a:t>      </a:t>
            </a:r>
            <a:r>
              <a:rPr lang="zh-CN" altLang="en-US" sz="800" b="1" dirty="0">
                <a:latin typeface="宋体" panose="02010600030101010101" pitchFamily="2" charset="-122"/>
                <a:ea typeface="宋体" panose="02010600030101010101" pitchFamily="2" charset="-122"/>
              </a:rPr>
              <a:t>与陕西法士特汽车传动集团有限责任公司签约</a:t>
            </a:r>
          </a:p>
        </p:txBody>
      </p:sp>
      <p:sp>
        <p:nvSpPr>
          <p:cNvPr id="12"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15</a:t>
            </a:fld>
            <a:endParaRPr lang="zh-CN" altLang="en-US" dirty="0">
              <a:solidFill>
                <a:prstClr val="black">
                  <a:tint val="75000"/>
                </a:prstClr>
              </a:solidFill>
            </a:endParaRPr>
          </a:p>
        </p:txBody>
      </p:sp>
    </p:spTree>
    <p:extLst>
      <p:ext uri="{BB962C8B-B14F-4D97-AF65-F5344CB8AC3E}">
        <p14:creationId xmlns:p14="http://schemas.microsoft.com/office/powerpoint/2010/main" xmlns="" val="4178077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三、拓展实践资源与项目，提升实践教学保障水平</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6" name="矩形 15"/>
          <p:cNvSpPr/>
          <p:nvPr/>
        </p:nvSpPr>
        <p:spPr>
          <a:xfrm>
            <a:off x="251461" y="621304"/>
            <a:ext cx="8702039" cy="1535805"/>
          </a:xfrm>
          <a:prstGeom prst="rect">
            <a:avLst/>
          </a:prstGeom>
        </p:spPr>
        <p:txBody>
          <a:bodyPr wrap="square">
            <a:spAutoFit/>
          </a:bodyPr>
          <a:lstStyle/>
          <a:p>
            <a:pPr indent="-285750">
              <a:lnSpc>
                <a:spcPct val="120000"/>
              </a:lnSpc>
              <a:spcAft>
                <a:spcPts val="600"/>
              </a:spcAft>
              <a:defRPr/>
            </a:pPr>
            <a:r>
              <a:rPr lang="en-US" altLang="zh-CN" dirty="0" smtClean="0">
                <a:solidFill>
                  <a:srgbClr val="0000FF"/>
                </a:solidFill>
                <a:latin typeface="黑体" panose="02010609060101010101" pitchFamily="49" charset="-122"/>
                <a:ea typeface="黑体" panose="02010609060101010101" pitchFamily="49" charset="-122"/>
                <a:sym typeface="+mn-ea"/>
              </a:rPr>
              <a:t>2.</a:t>
            </a:r>
            <a:r>
              <a:rPr lang="zh-CN" altLang="en-US" dirty="0" smtClean="0">
                <a:solidFill>
                  <a:srgbClr val="0000FF"/>
                </a:solidFill>
                <a:latin typeface="黑体" panose="02010609060101010101" pitchFamily="49" charset="-122"/>
                <a:ea typeface="黑体" panose="02010609060101010101" pitchFamily="49" charset="-122"/>
                <a:sym typeface="+mn-ea"/>
              </a:rPr>
              <a:t>全面整理专业实验室资源</a:t>
            </a:r>
            <a:endParaRPr lang="en-US" altLang="zh-CN" dirty="0" smtClean="0">
              <a:solidFill>
                <a:srgbClr val="0000FF"/>
              </a:solidFill>
              <a:latin typeface="黑体" panose="02010609060101010101" pitchFamily="49" charset="-122"/>
              <a:ea typeface="黑体" panose="02010609060101010101" pitchFamily="49" charset="-122"/>
              <a:sym typeface="+mn-ea"/>
            </a:endParaRPr>
          </a:p>
          <a:p>
            <a:pPr algn="just">
              <a:lnSpc>
                <a:spcPct val="140000"/>
              </a:lnSpc>
              <a:defRPr/>
            </a:pPr>
            <a:r>
              <a:rPr lang="en-US" altLang="zh-CN" sz="1600" dirty="0" smtClean="0">
                <a:solidFill>
                  <a:srgbClr val="0000FF"/>
                </a:solidFill>
                <a:latin typeface="宋体" panose="02010600030101010101" pitchFamily="2" charset="-122"/>
                <a:ea typeface="宋体" panose="02010600030101010101" pitchFamily="2" charset="-122"/>
                <a:sym typeface="+mn-ea"/>
              </a:rPr>
              <a:t>    </a:t>
            </a:r>
            <a:r>
              <a:rPr lang="en-US" altLang="zh-CN" sz="1600" dirty="0" smtClean="0">
                <a:latin typeface="宋体" panose="02010600030101010101" pitchFamily="2" charset="-122"/>
                <a:ea typeface="宋体" panose="02010600030101010101" pitchFamily="2" charset="-122"/>
                <a:sym typeface="+mn-ea"/>
              </a:rPr>
              <a:t>2021</a:t>
            </a:r>
            <a:r>
              <a:rPr lang="zh-CN" altLang="en-US" sz="1600" dirty="0" smtClean="0">
                <a:latin typeface="宋体" panose="02010600030101010101" pitchFamily="2" charset="-122"/>
                <a:ea typeface="宋体" panose="02010600030101010101" pitchFamily="2" charset="-122"/>
                <a:sym typeface="+mn-ea"/>
              </a:rPr>
              <a:t>、</a:t>
            </a:r>
            <a:r>
              <a:rPr lang="en-US" altLang="zh-CN" sz="1600" dirty="0" smtClean="0">
                <a:latin typeface="宋体" panose="02010600030101010101" pitchFamily="2" charset="-122"/>
                <a:ea typeface="宋体" panose="02010600030101010101" pitchFamily="2" charset="-122"/>
                <a:sym typeface="+mn-ea"/>
              </a:rPr>
              <a:t>2022</a:t>
            </a:r>
            <a:r>
              <a:rPr lang="zh-CN" altLang="en-US" sz="1600" dirty="0" smtClean="0">
                <a:latin typeface="宋体" panose="02010600030101010101" pitchFamily="2" charset="-122"/>
                <a:ea typeface="宋体" panose="02010600030101010101" pitchFamily="2" charset="-122"/>
                <a:sym typeface="+mn-ea"/>
              </a:rPr>
              <a:t>年，学院下大功夫，在学校支持下，对农机实验室和</a:t>
            </a:r>
            <a:r>
              <a:rPr lang="en-US" altLang="zh-CN" sz="1600" dirty="0" smtClean="0">
                <a:latin typeface="宋体" panose="02010600030101010101" pitchFamily="2" charset="-122"/>
                <a:ea typeface="宋体" panose="02010600030101010101" pitchFamily="2" charset="-122"/>
                <a:sym typeface="+mn-ea"/>
              </a:rPr>
              <a:t>16</a:t>
            </a:r>
            <a:r>
              <a:rPr lang="zh-CN" altLang="en-US" sz="1600" dirty="0" smtClean="0">
                <a:latin typeface="宋体" panose="02010600030101010101" pitchFamily="2" charset="-122"/>
                <a:ea typeface="宋体" panose="02010600030101010101" pitchFamily="2" charset="-122"/>
                <a:sym typeface="+mn-ea"/>
              </a:rPr>
              <a:t>个专业实验室进行了初步整理。</a:t>
            </a:r>
            <a:r>
              <a:rPr lang="zh-CN" altLang="en-US" sz="1600" b="1" dirty="0" smtClean="0">
                <a:latin typeface="宋体" panose="02010600030101010101" pitchFamily="2" charset="-122"/>
                <a:ea typeface="宋体" panose="02010600030101010101" pitchFamily="2" charset="-122"/>
                <a:sym typeface="+mn-ea"/>
              </a:rPr>
              <a:t>改造后实验条件极大改善，实验室干净整洁、标识清晰、区域规划合理</a:t>
            </a:r>
            <a:r>
              <a:rPr lang="zh-CN" altLang="en-US" sz="1600" dirty="0" smtClean="0">
                <a:latin typeface="宋体" panose="02010600030101010101" pitchFamily="2" charset="-122"/>
                <a:ea typeface="宋体" panose="02010600030101010101" pitchFamily="2" charset="-122"/>
                <a:sym typeface="+mn-ea"/>
              </a:rPr>
              <a:t>。</a:t>
            </a:r>
            <a:r>
              <a:rPr lang="zh-CN" altLang="en-US" sz="1600" dirty="0" smtClean="0">
                <a:solidFill>
                  <a:srgbClr val="0000FF"/>
                </a:solidFill>
                <a:latin typeface="宋体" panose="02010600030101010101" pitchFamily="2" charset="-122"/>
                <a:ea typeface="宋体" panose="02010600030101010101" pitchFamily="2" charset="-122"/>
                <a:sym typeface="+mn-ea"/>
              </a:rPr>
              <a:t>主要专业实验室均制作了教学和宣传视频资料，积累了大量的实践教学课程资源。</a:t>
            </a:r>
          </a:p>
        </p:txBody>
      </p:sp>
      <p:grpSp>
        <p:nvGrpSpPr>
          <p:cNvPr id="2" name="组合 1"/>
          <p:cNvGrpSpPr/>
          <p:nvPr/>
        </p:nvGrpSpPr>
        <p:grpSpPr>
          <a:xfrm>
            <a:off x="358096" y="2208348"/>
            <a:ext cx="8493125" cy="2935152"/>
            <a:chOff x="358511" y="2081812"/>
            <a:chExt cx="8493125" cy="2935152"/>
          </a:xfrm>
        </p:grpSpPr>
        <p:pic>
          <p:nvPicPr>
            <p:cNvPr id="19" name="图片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15683" y="2081812"/>
              <a:ext cx="2072314" cy="772061"/>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71334" y="3998415"/>
              <a:ext cx="2080302" cy="783121"/>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27281" y="3998415"/>
              <a:ext cx="2105048" cy="78312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69546" y="3998415"/>
              <a:ext cx="2132634" cy="782830"/>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66686" y="3031540"/>
              <a:ext cx="2103099" cy="783122"/>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15683" y="3042601"/>
              <a:ext cx="2073393" cy="772061"/>
            </a:xfrm>
            <a:prstGeom prst="rect">
              <a:avLst/>
            </a:prstGeom>
          </p:spPr>
        </p:pic>
        <p:pic>
          <p:nvPicPr>
            <p:cNvPr id="25" name="图片 2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716928" y="3050229"/>
              <a:ext cx="2131117" cy="772060"/>
            </a:xfrm>
            <a:prstGeom prst="rect">
              <a:avLst/>
            </a:prstGeom>
          </p:spPr>
        </p:pic>
        <p:pic>
          <p:nvPicPr>
            <p:cNvPr id="26" name="图片 2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66687" y="2081812"/>
              <a:ext cx="2073394" cy="772061"/>
            </a:xfrm>
            <a:prstGeom prst="rect">
              <a:avLst/>
            </a:prstGeom>
          </p:spPr>
        </p:pic>
        <p:pic>
          <p:nvPicPr>
            <p:cNvPr id="28" name="图片 2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715849" y="2081812"/>
              <a:ext cx="2105048" cy="783121"/>
            </a:xfrm>
            <a:prstGeom prst="rect">
              <a:avLst/>
            </a:prstGeom>
          </p:spPr>
        </p:pic>
        <p:sp>
          <p:nvSpPr>
            <p:cNvPr id="29" name="文本框 31"/>
            <p:cNvSpPr txBox="1"/>
            <p:nvPr/>
          </p:nvSpPr>
          <p:spPr>
            <a:xfrm>
              <a:off x="4993747" y="2819231"/>
              <a:ext cx="1172116"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电工电子实验室</a:t>
              </a:r>
            </a:p>
          </p:txBody>
        </p:sp>
        <p:sp>
          <p:nvSpPr>
            <p:cNvPr id="30" name="文本框 32"/>
            <p:cNvSpPr txBox="1"/>
            <p:nvPr/>
          </p:nvSpPr>
          <p:spPr>
            <a:xfrm>
              <a:off x="2732177" y="4746232"/>
              <a:ext cx="1172116"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机械设计实验室</a:t>
              </a:r>
            </a:p>
          </p:txBody>
        </p:sp>
        <p:sp>
          <p:nvSpPr>
            <p:cNvPr id="31" name="文本框 33"/>
            <p:cNvSpPr txBox="1"/>
            <p:nvPr/>
          </p:nvSpPr>
          <p:spPr>
            <a:xfrm>
              <a:off x="2661645" y="2816380"/>
              <a:ext cx="1313180"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液压与流体实验室</a:t>
              </a:r>
            </a:p>
          </p:txBody>
        </p:sp>
        <p:sp>
          <p:nvSpPr>
            <p:cNvPr id="32" name="文本框 34"/>
            <p:cNvSpPr txBox="1"/>
            <p:nvPr/>
          </p:nvSpPr>
          <p:spPr>
            <a:xfrm>
              <a:off x="4993747" y="3770892"/>
              <a:ext cx="1172116"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机械原理实验室</a:t>
              </a:r>
            </a:p>
          </p:txBody>
        </p:sp>
        <p:sp>
          <p:nvSpPr>
            <p:cNvPr id="33" name="文本框 35"/>
            <p:cNvSpPr txBox="1"/>
            <p:nvPr/>
          </p:nvSpPr>
          <p:spPr>
            <a:xfrm>
              <a:off x="7251591" y="3770892"/>
              <a:ext cx="1313180"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几何量测量实验室</a:t>
              </a:r>
            </a:p>
          </p:txBody>
        </p:sp>
        <p:sp>
          <p:nvSpPr>
            <p:cNvPr id="34" name="文本框 36"/>
            <p:cNvSpPr txBox="1"/>
            <p:nvPr/>
          </p:nvSpPr>
          <p:spPr>
            <a:xfrm>
              <a:off x="2732177" y="3775336"/>
              <a:ext cx="1172116"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材料力学实验室</a:t>
              </a:r>
            </a:p>
          </p:txBody>
        </p:sp>
        <p:sp>
          <p:nvSpPr>
            <p:cNvPr id="35" name="文本框 37"/>
            <p:cNvSpPr txBox="1"/>
            <p:nvPr/>
          </p:nvSpPr>
          <p:spPr>
            <a:xfrm>
              <a:off x="4993747" y="4755354"/>
              <a:ext cx="1172116"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农业机械实验室</a:t>
              </a:r>
            </a:p>
          </p:txBody>
        </p:sp>
        <p:sp>
          <p:nvSpPr>
            <p:cNvPr id="36" name="文本框 38"/>
            <p:cNvSpPr txBox="1"/>
            <p:nvPr/>
          </p:nvSpPr>
          <p:spPr>
            <a:xfrm>
              <a:off x="7392656" y="4745194"/>
              <a:ext cx="1031051"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工程训练中心</a:t>
              </a:r>
            </a:p>
          </p:txBody>
        </p:sp>
        <p:sp>
          <p:nvSpPr>
            <p:cNvPr id="37" name="文本框 39"/>
            <p:cNvSpPr txBox="1"/>
            <p:nvPr/>
          </p:nvSpPr>
          <p:spPr>
            <a:xfrm>
              <a:off x="7323379" y="2823583"/>
              <a:ext cx="889987" cy="261610"/>
            </a:xfrm>
            <a:prstGeom prst="rect">
              <a:avLst/>
            </a:prstGeom>
            <a:noFill/>
          </p:spPr>
          <p:txBody>
            <a:bodyPr wrap="none" rtlCol="0">
              <a:spAutoFit/>
            </a:bodyPr>
            <a:lstStyle/>
            <a:p>
              <a:r>
                <a:rPr lang="zh-CN" altLang="en-US" sz="1100" dirty="0">
                  <a:latin typeface="微软雅黑" panose="020B0503020204020204" charset="-122"/>
                  <a:ea typeface="微软雅黑" panose="020B0503020204020204" charset="-122"/>
                </a:rPr>
                <a:t>金相实验室</a:t>
              </a:r>
            </a:p>
          </p:txBody>
        </p:sp>
        <p:pic>
          <p:nvPicPr>
            <p:cNvPr id="38" name="图片 37"/>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61687" y="2402010"/>
              <a:ext cx="1775669" cy="925298"/>
            </a:xfrm>
            <a:prstGeom prst="rect">
              <a:avLst/>
            </a:prstGeom>
          </p:spPr>
        </p:pic>
        <p:pic>
          <p:nvPicPr>
            <p:cNvPr id="39" name="图片 38" descr="实验室改造-农机二层"/>
            <p:cNvPicPr>
              <a:picLocks noChangeAspect="1"/>
            </p:cNvPicPr>
            <p:nvPr/>
          </p:nvPicPr>
          <p:blipFill>
            <a:blip r:embed="rId13" cstate="print"/>
            <a:stretch>
              <a:fillRect/>
            </a:stretch>
          </p:blipFill>
          <p:spPr>
            <a:xfrm>
              <a:off x="358511" y="3453094"/>
              <a:ext cx="1763326" cy="992029"/>
            </a:xfrm>
            <a:prstGeom prst="rect">
              <a:avLst/>
            </a:prstGeom>
            <a:ln>
              <a:noFill/>
            </a:ln>
          </p:spPr>
        </p:pic>
      </p:grpSp>
      <p:sp>
        <p:nvSpPr>
          <p:cNvPr id="41"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16</a:t>
            </a:fld>
            <a:endParaRPr lang="zh-CN" altLang="en-US" dirty="0">
              <a:solidFill>
                <a:prstClr val="black">
                  <a:tint val="75000"/>
                </a:prstClr>
              </a:solidFill>
            </a:endParaRPr>
          </a:p>
        </p:txBody>
      </p:sp>
    </p:spTree>
    <p:extLst>
      <p:ext uri="{BB962C8B-B14F-4D97-AF65-F5344CB8AC3E}">
        <p14:creationId xmlns:p14="http://schemas.microsoft.com/office/powerpoint/2010/main" xmlns="" val="2219698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三、拓展实践资源与项目，提升实践教学保障水平</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6" name="矩形 15"/>
          <p:cNvSpPr/>
          <p:nvPr/>
        </p:nvSpPr>
        <p:spPr>
          <a:xfrm>
            <a:off x="251461" y="621304"/>
            <a:ext cx="8702039" cy="380553"/>
          </a:xfrm>
          <a:prstGeom prst="rect">
            <a:avLst/>
          </a:prstGeom>
        </p:spPr>
        <p:txBody>
          <a:bodyPr wrap="square">
            <a:spAutoFit/>
          </a:bodyPr>
          <a:lstStyle/>
          <a:p>
            <a:pPr indent="-285750">
              <a:lnSpc>
                <a:spcPct val="120000"/>
              </a:lnSpc>
              <a:spcAft>
                <a:spcPts val="600"/>
              </a:spcAft>
              <a:defRPr/>
            </a:pPr>
            <a:r>
              <a:rPr lang="en-US" altLang="zh-CN" dirty="0" smtClean="0">
                <a:solidFill>
                  <a:srgbClr val="0000FF"/>
                </a:solidFill>
                <a:latin typeface="黑体" panose="02010609060101010101" pitchFamily="49" charset="-122"/>
                <a:ea typeface="黑体" panose="02010609060101010101" pitchFamily="49" charset="-122"/>
                <a:sym typeface="+mn-ea"/>
              </a:rPr>
              <a:t>3.</a:t>
            </a:r>
            <a:r>
              <a:rPr lang="zh-CN" altLang="en-US" dirty="0" smtClean="0">
                <a:solidFill>
                  <a:srgbClr val="0000FF"/>
                </a:solidFill>
                <a:latin typeface="黑体" panose="02010609060101010101" pitchFamily="49" charset="-122"/>
                <a:ea typeface="黑体" panose="02010609060101010101" pitchFamily="49" charset="-122"/>
                <a:sym typeface="+mn-ea"/>
              </a:rPr>
              <a:t>提升工程训练中心育人功能</a:t>
            </a:r>
            <a:endParaRPr lang="en-US" altLang="zh-CN" dirty="0" smtClean="0">
              <a:solidFill>
                <a:srgbClr val="0000FF"/>
              </a:solidFill>
              <a:latin typeface="黑体" panose="02010609060101010101" pitchFamily="49" charset="-122"/>
              <a:ea typeface="黑体" panose="02010609060101010101" pitchFamily="49" charset="-122"/>
              <a:sym typeface="+mn-ea"/>
            </a:endParaRPr>
          </a:p>
        </p:txBody>
      </p:sp>
      <p:sp>
        <p:nvSpPr>
          <p:cNvPr id="41" name="矩形 40"/>
          <p:cNvSpPr/>
          <p:nvPr/>
        </p:nvSpPr>
        <p:spPr>
          <a:xfrm>
            <a:off x="-100965" y="972185"/>
            <a:ext cx="8940165" cy="2419124"/>
          </a:xfrm>
          <a:prstGeom prst="rect">
            <a:avLst/>
          </a:prstGeom>
          <a:ln>
            <a:noFill/>
          </a:ln>
        </p:spPr>
        <p:txBody>
          <a:bodyPr wrap="square">
            <a:spAutoFit/>
          </a:bodyPr>
          <a:lstStyle/>
          <a:p>
            <a:pPr marL="622300" indent="-285750" algn="just">
              <a:lnSpc>
                <a:spcPct val="135000"/>
              </a:lnSpc>
              <a:buFont typeface="Wingdings" panose="05000000000000000000" pitchFamily="2" charset="2"/>
              <a:buChar char="l"/>
              <a:defRPr/>
            </a:pPr>
            <a:r>
              <a:rPr lang="zh-CN" altLang="en-US" sz="1600" dirty="0" smtClean="0">
                <a:solidFill>
                  <a:srgbClr val="0000FF"/>
                </a:solidFill>
                <a:latin typeface="+mn-ea"/>
              </a:rPr>
              <a:t> </a:t>
            </a:r>
            <a:r>
              <a:rPr lang="zh-CN" altLang="en-US" sz="1600" dirty="0" smtClean="0">
                <a:latin typeface="宋体" pitchFamily="2" charset="-122"/>
                <a:ea typeface="宋体" pitchFamily="2" charset="-122"/>
                <a:sym typeface="+mn-ea"/>
              </a:rPr>
              <a:t>工程训练中心，每年</a:t>
            </a:r>
            <a:r>
              <a:rPr lang="zh-CN" altLang="en-US" sz="1600" dirty="0" smtClean="0">
                <a:latin typeface="宋体" pitchFamily="2" charset="-122"/>
                <a:ea typeface="宋体" pitchFamily="2" charset="-122"/>
                <a:sym typeface="+mn-ea"/>
              </a:rPr>
              <a:t>度担</a:t>
            </a:r>
            <a:r>
              <a:rPr lang="zh-CN" altLang="en-US" sz="1600" dirty="0" smtClean="0">
                <a:latin typeface="宋体" pitchFamily="2" charset="-122"/>
                <a:ea typeface="宋体" pitchFamily="2" charset="-122"/>
                <a:sym typeface="+mn-ea"/>
              </a:rPr>
              <a:t>全校本科生</a:t>
            </a:r>
            <a:r>
              <a:rPr lang="en-US" altLang="zh-CN" sz="1600" dirty="0" smtClean="0">
                <a:latin typeface="宋体" pitchFamily="2" charset="-122"/>
                <a:ea typeface="宋体" pitchFamily="2" charset="-122"/>
                <a:sym typeface="+mn-ea"/>
              </a:rPr>
              <a:t>5000</a:t>
            </a:r>
            <a:r>
              <a:rPr lang="zh-CN" altLang="en-US" sz="1600" dirty="0" smtClean="0">
                <a:latin typeface="宋体" pitchFamily="2" charset="-122"/>
                <a:ea typeface="宋体" pitchFamily="2" charset="-122"/>
                <a:sym typeface="+mn-ea"/>
              </a:rPr>
              <a:t>余人的工程训练教学任</a:t>
            </a:r>
            <a:r>
              <a:rPr lang="zh-CN" altLang="en-US" sz="1600" dirty="0" smtClean="0">
                <a:latin typeface="宋体" pitchFamily="2" charset="-122"/>
                <a:ea typeface="宋体" pitchFamily="2" charset="-122"/>
                <a:sym typeface="+mn-ea"/>
              </a:rPr>
              <a:t>务，为培养农科学生的大工程意识和能力提供支撑。</a:t>
            </a:r>
            <a:endParaRPr lang="en-US" altLang="zh-CN" sz="1600" dirty="0" smtClean="0">
              <a:latin typeface="宋体" pitchFamily="2" charset="-122"/>
              <a:ea typeface="宋体" pitchFamily="2" charset="-122"/>
              <a:sym typeface="+mn-ea"/>
            </a:endParaRPr>
          </a:p>
          <a:p>
            <a:pPr marL="622300" indent="-285750" algn="just">
              <a:lnSpc>
                <a:spcPct val="135000"/>
              </a:lnSpc>
              <a:buFont typeface="Wingdings" panose="05000000000000000000" pitchFamily="2" charset="2"/>
              <a:buChar char="l"/>
              <a:defRPr/>
            </a:pPr>
            <a:r>
              <a:rPr lang="zh-CN" altLang="en-US" sz="1600" dirty="0" smtClean="0">
                <a:latin typeface="宋体" pitchFamily="2" charset="-122"/>
                <a:ea typeface="宋体" pitchFamily="2" charset="-122"/>
                <a:sym typeface="+mn-ea"/>
              </a:rPr>
              <a:t>工</a:t>
            </a:r>
            <a:r>
              <a:rPr lang="zh-CN" altLang="en-US" sz="1600" dirty="0" smtClean="0">
                <a:latin typeface="宋体" pitchFamily="2" charset="-122"/>
                <a:ea typeface="宋体" pitchFamily="2" charset="-122"/>
                <a:sym typeface="+mn-ea"/>
              </a:rPr>
              <a:t>训中心根据不同专业的特点和需求，建立了适应高等农林院校特点的“多层次、分类别、模块化”的实践教学体系和“因材施教、分类培养”的人才培养模式，建立了比较完善的管理体制和实践教学质量保证体系。</a:t>
            </a:r>
            <a:endParaRPr lang="en-US" altLang="zh-CN" sz="1600" dirty="0" smtClean="0">
              <a:latin typeface="宋体" pitchFamily="2" charset="-122"/>
              <a:ea typeface="宋体" pitchFamily="2" charset="-122"/>
              <a:sym typeface="+mn-ea"/>
            </a:endParaRPr>
          </a:p>
          <a:p>
            <a:pPr marL="622300" indent="-285750" algn="just">
              <a:lnSpc>
                <a:spcPct val="135000"/>
              </a:lnSpc>
              <a:buFont typeface="Wingdings" panose="05000000000000000000" pitchFamily="2" charset="2"/>
              <a:buChar char="l"/>
              <a:defRPr/>
            </a:pPr>
            <a:r>
              <a:rPr lang="zh-CN" altLang="en-US" sz="1600" dirty="0" smtClean="0">
                <a:solidFill>
                  <a:srgbClr val="0000FF"/>
                </a:solidFill>
                <a:latin typeface="宋体" pitchFamily="2" charset="-122"/>
                <a:ea typeface="宋体" pitchFamily="2" charset="-122"/>
                <a:sym typeface="+mn-ea"/>
              </a:rPr>
              <a:t>加大现代智能制造实训项</a:t>
            </a:r>
            <a:r>
              <a:rPr lang="zh-CN" altLang="en-US" sz="1600" dirty="0" smtClean="0">
                <a:solidFill>
                  <a:srgbClr val="0000FF"/>
                </a:solidFill>
                <a:latin typeface="宋体" pitchFamily="2" charset="-122"/>
                <a:ea typeface="宋体" pitchFamily="2" charset="-122"/>
                <a:sym typeface="+mn-ea"/>
              </a:rPr>
              <a:t>目，</a:t>
            </a:r>
            <a:r>
              <a:rPr lang="zh-CN" altLang="en-US" sz="1600" dirty="0" smtClean="0">
                <a:solidFill>
                  <a:srgbClr val="0000FF"/>
                </a:solidFill>
                <a:latin typeface="宋体" pitchFamily="2" charset="-122"/>
                <a:ea typeface="宋体" pitchFamily="2" charset="-122"/>
                <a:sym typeface="+mn-ea"/>
              </a:rPr>
              <a:t>丰</a:t>
            </a:r>
            <a:r>
              <a:rPr lang="zh-CN" altLang="en-US" sz="1600" dirty="0" smtClean="0">
                <a:solidFill>
                  <a:srgbClr val="0000FF"/>
                </a:solidFill>
                <a:latin typeface="宋体" pitchFamily="2" charset="-122"/>
                <a:ea typeface="宋体" pitchFamily="2" charset="-122"/>
                <a:sym typeface="+mn-ea"/>
              </a:rPr>
              <a:t>富教学内</a:t>
            </a:r>
            <a:r>
              <a:rPr lang="zh-CN" altLang="en-US" sz="1600" dirty="0" smtClean="0">
                <a:solidFill>
                  <a:srgbClr val="0000FF"/>
                </a:solidFill>
                <a:latin typeface="宋体" pitchFamily="2" charset="-122"/>
                <a:ea typeface="宋体" pitchFamily="2" charset="-122"/>
                <a:sym typeface="+mn-ea"/>
              </a:rPr>
              <a:t>容。</a:t>
            </a:r>
            <a:r>
              <a:rPr lang="zh-CN" altLang="en-US" sz="1600" dirty="0" smtClean="0">
                <a:latin typeface="宋体" pitchFamily="2" charset="-122"/>
                <a:ea typeface="宋体" pitchFamily="2" charset="-122"/>
                <a:sym typeface="+mn-ea"/>
              </a:rPr>
              <a:t>增</a:t>
            </a:r>
            <a:r>
              <a:rPr lang="zh-CN" altLang="en-US" sz="1600" dirty="0" smtClean="0">
                <a:latin typeface="宋体" pitchFamily="2" charset="-122"/>
                <a:ea typeface="宋体" pitchFamily="2" charset="-122"/>
                <a:sym typeface="+mn-ea"/>
              </a:rPr>
              <a:t>加了机电一体化技术、</a:t>
            </a:r>
            <a:r>
              <a:rPr lang="zh-CN" altLang="en-US" sz="1600" dirty="0" smtClean="0">
                <a:solidFill>
                  <a:srgbClr val="0000FF"/>
                </a:solidFill>
                <a:latin typeface="宋体" pitchFamily="2" charset="-122"/>
                <a:ea typeface="宋体" pitchFamily="2" charset="-122"/>
                <a:sym typeface="+mn-ea"/>
              </a:rPr>
              <a:t>无人机飞行控制技术、机器人技术和现代制造技术</a:t>
            </a:r>
            <a:r>
              <a:rPr lang="zh-CN" altLang="en-US" sz="1600" dirty="0" smtClean="0">
                <a:latin typeface="宋体" pitchFamily="2" charset="-122"/>
                <a:ea typeface="宋体" pitchFamily="2" charset="-122"/>
                <a:sym typeface="+mn-ea"/>
              </a:rPr>
              <a:t>等现代工程技术认知实习和训练。</a:t>
            </a:r>
            <a:endParaRPr lang="zh-CN" altLang="en-US" sz="1600" dirty="0">
              <a:latin typeface="宋体" pitchFamily="2" charset="-122"/>
              <a:ea typeface="宋体" pitchFamily="2" charset="-122"/>
              <a:sym typeface="+mn-ea"/>
            </a:endParaRPr>
          </a:p>
        </p:txBody>
      </p:sp>
      <p:pic>
        <p:nvPicPr>
          <p:cNvPr id="42" name="Picture 3"/>
          <p:cNvPicPr>
            <a:picLocks noChangeAspect="1" noChangeArrowheads="1"/>
          </p:cNvPicPr>
          <p:nvPr/>
        </p:nvPicPr>
        <p:blipFill>
          <a:blip r:embed="rId3" cstate="print"/>
          <a:srcRect/>
          <a:stretch>
            <a:fillRect/>
          </a:stretch>
        </p:blipFill>
        <p:spPr bwMode="auto">
          <a:xfrm>
            <a:off x="195263" y="3456624"/>
            <a:ext cx="2147887" cy="1328736"/>
          </a:xfrm>
          <a:prstGeom prst="rect">
            <a:avLst/>
          </a:prstGeom>
          <a:noFill/>
          <a:ln w="9525">
            <a:noFill/>
            <a:miter lim="800000"/>
            <a:headEnd/>
            <a:tailEnd/>
          </a:ln>
        </p:spPr>
      </p:pic>
      <p:pic>
        <p:nvPicPr>
          <p:cNvPr id="43" name="Picture 4"/>
          <p:cNvPicPr>
            <a:picLocks noChangeAspect="1" noChangeArrowheads="1"/>
          </p:cNvPicPr>
          <p:nvPr/>
        </p:nvPicPr>
        <p:blipFill>
          <a:blip r:embed="rId4" cstate="print"/>
          <a:srcRect/>
          <a:stretch>
            <a:fillRect/>
          </a:stretch>
        </p:blipFill>
        <p:spPr bwMode="auto">
          <a:xfrm>
            <a:off x="2405064" y="3437573"/>
            <a:ext cx="2147886" cy="1360347"/>
          </a:xfrm>
          <a:prstGeom prst="rect">
            <a:avLst/>
          </a:prstGeom>
          <a:noFill/>
          <a:ln w="9525">
            <a:noFill/>
            <a:miter lim="800000"/>
            <a:headEnd/>
            <a:tailEnd/>
          </a:ln>
        </p:spPr>
      </p:pic>
      <p:pic>
        <p:nvPicPr>
          <p:cNvPr id="44" name="Picture 5"/>
          <p:cNvPicPr>
            <a:picLocks noChangeAspect="1" noChangeArrowheads="1"/>
          </p:cNvPicPr>
          <p:nvPr/>
        </p:nvPicPr>
        <p:blipFill>
          <a:blip r:embed="rId5" cstate="print"/>
          <a:srcRect/>
          <a:stretch>
            <a:fillRect/>
          </a:stretch>
        </p:blipFill>
        <p:spPr bwMode="auto">
          <a:xfrm>
            <a:off x="4619625" y="3442336"/>
            <a:ext cx="2114550" cy="1343024"/>
          </a:xfrm>
          <a:prstGeom prst="rect">
            <a:avLst/>
          </a:prstGeom>
          <a:noFill/>
          <a:ln w="9525">
            <a:noFill/>
            <a:miter lim="800000"/>
            <a:headEnd/>
            <a:tailEnd/>
          </a:ln>
        </p:spPr>
      </p:pic>
      <p:pic>
        <p:nvPicPr>
          <p:cNvPr id="45" name="Picture 4"/>
          <p:cNvPicPr>
            <a:picLocks noChangeAspect="1" noChangeArrowheads="1"/>
          </p:cNvPicPr>
          <p:nvPr/>
        </p:nvPicPr>
        <p:blipFill>
          <a:blip r:embed="rId6" cstate="print"/>
          <a:srcRect/>
          <a:stretch>
            <a:fillRect/>
          </a:stretch>
        </p:blipFill>
        <p:spPr bwMode="auto">
          <a:xfrm>
            <a:off x="6810375" y="3433407"/>
            <a:ext cx="2117938" cy="1361478"/>
          </a:xfrm>
          <a:prstGeom prst="rect">
            <a:avLst/>
          </a:prstGeom>
          <a:noFill/>
          <a:ln w="9525">
            <a:noFill/>
            <a:miter lim="800000"/>
            <a:headEnd/>
            <a:tailEnd/>
          </a:ln>
        </p:spPr>
      </p:pic>
      <p:sp>
        <p:nvSpPr>
          <p:cNvPr id="11"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17</a:t>
            </a:fld>
            <a:endParaRPr lang="zh-CN" altLang="en-US" dirty="0">
              <a:solidFill>
                <a:prstClr val="black">
                  <a:tint val="75000"/>
                </a:prstClr>
              </a:solidFill>
            </a:endParaRPr>
          </a:p>
        </p:txBody>
      </p:sp>
    </p:spTree>
    <p:extLst>
      <p:ext uri="{BB962C8B-B14F-4D97-AF65-F5344CB8AC3E}">
        <p14:creationId xmlns:p14="http://schemas.microsoft.com/office/powerpoint/2010/main" xmlns="" val="2219698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18</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20" name="矩形 19"/>
          <p:cNvSpPr/>
          <p:nvPr/>
        </p:nvSpPr>
        <p:spPr>
          <a:xfrm>
            <a:off x="-85725" y="979602"/>
            <a:ext cx="8763000" cy="1200329"/>
          </a:xfrm>
          <a:prstGeom prst="rect">
            <a:avLst/>
          </a:prstGeom>
        </p:spPr>
        <p:txBody>
          <a:bodyPr wrap="square">
            <a:spAutoFit/>
          </a:bodyPr>
          <a:lstStyle/>
          <a:p>
            <a:pPr marL="622300" indent="-285750" algn="just">
              <a:lnSpc>
                <a:spcPct val="150000"/>
              </a:lnSpc>
              <a:buFont typeface="Wingdings" panose="05000000000000000000" pitchFamily="2" charset="2"/>
              <a:buChar char="l"/>
              <a:defRPr/>
            </a:pPr>
            <a:r>
              <a:rPr lang="zh-CN" altLang="en-US" sz="16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知行并进提高工程训练水平。</a:t>
            </a:r>
            <a:r>
              <a:rPr lang="en-US" altLang="zh-CN" sz="1600" dirty="0" smtClean="0">
                <a:solidFill>
                  <a:prstClr val="black"/>
                </a:solidFill>
                <a:latin typeface="宋体" panose="02010600030101010101" pitchFamily="2" charset="-122"/>
                <a:ea typeface="宋体" panose="02010600030101010101" pitchFamily="2" charset="-122"/>
                <a:sym typeface="+mn-ea"/>
              </a:rPr>
              <a:t>2022</a:t>
            </a:r>
            <a:r>
              <a:rPr lang="zh-CN" altLang="en-US" sz="1600" dirty="0" smtClean="0">
                <a:solidFill>
                  <a:prstClr val="black"/>
                </a:solidFill>
                <a:latin typeface="宋体" panose="02010600030101010101" pitchFamily="2" charset="-122"/>
                <a:ea typeface="宋体" panose="02010600030101010101" pitchFamily="2" charset="-122"/>
                <a:sym typeface="+mn-ea"/>
              </a:rPr>
              <a:t>年夏季学期，举办</a:t>
            </a:r>
            <a:r>
              <a:rPr lang="en-US" altLang="zh-CN" sz="1600" b="1" dirty="0" smtClean="0">
                <a:solidFill>
                  <a:srgbClr val="0000FF"/>
                </a:solidFill>
                <a:latin typeface="宋体" panose="02010600030101010101" pitchFamily="2" charset="-122"/>
                <a:ea typeface="宋体" panose="02010600030101010101" pitchFamily="2" charset="-122"/>
                <a:sym typeface="+mn-ea"/>
              </a:rPr>
              <a:t>“</a:t>
            </a:r>
            <a:r>
              <a:rPr lang="zh-CN" altLang="en-US" sz="1600" b="1" dirty="0" smtClean="0">
                <a:solidFill>
                  <a:srgbClr val="0000FF"/>
                </a:solidFill>
                <a:latin typeface="宋体" panose="02010600030101010101" pitchFamily="2" charset="-122"/>
                <a:ea typeface="宋体" panose="02010600030101010101" pitchFamily="2" charset="-122"/>
                <a:sym typeface="+mn-ea"/>
              </a:rPr>
              <a:t>工匠杯</a:t>
            </a:r>
            <a:r>
              <a:rPr lang="en-US" altLang="zh-CN" sz="1600" b="1" dirty="0" smtClean="0">
                <a:solidFill>
                  <a:srgbClr val="0000FF"/>
                </a:solidFill>
                <a:latin typeface="宋体" panose="02010600030101010101" pitchFamily="2" charset="-122"/>
                <a:ea typeface="宋体" panose="02010600030101010101" pitchFamily="2" charset="-122"/>
                <a:sym typeface="+mn-ea"/>
              </a:rPr>
              <a:t>”</a:t>
            </a:r>
            <a:r>
              <a:rPr lang="zh-CN" altLang="en-US" sz="1600" b="1" dirty="0" smtClean="0">
                <a:solidFill>
                  <a:srgbClr val="0000FF"/>
                </a:solidFill>
                <a:latin typeface="宋体" panose="02010600030101010101" pitchFamily="2" charset="-122"/>
                <a:ea typeface="宋体" panose="02010600030101010101" pitchFamily="2" charset="-122"/>
                <a:sym typeface="+mn-ea"/>
              </a:rPr>
              <a:t>工程训练技能大赛</a:t>
            </a:r>
            <a:r>
              <a:rPr lang="zh-CN" altLang="en-US" sz="1600" dirty="0" smtClean="0">
                <a:solidFill>
                  <a:prstClr val="black"/>
                </a:solidFill>
                <a:latin typeface="宋体" panose="02010600030101010101" pitchFamily="2" charset="-122"/>
                <a:ea typeface="宋体" panose="02010600030101010101" pitchFamily="2" charset="-122"/>
                <a:sym typeface="+mn-ea"/>
              </a:rPr>
              <a:t>，紧密衔接工程训练教学内容，推进专业理论知识与工程实践应用深度融合，探索</a:t>
            </a:r>
            <a:r>
              <a:rPr lang="en-US" altLang="zh-CN" sz="1600" dirty="0" smtClean="0">
                <a:solidFill>
                  <a:prstClr val="black"/>
                </a:solidFill>
                <a:latin typeface="宋体" panose="02010600030101010101" pitchFamily="2" charset="-122"/>
                <a:ea typeface="宋体" panose="02010600030101010101" pitchFamily="2" charset="-122"/>
                <a:sym typeface="+mn-ea"/>
              </a:rPr>
              <a:t>“</a:t>
            </a:r>
            <a:r>
              <a:rPr lang="zh-CN" altLang="en-US" sz="1600" dirty="0" smtClean="0">
                <a:solidFill>
                  <a:prstClr val="black"/>
                </a:solidFill>
                <a:latin typeface="宋体" panose="02010600030101010101" pitchFamily="2" charset="-122"/>
                <a:ea typeface="宋体" panose="02010600030101010101" pitchFamily="2" charset="-122"/>
                <a:sym typeface="+mn-ea"/>
              </a:rPr>
              <a:t>赛练结合</a:t>
            </a:r>
            <a:r>
              <a:rPr lang="en-US" altLang="zh-CN" sz="1600" dirty="0" smtClean="0">
                <a:solidFill>
                  <a:prstClr val="black"/>
                </a:solidFill>
                <a:latin typeface="宋体" panose="02010600030101010101" pitchFamily="2" charset="-122"/>
                <a:ea typeface="宋体" panose="02010600030101010101" pitchFamily="2" charset="-122"/>
                <a:sym typeface="+mn-ea"/>
              </a:rPr>
              <a:t>”</a:t>
            </a:r>
            <a:r>
              <a:rPr lang="zh-CN" altLang="en-US" sz="1600" dirty="0" smtClean="0">
                <a:solidFill>
                  <a:prstClr val="black"/>
                </a:solidFill>
                <a:latin typeface="宋体" panose="02010600030101010101" pitchFamily="2" charset="-122"/>
                <a:ea typeface="宋体" panose="02010600030101010101" pitchFamily="2" charset="-122"/>
                <a:sym typeface="+mn-ea"/>
              </a:rPr>
              <a:t>实训新模式，搭建实践锻炼平台，提升学生的专业素养。共计</a:t>
            </a:r>
            <a:r>
              <a:rPr lang="en-US" altLang="zh-CN" sz="1600" b="1" dirty="0" smtClean="0">
                <a:solidFill>
                  <a:srgbClr val="0000FF"/>
                </a:solidFill>
                <a:latin typeface="宋体" panose="02010600030101010101" pitchFamily="2" charset="-122"/>
                <a:ea typeface="宋体" panose="02010600030101010101" pitchFamily="2" charset="-122"/>
                <a:sym typeface="+mn-ea"/>
              </a:rPr>
              <a:t>22</a:t>
            </a:r>
            <a:r>
              <a:rPr lang="zh-CN" altLang="en-US" sz="1600" dirty="0" smtClean="0">
                <a:solidFill>
                  <a:prstClr val="black"/>
                </a:solidFill>
                <a:latin typeface="宋体" panose="02010600030101010101" pitchFamily="2" charset="-122"/>
                <a:ea typeface="宋体" panose="02010600030101010101" pitchFamily="2" charset="-122"/>
                <a:sym typeface="+mn-ea"/>
              </a:rPr>
              <a:t>支队伍、</a:t>
            </a:r>
            <a:r>
              <a:rPr lang="en-US" altLang="zh-CN" sz="1600" b="1" dirty="0" smtClean="0">
                <a:solidFill>
                  <a:srgbClr val="0000FF"/>
                </a:solidFill>
                <a:latin typeface="宋体" panose="02010600030101010101" pitchFamily="2" charset="-122"/>
                <a:ea typeface="宋体" panose="02010600030101010101" pitchFamily="2" charset="-122"/>
                <a:sym typeface="+mn-ea"/>
              </a:rPr>
              <a:t>446</a:t>
            </a:r>
            <a:r>
              <a:rPr lang="zh-CN" altLang="en-US" sz="1600" dirty="0" smtClean="0">
                <a:solidFill>
                  <a:prstClr val="black"/>
                </a:solidFill>
                <a:latin typeface="宋体" panose="02010600030101010101" pitchFamily="2" charset="-122"/>
                <a:ea typeface="宋体" panose="02010600030101010101" pitchFamily="2" charset="-122"/>
                <a:sym typeface="+mn-ea"/>
              </a:rPr>
              <a:t>名学生参赛。</a:t>
            </a:r>
          </a:p>
        </p:txBody>
      </p:sp>
      <p:grpSp>
        <p:nvGrpSpPr>
          <p:cNvPr id="2" name="组合 1"/>
          <p:cNvGrpSpPr/>
          <p:nvPr/>
        </p:nvGrpSpPr>
        <p:grpSpPr>
          <a:xfrm>
            <a:off x="425458" y="2218575"/>
            <a:ext cx="8275047" cy="2629650"/>
            <a:chOff x="497478" y="2513850"/>
            <a:chExt cx="8275047" cy="2629650"/>
          </a:xfrm>
        </p:grpSpPr>
        <p:pic>
          <p:nvPicPr>
            <p:cNvPr id="21" name="图片 20" descr="激光切割创意装配作品"/>
            <p:cNvPicPr>
              <a:picLocks noChangeAspect="1"/>
            </p:cNvPicPr>
            <p:nvPr/>
          </p:nvPicPr>
          <p:blipFill>
            <a:blip r:embed="rId3" cstate="print"/>
            <a:stretch>
              <a:fillRect/>
            </a:stretch>
          </p:blipFill>
          <p:spPr>
            <a:xfrm>
              <a:off x="497478" y="3662969"/>
              <a:ext cx="4963159" cy="1480531"/>
            </a:xfrm>
            <a:prstGeom prst="rect">
              <a:avLst/>
            </a:prstGeom>
          </p:spPr>
        </p:pic>
        <p:pic>
          <p:nvPicPr>
            <p:cNvPr id="22" name="图片 21" descr="大赛现场"/>
            <p:cNvPicPr>
              <a:picLocks noChangeAspect="1"/>
            </p:cNvPicPr>
            <p:nvPr/>
          </p:nvPicPr>
          <p:blipFill>
            <a:blip r:embed="rId4" cstate="print"/>
            <a:stretch>
              <a:fillRect/>
            </a:stretch>
          </p:blipFill>
          <p:spPr>
            <a:xfrm>
              <a:off x="558438" y="2560319"/>
              <a:ext cx="2857325" cy="1211384"/>
            </a:xfrm>
            <a:prstGeom prst="rect">
              <a:avLst/>
            </a:prstGeom>
          </p:spPr>
        </p:pic>
        <p:pic>
          <p:nvPicPr>
            <p:cNvPr id="23" name="图片 22" descr="车削加工作品"/>
            <p:cNvPicPr>
              <a:picLocks noChangeAspect="1"/>
            </p:cNvPicPr>
            <p:nvPr/>
          </p:nvPicPr>
          <p:blipFill>
            <a:blip r:embed="rId5" cstate="print"/>
            <a:srcRect l="21692" t="18094" r="30833" b="10511"/>
            <a:stretch>
              <a:fillRect/>
            </a:stretch>
          </p:blipFill>
          <p:spPr>
            <a:xfrm>
              <a:off x="3712574" y="2567462"/>
              <a:ext cx="1610646" cy="1211385"/>
            </a:xfrm>
            <a:prstGeom prst="rect">
              <a:avLst/>
            </a:prstGeom>
          </p:spPr>
        </p:pic>
        <p:pic>
          <p:nvPicPr>
            <p:cNvPr id="24" name="图片 23" descr="颁奖仪式"/>
            <p:cNvPicPr>
              <a:picLocks noChangeAspect="1"/>
            </p:cNvPicPr>
            <p:nvPr/>
          </p:nvPicPr>
          <p:blipFill>
            <a:blip r:embed="rId6" cstate="print"/>
            <a:stretch>
              <a:fillRect/>
            </a:stretch>
          </p:blipFill>
          <p:spPr>
            <a:xfrm>
              <a:off x="5567045" y="2513850"/>
              <a:ext cx="3205480" cy="2469240"/>
            </a:xfrm>
            <a:prstGeom prst="rect">
              <a:avLst/>
            </a:prstGeom>
          </p:spPr>
        </p:pic>
      </p:grpSp>
      <p:sp>
        <p:nvSpPr>
          <p:cNvPr id="12"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三、拓展实践资源与项目，提升实践教学保障水平</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5" name="矩形 14"/>
          <p:cNvSpPr/>
          <p:nvPr/>
        </p:nvSpPr>
        <p:spPr>
          <a:xfrm>
            <a:off x="251461" y="621304"/>
            <a:ext cx="8702039" cy="380553"/>
          </a:xfrm>
          <a:prstGeom prst="rect">
            <a:avLst/>
          </a:prstGeom>
        </p:spPr>
        <p:txBody>
          <a:bodyPr wrap="square">
            <a:spAutoFit/>
          </a:bodyPr>
          <a:lstStyle/>
          <a:p>
            <a:pPr indent="-285750">
              <a:lnSpc>
                <a:spcPct val="120000"/>
              </a:lnSpc>
              <a:spcAft>
                <a:spcPts val="600"/>
              </a:spcAft>
              <a:defRPr/>
            </a:pPr>
            <a:r>
              <a:rPr lang="en-US" altLang="zh-CN" dirty="0" smtClean="0">
                <a:solidFill>
                  <a:srgbClr val="0000FF"/>
                </a:solidFill>
                <a:latin typeface="黑体" panose="02010609060101010101" pitchFamily="49" charset="-122"/>
                <a:ea typeface="黑体" panose="02010609060101010101" pitchFamily="49" charset="-122"/>
                <a:sym typeface="+mn-ea"/>
              </a:rPr>
              <a:t>3.</a:t>
            </a:r>
            <a:r>
              <a:rPr lang="zh-CN" altLang="en-US" dirty="0" smtClean="0">
                <a:solidFill>
                  <a:srgbClr val="0000FF"/>
                </a:solidFill>
                <a:latin typeface="黑体" panose="02010609060101010101" pitchFamily="49" charset="-122"/>
                <a:ea typeface="黑体" panose="02010609060101010101" pitchFamily="49" charset="-122"/>
                <a:sym typeface="+mn-ea"/>
              </a:rPr>
              <a:t>提升工程训练中心育人功能</a:t>
            </a:r>
            <a:endParaRPr lang="en-US" altLang="zh-CN" dirty="0" smtClean="0">
              <a:solidFill>
                <a:srgbClr val="0000FF"/>
              </a:solidFill>
              <a:latin typeface="黑体" panose="02010609060101010101" pitchFamily="49" charset="-122"/>
              <a:ea typeface="黑体" panose="02010609060101010101" pitchFamily="49" charset="-122"/>
              <a:sym typeface="+mn-ea"/>
            </a:endParaRPr>
          </a:p>
        </p:txBody>
      </p:sp>
    </p:spTree>
    <p:extLst>
      <p:ext uri="{BB962C8B-B14F-4D97-AF65-F5344CB8AC3E}">
        <p14:creationId xmlns:p14="http://schemas.microsoft.com/office/powerpoint/2010/main" xmlns="" val="3475797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19</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3" name="矩形 2"/>
          <p:cNvSpPr/>
          <p:nvPr/>
        </p:nvSpPr>
        <p:spPr>
          <a:xfrm>
            <a:off x="-57148" y="994915"/>
            <a:ext cx="8794115" cy="424732"/>
          </a:xfrm>
          <a:prstGeom prst="rect">
            <a:avLst/>
          </a:prstGeom>
          <a:ln>
            <a:noFill/>
          </a:ln>
        </p:spPr>
        <p:txBody>
          <a:bodyPr wrap="square">
            <a:spAutoFit/>
          </a:bodyPr>
          <a:lstStyle/>
          <a:p>
            <a:pPr marL="622300" indent="-285750" algn="just">
              <a:lnSpc>
                <a:spcPct val="135000"/>
              </a:lnSpc>
              <a:buFont typeface="Wingdings" panose="05000000000000000000" pitchFamily="2" charset="2"/>
              <a:buChar char="l"/>
              <a:defRPr/>
            </a:pPr>
            <a:r>
              <a:rPr lang="zh-CN" altLang="en-US" sz="1600" dirty="0" smtClean="0">
                <a:latin typeface="宋体" panose="02010600030101010101" pitchFamily="2" charset="-122"/>
                <a:ea typeface="宋体" panose="02010600030101010101" pitchFamily="2" charset="-122"/>
                <a:sym typeface="+mn-ea"/>
              </a:rPr>
              <a:t>培养</a:t>
            </a:r>
            <a:r>
              <a:rPr lang="zh-CN" altLang="en-US" sz="1600" dirty="0">
                <a:latin typeface="宋体" panose="02010600030101010101" pitchFamily="2" charset="-122"/>
                <a:ea typeface="宋体" panose="02010600030101010101" pitchFamily="2" charset="-122"/>
                <a:sym typeface="+mn-ea"/>
              </a:rPr>
              <a:t>学生理论联系实践的能力，深植</a:t>
            </a:r>
            <a:r>
              <a:rPr lang="en-US" altLang="zh-CN" sz="1600" dirty="0">
                <a:latin typeface="宋体" panose="02010600030101010101" pitchFamily="2" charset="-122"/>
                <a:ea typeface="宋体" panose="02010600030101010101" pitchFamily="2" charset="-122"/>
                <a:sym typeface="+mn-ea"/>
              </a:rPr>
              <a:t>“</a:t>
            </a:r>
            <a:r>
              <a:rPr lang="zh-CN" altLang="en-US" sz="1600" dirty="0">
                <a:solidFill>
                  <a:srgbClr val="0000FF"/>
                </a:solidFill>
                <a:latin typeface="宋体" panose="02010600030101010101" pitchFamily="2" charset="-122"/>
                <a:ea typeface="宋体" panose="02010600030101010101" pitchFamily="2" charset="-122"/>
                <a:sym typeface="+mn-ea"/>
              </a:rPr>
              <a:t>知农爱农、强农兴农</a:t>
            </a:r>
            <a:r>
              <a:rPr lang="en-US" altLang="zh-CN" sz="1600" dirty="0" smtClean="0">
                <a:latin typeface="宋体" panose="02010600030101010101" pitchFamily="2" charset="-122"/>
                <a:ea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sym typeface="+mn-ea"/>
              </a:rPr>
              <a:t>情</a:t>
            </a:r>
            <a:r>
              <a:rPr lang="zh-CN" altLang="en-US" sz="1600" dirty="0">
                <a:latin typeface="宋体" panose="02010600030101010101" pitchFamily="2" charset="-122"/>
                <a:ea typeface="宋体" panose="02010600030101010101" pitchFamily="2" charset="-122"/>
                <a:sym typeface="+mn-ea"/>
              </a:rPr>
              <a:t>怀。</a:t>
            </a:r>
          </a:p>
        </p:txBody>
      </p:sp>
      <p:pic>
        <p:nvPicPr>
          <p:cNvPr id="9" name="图片 2" descr="74cef323663340d1855e3ce15bc42d68.png"/>
          <p:cNvPicPr>
            <a:picLocks noChangeAspect="1"/>
          </p:cNvPicPr>
          <p:nvPr/>
        </p:nvPicPr>
        <p:blipFill>
          <a:blip r:embed="rId3" cstate="print"/>
          <a:stretch>
            <a:fillRect/>
          </a:stretch>
        </p:blipFill>
        <p:spPr>
          <a:xfrm>
            <a:off x="3276567" y="3785295"/>
            <a:ext cx="2587323" cy="1187173"/>
          </a:xfrm>
          <a:prstGeom prst="rect">
            <a:avLst/>
          </a:prstGeom>
          <a:noFill/>
          <a:ln w="9525">
            <a:noFill/>
          </a:ln>
        </p:spPr>
      </p:pic>
      <p:pic>
        <p:nvPicPr>
          <p:cNvPr id="7" name="图片 3" descr="64bba839441140758c99fc230cd31932.png"/>
          <p:cNvPicPr>
            <a:picLocks noChangeAspect="1"/>
          </p:cNvPicPr>
          <p:nvPr/>
        </p:nvPicPr>
        <p:blipFill>
          <a:blip r:embed="rId4" cstate="print"/>
          <a:stretch>
            <a:fillRect/>
          </a:stretch>
        </p:blipFill>
        <p:spPr>
          <a:xfrm>
            <a:off x="6108473" y="3808812"/>
            <a:ext cx="2560079" cy="1163656"/>
          </a:xfrm>
          <a:prstGeom prst="rect">
            <a:avLst/>
          </a:prstGeom>
          <a:noFill/>
          <a:ln w="9525">
            <a:noFill/>
          </a:ln>
        </p:spPr>
      </p:pic>
      <p:pic>
        <p:nvPicPr>
          <p:cNvPr id="2" name="图片 1" descr="1b4d3f9dab464318a8f26ca3e3eaff66.png"/>
          <p:cNvPicPr>
            <a:picLocks noChangeAspect="1"/>
          </p:cNvPicPr>
          <p:nvPr/>
        </p:nvPicPr>
        <p:blipFill>
          <a:blip r:embed="rId5" cstate="print"/>
          <a:stretch>
            <a:fillRect/>
          </a:stretch>
        </p:blipFill>
        <p:spPr>
          <a:xfrm>
            <a:off x="3280002" y="4567785"/>
            <a:ext cx="715826" cy="404682"/>
          </a:xfrm>
          <a:prstGeom prst="rect">
            <a:avLst/>
          </a:prstGeom>
          <a:noFill/>
          <a:ln w="9525">
            <a:noFill/>
          </a:ln>
        </p:spPr>
      </p:pic>
      <p:pic>
        <p:nvPicPr>
          <p:cNvPr id="10" name="图片 1" descr="fb9d0fe3dfbb468f93a0681c25e58fc3.jpg"/>
          <p:cNvPicPr>
            <a:picLocks noChangeAspect="1"/>
          </p:cNvPicPr>
          <p:nvPr/>
        </p:nvPicPr>
        <p:blipFill rotWithShape="1">
          <a:blip r:embed="rId6" cstate="print"/>
          <a:srcRect r="50200" b="49695"/>
          <a:stretch>
            <a:fillRect/>
          </a:stretch>
        </p:blipFill>
        <p:spPr>
          <a:xfrm>
            <a:off x="476977" y="3786804"/>
            <a:ext cx="2582459" cy="1185663"/>
          </a:xfrm>
          <a:prstGeom prst="rect">
            <a:avLst/>
          </a:prstGeom>
          <a:noFill/>
          <a:ln w="9525">
            <a:noFill/>
          </a:ln>
        </p:spPr>
      </p:pic>
      <p:pic>
        <p:nvPicPr>
          <p:cNvPr id="15" name="图片 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a:xfrm>
            <a:off x="6108474" y="2765295"/>
            <a:ext cx="2560079" cy="946204"/>
          </a:xfrm>
          <a:prstGeom prst="rect">
            <a:avLst/>
          </a:prstGeom>
          <a:noFill/>
          <a:ln>
            <a:noFill/>
          </a:ln>
        </p:spPr>
      </p:pic>
      <p:pic>
        <p:nvPicPr>
          <p:cNvPr id="16" name="图片 1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a:xfrm>
            <a:off x="3272439" y="2784254"/>
            <a:ext cx="2591450" cy="927245"/>
          </a:xfrm>
          <a:prstGeom prst="rect">
            <a:avLst/>
          </a:prstGeom>
          <a:noFill/>
          <a:ln>
            <a:noFill/>
          </a:ln>
        </p:spPr>
      </p:pic>
      <p:pic>
        <p:nvPicPr>
          <p:cNvPr id="17" name="图片 1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a:xfrm>
            <a:off x="476977" y="2793251"/>
            <a:ext cx="2582459" cy="918248"/>
          </a:xfrm>
          <a:prstGeom prst="rect">
            <a:avLst/>
          </a:prstGeom>
          <a:noFill/>
          <a:ln>
            <a:noFill/>
          </a:ln>
        </p:spPr>
      </p:pic>
      <p:pic>
        <p:nvPicPr>
          <p:cNvPr id="22" name="图片 21" descr="QQ图片20220705183204"/>
          <p:cNvPicPr>
            <a:picLocks noChangeAspect="1"/>
          </p:cNvPicPr>
          <p:nvPr/>
        </p:nvPicPr>
        <p:blipFill>
          <a:blip r:embed="rId10" cstate="print"/>
          <a:stretch>
            <a:fillRect/>
          </a:stretch>
        </p:blipFill>
        <p:spPr>
          <a:xfrm>
            <a:off x="476976" y="1600917"/>
            <a:ext cx="2582459" cy="1089432"/>
          </a:xfrm>
          <a:prstGeom prst="rect">
            <a:avLst/>
          </a:prstGeom>
        </p:spPr>
      </p:pic>
      <p:pic>
        <p:nvPicPr>
          <p:cNvPr id="23" name="图片 22" descr="QQ图片20220705183301"/>
          <p:cNvPicPr>
            <a:picLocks noChangeAspect="1"/>
          </p:cNvPicPr>
          <p:nvPr/>
        </p:nvPicPr>
        <p:blipFill>
          <a:blip r:embed="rId11" cstate="print"/>
          <a:stretch>
            <a:fillRect/>
          </a:stretch>
        </p:blipFill>
        <p:spPr>
          <a:xfrm>
            <a:off x="3272438" y="1599645"/>
            <a:ext cx="2585241" cy="1090704"/>
          </a:xfrm>
          <a:prstGeom prst="rect">
            <a:avLst/>
          </a:prstGeom>
        </p:spPr>
      </p:pic>
      <p:pic>
        <p:nvPicPr>
          <p:cNvPr id="24" name="图片 23" descr="QQ图片20220705183305"/>
          <p:cNvPicPr>
            <a:picLocks noChangeAspect="1"/>
          </p:cNvPicPr>
          <p:nvPr/>
        </p:nvPicPr>
        <p:blipFill>
          <a:blip r:embed="rId12" cstate="print"/>
          <a:stretch>
            <a:fillRect/>
          </a:stretch>
        </p:blipFill>
        <p:spPr>
          <a:xfrm>
            <a:off x="6108472" y="1600917"/>
            <a:ext cx="2560079" cy="1080000"/>
          </a:xfrm>
          <a:prstGeom prst="rect">
            <a:avLst/>
          </a:prstGeom>
        </p:spPr>
      </p:pic>
      <p:sp>
        <p:nvSpPr>
          <p:cNvPr id="19"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三、拓展实践资源与项目，提升实践教学保障水平</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20" name="矩形 19"/>
          <p:cNvSpPr/>
          <p:nvPr/>
        </p:nvSpPr>
        <p:spPr>
          <a:xfrm>
            <a:off x="251461" y="621304"/>
            <a:ext cx="8702039" cy="380553"/>
          </a:xfrm>
          <a:prstGeom prst="rect">
            <a:avLst/>
          </a:prstGeom>
        </p:spPr>
        <p:txBody>
          <a:bodyPr wrap="square">
            <a:spAutoFit/>
          </a:bodyPr>
          <a:lstStyle/>
          <a:p>
            <a:pPr indent="-285750">
              <a:lnSpc>
                <a:spcPct val="120000"/>
              </a:lnSpc>
              <a:spcAft>
                <a:spcPts val="600"/>
              </a:spcAft>
              <a:defRPr/>
            </a:pPr>
            <a:r>
              <a:rPr lang="en-US" altLang="zh-CN" dirty="0" smtClean="0">
                <a:solidFill>
                  <a:srgbClr val="0000FF"/>
                </a:solidFill>
                <a:latin typeface="黑体" panose="02010609060101010101" pitchFamily="49" charset="-122"/>
                <a:ea typeface="黑体" panose="02010609060101010101" pitchFamily="49" charset="-122"/>
                <a:sym typeface="+mn-ea"/>
              </a:rPr>
              <a:t>4.</a:t>
            </a:r>
            <a:r>
              <a:rPr lang="zh-CN" altLang="en-US" dirty="0" smtClean="0">
                <a:solidFill>
                  <a:srgbClr val="0000FF"/>
                </a:solidFill>
                <a:latin typeface="黑体" panose="02010609060101010101" pitchFamily="49" charset="-122"/>
                <a:ea typeface="黑体" panose="02010609060101010101" pitchFamily="49" charset="-122"/>
                <a:sym typeface="+mn-ea"/>
              </a:rPr>
              <a:t>引导和鼓励师生进工厂、进田间地头</a:t>
            </a:r>
            <a:endParaRPr lang="en-US" altLang="zh-CN" dirty="0" smtClean="0">
              <a:solidFill>
                <a:srgbClr val="0000FF"/>
              </a:solidFill>
              <a:latin typeface="黑体" panose="02010609060101010101" pitchFamily="49" charset="-122"/>
              <a:ea typeface="黑体" panose="02010609060101010101" pitchFamily="49" charset="-122"/>
              <a:sym typeface="+mn-ea"/>
            </a:endParaRPr>
          </a:p>
        </p:txBody>
      </p:sp>
    </p:spTree>
    <p:extLst>
      <p:ext uri="{BB962C8B-B14F-4D97-AF65-F5344CB8AC3E}">
        <p14:creationId xmlns:p14="http://schemas.microsoft.com/office/powerpoint/2010/main" xmlns="" val="3897206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任意多边形 55"/>
          <p:cNvSpPr/>
          <p:nvPr/>
        </p:nvSpPr>
        <p:spPr>
          <a:xfrm flipV="1">
            <a:off x="1855701" y="1003377"/>
            <a:ext cx="700749" cy="402038"/>
          </a:xfrm>
          <a:custGeom>
            <a:avLst/>
            <a:gdLst>
              <a:gd name="connsiteX0" fmla="*/ 0 w 588929"/>
              <a:gd name="connsiteY0" fmla="*/ 0 h 536051"/>
              <a:gd name="connsiteX1" fmla="*/ 429338 w 588929"/>
              <a:gd name="connsiteY1" fmla="*/ 0 h 536051"/>
              <a:gd name="connsiteX2" fmla="*/ 588929 w 588929"/>
              <a:gd name="connsiteY2" fmla="*/ 157985 h 536051"/>
              <a:gd name="connsiteX3" fmla="*/ 207019 w 588929"/>
              <a:gd name="connsiteY3" fmla="*/ 536051 h 536051"/>
              <a:gd name="connsiteX4" fmla="*/ 0 w 588929"/>
              <a:gd name="connsiteY4" fmla="*/ 331116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29" h="536051">
                <a:moveTo>
                  <a:pt x="0" y="0"/>
                </a:moveTo>
                <a:lnTo>
                  <a:pt x="429338" y="0"/>
                </a:lnTo>
                <a:lnTo>
                  <a:pt x="588929" y="157985"/>
                </a:lnTo>
                <a:lnTo>
                  <a:pt x="207019" y="536051"/>
                </a:lnTo>
                <a:lnTo>
                  <a:pt x="0" y="331116"/>
                </a:lnTo>
                <a:close/>
              </a:path>
            </a:pathLst>
          </a:custGeom>
          <a:gradFill flip="none" rotWithShape="1">
            <a:gsLst>
              <a:gs pos="0">
                <a:srgbClr val="00B0F0"/>
              </a:gs>
              <a:gs pos="90000">
                <a:srgbClr val="0070C0"/>
              </a:gs>
            </a:gsLst>
            <a:lin ang="18900000" scaled="1"/>
            <a:tileRect/>
          </a:gradFill>
          <a:ln w="25400" cap="flat" cmpd="sng" algn="ctr">
            <a:noFill/>
            <a:prstDash val="solid"/>
          </a:ln>
          <a:effectLst/>
        </p:spPr>
        <p:txBody>
          <a:bodyPr wrap="square" anchor="ctr">
            <a:noAutofit/>
          </a:bodyPr>
          <a:lstStyle/>
          <a:p>
            <a:pPr algn="ctr"/>
            <a:endParaRPr lang="zh-CN" altLang="en-US" sz="2400" b="1" kern="0">
              <a:solidFill>
                <a:prstClr val="white"/>
              </a:solidFill>
              <a:latin typeface="宋体" panose="02010600030101010101" pitchFamily="2" charset="-122"/>
              <a:ea typeface="宋体" panose="02010600030101010101" pitchFamily="2" charset="-122"/>
            </a:endParaRPr>
          </a:p>
        </p:txBody>
      </p:sp>
      <p:sp>
        <p:nvSpPr>
          <p:cNvPr id="3" name="矩形 2"/>
          <p:cNvSpPr/>
          <p:nvPr/>
        </p:nvSpPr>
        <p:spPr>
          <a:xfrm>
            <a:off x="1881349" y="1052010"/>
            <a:ext cx="653798" cy="461665"/>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wrap="none">
            <a:spAutoFit/>
          </a:bodyPr>
          <a:lstStyle/>
          <a:p>
            <a:pPr algn="ctr">
              <a:buClr>
                <a:srgbClr val="00B050"/>
              </a:buClr>
              <a:buFont typeface="Wingdings" panose="05000000000000000000" charset="0"/>
              <a:buNone/>
            </a:pPr>
            <a:r>
              <a:rPr lang="en-US" altLang="zh-CN" sz="2400" b="1" dirty="0">
                <a:solidFill>
                  <a:schemeClr val="bg1"/>
                </a:solidFill>
                <a:latin typeface="宋体" panose="02010600030101010101" pitchFamily="2" charset="-122"/>
                <a:ea typeface="宋体" panose="02010600030101010101" pitchFamily="2" charset="-122"/>
                <a:sym typeface="宋体" panose="02010600030101010101" pitchFamily="2" charset="-122"/>
              </a:rPr>
              <a:t>01</a:t>
            </a:r>
            <a:endParaRPr lang="zh-CN" altLang="en-US" sz="24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27" name="矩形 26"/>
          <p:cNvSpPr/>
          <p:nvPr/>
        </p:nvSpPr>
        <p:spPr>
          <a:xfrm>
            <a:off x="2681924" y="972827"/>
            <a:ext cx="4833301" cy="369332"/>
          </a:xfrm>
          <a:prstGeom prst="rect">
            <a:avLst/>
          </a:prstGeom>
        </p:spPr>
        <p:txBody>
          <a:bodyPr wrap="square">
            <a:spAutoFit/>
          </a:bodyPr>
          <a:lstStyle/>
          <a:p>
            <a:r>
              <a:rPr lang="zh-CN" altLang="en-US" b="1" dirty="0">
                <a:latin typeface="宋体" panose="02010600030101010101" pitchFamily="2" charset="-122"/>
                <a:ea typeface="宋体" panose="02010600030101010101" pitchFamily="2" charset="-122"/>
              </a:rPr>
              <a:t>凝聚师生共识</a:t>
            </a:r>
            <a:r>
              <a:rPr lang="zh-CN" altLang="en-US" b="1" dirty="0" smtClean="0">
                <a:latin typeface="宋体" panose="02010600030101010101" pitchFamily="2" charset="-122"/>
                <a:ea typeface="宋体" panose="02010600030101010101" pitchFamily="2" charset="-122"/>
              </a:rPr>
              <a:t>，</a:t>
            </a:r>
            <a:r>
              <a:rPr lang="en-US" altLang="zh-CN" b="1" dirty="0" smtClean="0">
                <a:latin typeface="宋体" panose="02010600030101010101" pitchFamily="2" charset="-122"/>
                <a:ea typeface="宋体" panose="02010600030101010101" pitchFamily="2" charset="-122"/>
              </a:rPr>
              <a:t>OBE</a:t>
            </a:r>
            <a:r>
              <a:rPr lang="zh-CN" altLang="en-US" b="1" dirty="0">
                <a:latin typeface="宋体" panose="02010600030101010101" pitchFamily="2" charset="-122"/>
                <a:ea typeface="宋体" panose="02010600030101010101" pitchFamily="2" charset="-122"/>
              </a:rPr>
              <a:t>理</a:t>
            </a:r>
            <a:r>
              <a:rPr lang="zh-CN" altLang="en-US" b="1" dirty="0" smtClean="0">
                <a:latin typeface="宋体" panose="02010600030101010101" pitchFamily="2" charset="-122"/>
                <a:ea typeface="宋体" panose="02010600030101010101" pitchFamily="2" charset="-122"/>
              </a:rPr>
              <a:t>念贯穿人才培养全过程</a:t>
            </a:r>
            <a:endParaRPr lang="zh-CN" altLang="en-US" b="1" dirty="0">
              <a:latin typeface="宋体" panose="02010600030101010101" pitchFamily="2" charset="-122"/>
              <a:ea typeface="宋体" panose="02010600030101010101" pitchFamily="2" charset="-122"/>
            </a:endParaRPr>
          </a:p>
        </p:txBody>
      </p:sp>
      <p:cxnSp>
        <p:nvCxnSpPr>
          <p:cNvPr id="30" name="直接连接符 29"/>
          <p:cNvCxnSpPr/>
          <p:nvPr/>
        </p:nvCxnSpPr>
        <p:spPr>
          <a:xfrm flipV="1">
            <a:off x="2583930" y="1400175"/>
            <a:ext cx="4893195" cy="52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6" name="任意多边形 35"/>
          <p:cNvSpPr/>
          <p:nvPr/>
        </p:nvSpPr>
        <p:spPr>
          <a:xfrm flipV="1">
            <a:off x="1883181" y="1560651"/>
            <a:ext cx="700748" cy="402038"/>
          </a:xfrm>
          <a:custGeom>
            <a:avLst/>
            <a:gdLst>
              <a:gd name="connsiteX0" fmla="*/ 0 w 588929"/>
              <a:gd name="connsiteY0" fmla="*/ 0 h 536051"/>
              <a:gd name="connsiteX1" fmla="*/ 429338 w 588929"/>
              <a:gd name="connsiteY1" fmla="*/ 0 h 536051"/>
              <a:gd name="connsiteX2" fmla="*/ 588929 w 588929"/>
              <a:gd name="connsiteY2" fmla="*/ 157985 h 536051"/>
              <a:gd name="connsiteX3" fmla="*/ 207019 w 588929"/>
              <a:gd name="connsiteY3" fmla="*/ 536051 h 536051"/>
              <a:gd name="connsiteX4" fmla="*/ 0 w 588929"/>
              <a:gd name="connsiteY4" fmla="*/ 331116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29" h="536051">
                <a:moveTo>
                  <a:pt x="0" y="0"/>
                </a:moveTo>
                <a:lnTo>
                  <a:pt x="429338" y="0"/>
                </a:lnTo>
                <a:lnTo>
                  <a:pt x="588929" y="157985"/>
                </a:lnTo>
                <a:lnTo>
                  <a:pt x="207019" y="536051"/>
                </a:lnTo>
                <a:lnTo>
                  <a:pt x="0" y="331116"/>
                </a:lnTo>
                <a:close/>
              </a:path>
            </a:pathLst>
          </a:custGeom>
          <a:gradFill flip="none" rotWithShape="1">
            <a:gsLst>
              <a:gs pos="0">
                <a:srgbClr val="00B0F0"/>
              </a:gs>
              <a:gs pos="90000">
                <a:srgbClr val="0070C0"/>
              </a:gs>
            </a:gsLst>
            <a:lin ang="18900000" scaled="1"/>
            <a:tileRect/>
          </a:gradFill>
          <a:ln w="25400" cap="flat" cmpd="sng" algn="ctr">
            <a:noFill/>
            <a:prstDash val="solid"/>
          </a:ln>
          <a:effectLst/>
        </p:spPr>
        <p:txBody>
          <a:bodyPr wrap="square" anchor="ctr">
            <a:noAutofit/>
          </a:bodyPr>
          <a:lstStyle/>
          <a:p>
            <a:pPr algn="ctr"/>
            <a:endParaRPr lang="zh-CN" altLang="en-US" sz="2400" b="1" kern="0">
              <a:solidFill>
                <a:prstClr val="white"/>
              </a:solidFill>
              <a:latin typeface="宋体" panose="02010600030101010101" pitchFamily="2" charset="-122"/>
              <a:ea typeface="宋体" panose="02010600030101010101" pitchFamily="2" charset="-122"/>
            </a:endParaRPr>
          </a:p>
        </p:txBody>
      </p:sp>
      <p:sp>
        <p:nvSpPr>
          <p:cNvPr id="37" name="矩形 36"/>
          <p:cNvSpPr/>
          <p:nvPr/>
        </p:nvSpPr>
        <p:spPr>
          <a:xfrm>
            <a:off x="1912399" y="1621328"/>
            <a:ext cx="495648" cy="461665"/>
          </a:xfrm>
          <a:prstGeom prst="rect">
            <a:avLst/>
          </a:prstGeom>
          <a:ln w="3175">
            <a:solidFill>
              <a:srgbClr val="00B0F0"/>
            </a:solidFill>
            <a:prstDash val="sysDash"/>
          </a:ln>
        </p:spPr>
        <p:txBody>
          <a:bodyPr wrap="none">
            <a:spAutoFit/>
          </a:bodyPr>
          <a:lstStyle/>
          <a:p>
            <a:pPr algn="ctr">
              <a:buClr>
                <a:srgbClr val="00B050"/>
              </a:buClr>
              <a:buFont typeface="Wingdings" panose="05000000000000000000" charset="0"/>
              <a:buNone/>
            </a:pPr>
            <a:r>
              <a:rPr lang="en-US" altLang="zh-CN" sz="2400" b="1" dirty="0">
                <a:solidFill>
                  <a:prstClr val="white"/>
                </a:solidFill>
                <a:latin typeface="宋体" panose="02010600030101010101" pitchFamily="2" charset="-122"/>
                <a:ea typeface="宋体" panose="02010600030101010101" pitchFamily="2" charset="-122"/>
                <a:sym typeface="宋体" panose="02010600030101010101" pitchFamily="2" charset="-122"/>
              </a:rPr>
              <a:t>02</a:t>
            </a:r>
            <a:endParaRPr lang="zh-CN" altLang="en-US" sz="2400" b="1" dirty="0">
              <a:solidFill>
                <a:prstClr val="white"/>
              </a:solidFill>
              <a:latin typeface="宋体" panose="02010600030101010101" pitchFamily="2" charset="-122"/>
              <a:ea typeface="宋体" panose="02010600030101010101" pitchFamily="2" charset="-122"/>
              <a:sym typeface="宋体" panose="02010600030101010101" pitchFamily="2" charset="-122"/>
            </a:endParaRPr>
          </a:p>
        </p:txBody>
      </p:sp>
      <p:sp>
        <p:nvSpPr>
          <p:cNvPr id="34" name="矩形 33"/>
          <p:cNvSpPr/>
          <p:nvPr/>
        </p:nvSpPr>
        <p:spPr>
          <a:xfrm>
            <a:off x="2676721" y="1563899"/>
            <a:ext cx="3671198" cy="369332"/>
          </a:xfrm>
          <a:prstGeom prst="rect">
            <a:avLst/>
          </a:prstGeom>
        </p:spPr>
        <p:txBody>
          <a:bodyPr wrap="square">
            <a:spAutoFit/>
          </a:bodyPr>
          <a:lstStyle/>
          <a:p>
            <a:r>
              <a:rPr lang="zh-CN" altLang="en-US" b="1" dirty="0">
                <a:latin typeface="宋体" panose="02010600030101010101" pitchFamily="2" charset="-122"/>
                <a:ea typeface="宋体" panose="02010600030101010101" pitchFamily="2" charset="-122"/>
                <a:sym typeface="黑体" panose="02010609060101010101" pitchFamily="49" charset="-122"/>
              </a:rPr>
              <a:t>加强课程建</a:t>
            </a:r>
            <a:r>
              <a:rPr lang="zh-CN" altLang="en-US" b="1" dirty="0" smtClean="0">
                <a:latin typeface="宋体" panose="02010600030101010101" pitchFamily="2" charset="-122"/>
                <a:ea typeface="宋体" panose="02010600030101010101" pitchFamily="2" charset="-122"/>
                <a:sym typeface="黑体" panose="02010609060101010101" pitchFamily="49" charset="-122"/>
              </a:rPr>
              <a:t>设，促进学科交叉融合</a:t>
            </a:r>
            <a:endParaRPr lang="zh-CN" altLang="en-US" b="1" dirty="0">
              <a:latin typeface="宋体" panose="02010600030101010101" pitchFamily="2" charset="-122"/>
              <a:ea typeface="宋体" panose="02010600030101010101" pitchFamily="2" charset="-122"/>
            </a:endParaRPr>
          </a:p>
        </p:txBody>
      </p:sp>
      <p:cxnSp>
        <p:nvCxnSpPr>
          <p:cNvPr id="35" name="直接连接符 34"/>
          <p:cNvCxnSpPr/>
          <p:nvPr/>
        </p:nvCxnSpPr>
        <p:spPr>
          <a:xfrm>
            <a:off x="2583928" y="1962689"/>
            <a:ext cx="4902722" cy="898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618949" y="4535"/>
            <a:ext cx="1627369" cy="523220"/>
          </a:xfrm>
          <a:prstGeom prst="rect">
            <a:avLst/>
          </a:prstGeom>
        </p:spPr>
        <p:txBody>
          <a:bodyPr wrap="none">
            <a:spAutoFit/>
          </a:bodyPr>
          <a:lstStyle/>
          <a:p>
            <a:pPr algn="ctr" fontAlgn="base">
              <a:spcBef>
                <a:spcPct val="0"/>
              </a:spcBef>
              <a:spcAft>
                <a:spcPct val="0"/>
              </a:spcAft>
              <a:defRPr/>
            </a:pPr>
            <a:r>
              <a:rPr lang="zh-CN" altLang="en-US" sz="2800" b="1" dirty="0" smtClean="0">
                <a:solidFill>
                  <a:srgbClr val="0070C0"/>
                </a:solidFill>
                <a:latin typeface="宋体" panose="02010600030101010101" pitchFamily="2" charset="-122"/>
                <a:ea typeface="宋体" panose="02010600030101010101" pitchFamily="2" charset="-122"/>
              </a:rPr>
              <a:t>汇报提纲</a:t>
            </a:r>
            <a:endParaRPr lang="zh-CN" altLang="en-US" sz="2800" b="1" dirty="0">
              <a:solidFill>
                <a:srgbClr val="0070C0"/>
              </a:solidFill>
              <a:latin typeface="宋体" panose="02010600030101010101" pitchFamily="2" charset="-122"/>
              <a:ea typeface="宋体" panose="02010600030101010101" pitchFamily="2" charset="-122"/>
            </a:endParaRPr>
          </a:p>
        </p:txBody>
      </p:sp>
      <p:sp>
        <p:nvSpPr>
          <p:cNvPr id="15" name="任意多边形 14"/>
          <p:cNvSpPr/>
          <p:nvPr/>
        </p:nvSpPr>
        <p:spPr>
          <a:xfrm flipV="1">
            <a:off x="1882045" y="2143382"/>
            <a:ext cx="700749" cy="402038"/>
          </a:xfrm>
          <a:custGeom>
            <a:avLst/>
            <a:gdLst>
              <a:gd name="connsiteX0" fmla="*/ 0 w 588929"/>
              <a:gd name="connsiteY0" fmla="*/ 0 h 536051"/>
              <a:gd name="connsiteX1" fmla="*/ 429338 w 588929"/>
              <a:gd name="connsiteY1" fmla="*/ 0 h 536051"/>
              <a:gd name="connsiteX2" fmla="*/ 588929 w 588929"/>
              <a:gd name="connsiteY2" fmla="*/ 157985 h 536051"/>
              <a:gd name="connsiteX3" fmla="*/ 207019 w 588929"/>
              <a:gd name="connsiteY3" fmla="*/ 536051 h 536051"/>
              <a:gd name="connsiteX4" fmla="*/ 0 w 588929"/>
              <a:gd name="connsiteY4" fmla="*/ 331116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29" h="536051">
                <a:moveTo>
                  <a:pt x="0" y="0"/>
                </a:moveTo>
                <a:lnTo>
                  <a:pt x="429338" y="0"/>
                </a:lnTo>
                <a:lnTo>
                  <a:pt x="588929" y="157985"/>
                </a:lnTo>
                <a:lnTo>
                  <a:pt x="207019" y="536051"/>
                </a:lnTo>
                <a:lnTo>
                  <a:pt x="0" y="331116"/>
                </a:lnTo>
                <a:close/>
              </a:path>
            </a:pathLst>
          </a:custGeom>
          <a:gradFill flip="none" rotWithShape="1">
            <a:gsLst>
              <a:gs pos="0">
                <a:srgbClr val="00B0F0"/>
              </a:gs>
              <a:gs pos="90000">
                <a:srgbClr val="0070C0"/>
              </a:gs>
            </a:gsLst>
            <a:lin ang="18900000" scaled="1"/>
            <a:tileRect/>
          </a:gradFill>
          <a:ln w="25400" cap="flat" cmpd="sng" algn="ctr">
            <a:noFill/>
            <a:prstDash val="solid"/>
          </a:ln>
          <a:effectLst/>
        </p:spPr>
        <p:txBody>
          <a:bodyPr wrap="square" anchor="ctr">
            <a:noAutofit/>
          </a:bodyPr>
          <a:lstStyle/>
          <a:p>
            <a:pPr algn="ctr"/>
            <a:endParaRPr lang="zh-CN" altLang="en-US" sz="2400" b="1" kern="0">
              <a:solidFill>
                <a:prstClr val="white"/>
              </a:solidFill>
              <a:latin typeface="宋体" panose="02010600030101010101" pitchFamily="2" charset="-122"/>
              <a:ea typeface="宋体" panose="02010600030101010101" pitchFamily="2" charset="-122"/>
            </a:endParaRPr>
          </a:p>
        </p:txBody>
      </p:sp>
      <p:sp>
        <p:nvSpPr>
          <p:cNvPr id="17" name="矩形 16"/>
          <p:cNvSpPr/>
          <p:nvPr/>
        </p:nvSpPr>
        <p:spPr>
          <a:xfrm>
            <a:off x="1907693" y="2192015"/>
            <a:ext cx="495649" cy="461665"/>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wrap="none">
            <a:spAutoFit/>
          </a:bodyPr>
          <a:lstStyle/>
          <a:p>
            <a:pPr algn="ctr">
              <a:buClr>
                <a:srgbClr val="00B050"/>
              </a:buClr>
              <a:buFont typeface="Wingdings" panose="05000000000000000000" charset="0"/>
              <a:buNone/>
            </a:pPr>
            <a:r>
              <a:rPr lang="en-US" altLang="zh-CN" sz="2400" b="1" dirty="0" smtClean="0">
                <a:solidFill>
                  <a:schemeClr val="bg1"/>
                </a:solidFill>
                <a:latin typeface="宋体" panose="02010600030101010101" pitchFamily="2" charset="-122"/>
                <a:ea typeface="宋体" panose="02010600030101010101" pitchFamily="2" charset="-122"/>
                <a:sym typeface="宋体" panose="02010600030101010101" pitchFamily="2" charset="-122"/>
              </a:rPr>
              <a:t>03</a:t>
            </a:r>
            <a:endParaRPr lang="zh-CN" altLang="en-US" sz="24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19" name="矩形 18"/>
          <p:cNvSpPr/>
          <p:nvPr/>
        </p:nvSpPr>
        <p:spPr>
          <a:xfrm>
            <a:off x="2693540" y="2106165"/>
            <a:ext cx="4212719" cy="369332"/>
          </a:xfrm>
          <a:prstGeom prst="rect">
            <a:avLst/>
          </a:prstGeom>
        </p:spPr>
        <p:txBody>
          <a:bodyPr wrap="square">
            <a:spAutoFit/>
          </a:bodyPr>
          <a:lstStyle/>
          <a:p>
            <a:r>
              <a:rPr lang="zh-CN" altLang="en-US" b="1" dirty="0">
                <a:latin typeface="宋体" panose="02010600030101010101" pitchFamily="2" charset="-122"/>
                <a:ea typeface="宋体" panose="02010600030101010101" pitchFamily="2" charset="-122"/>
                <a:sym typeface="Lucida Grande"/>
              </a:rPr>
              <a:t>拓展实践资源</a:t>
            </a:r>
            <a:r>
              <a:rPr lang="zh-CN" altLang="en-US" b="1" dirty="0" smtClean="0">
                <a:latin typeface="宋体" panose="02010600030101010101" pitchFamily="2" charset="-122"/>
                <a:ea typeface="宋体" panose="02010600030101010101" pitchFamily="2" charset="-122"/>
                <a:sym typeface="Lucida Grande"/>
              </a:rPr>
              <a:t>，提升实践教学保障水平</a:t>
            </a:r>
            <a:endParaRPr lang="zh-CN" altLang="en-US" b="1" dirty="0">
              <a:latin typeface="宋体" panose="02010600030101010101" pitchFamily="2" charset="-122"/>
              <a:ea typeface="宋体" panose="02010600030101010101" pitchFamily="2" charset="-122"/>
            </a:endParaRPr>
          </a:p>
        </p:txBody>
      </p:sp>
      <p:cxnSp>
        <p:nvCxnSpPr>
          <p:cNvPr id="20" name="直接连接符 19"/>
          <p:cNvCxnSpPr/>
          <p:nvPr/>
        </p:nvCxnSpPr>
        <p:spPr>
          <a:xfrm flipV="1">
            <a:off x="2573029" y="2524125"/>
            <a:ext cx="4875521" cy="2129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2" name="组合 32"/>
          <p:cNvGrpSpPr/>
          <p:nvPr/>
        </p:nvGrpSpPr>
        <p:grpSpPr>
          <a:xfrm>
            <a:off x="1883181" y="2716562"/>
            <a:ext cx="700749" cy="522342"/>
            <a:chOff x="3983070" y="2239323"/>
            <a:chExt cx="588929" cy="696456"/>
          </a:xfrm>
        </p:grpSpPr>
        <p:sp>
          <p:nvSpPr>
            <p:cNvPr id="25" name="任意多边形 24"/>
            <p:cNvSpPr/>
            <p:nvPr/>
          </p:nvSpPr>
          <p:spPr>
            <a:xfrm flipV="1">
              <a:off x="3983070" y="2239323"/>
              <a:ext cx="588929" cy="536051"/>
            </a:xfrm>
            <a:custGeom>
              <a:avLst/>
              <a:gdLst>
                <a:gd name="connsiteX0" fmla="*/ 0 w 588929"/>
                <a:gd name="connsiteY0" fmla="*/ 0 h 536051"/>
                <a:gd name="connsiteX1" fmla="*/ 429338 w 588929"/>
                <a:gd name="connsiteY1" fmla="*/ 0 h 536051"/>
                <a:gd name="connsiteX2" fmla="*/ 588929 w 588929"/>
                <a:gd name="connsiteY2" fmla="*/ 157985 h 536051"/>
                <a:gd name="connsiteX3" fmla="*/ 207019 w 588929"/>
                <a:gd name="connsiteY3" fmla="*/ 536051 h 536051"/>
                <a:gd name="connsiteX4" fmla="*/ 0 w 588929"/>
                <a:gd name="connsiteY4" fmla="*/ 331116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29" h="536051">
                  <a:moveTo>
                    <a:pt x="0" y="0"/>
                  </a:moveTo>
                  <a:lnTo>
                    <a:pt x="429338" y="0"/>
                  </a:lnTo>
                  <a:lnTo>
                    <a:pt x="588929" y="157985"/>
                  </a:lnTo>
                  <a:lnTo>
                    <a:pt x="207019" y="536051"/>
                  </a:lnTo>
                  <a:lnTo>
                    <a:pt x="0" y="331116"/>
                  </a:lnTo>
                  <a:close/>
                </a:path>
              </a:pathLst>
            </a:custGeom>
            <a:gradFill flip="none" rotWithShape="1">
              <a:gsLst>
                <a:gs pos="0">
                  <a:srgbClr val="00B0F0"/>
                </a:gs>
                <a:gs pos="90000">
                  <a:srgbClr val="0070C0"/>
                </a:gs>
              </a:gsLst>
              <a:lin ang="18900000" scaled="1"/>
              <a:tileRect/>
            </a:gradFill>
            <a:ln w="25400" cap="flat" cmpd="sng" algn="ctr">
              <a:noFill/>
              <a:prstDash val="solid"/>
            </a:ln>
            <a:effectLst/>
          </p:spPr>
          <p:txBody>
            <a:bodyPr wrap="square" anchor="ctr">
              <a:noAutofit/>
            </a:bodyPr>
            <a:lstStyle/>
            <a:p>
              <a:pPr algn="ctr"/>
              <a:endParaRPr lang="zh-CN" altLang="en-US" sz="2400" b="1" kern="0">
                <a:solidFill>
                  <a:prstClr val="white"/>
                </a:solidFill>
                <a:latin typeface="宋体" panose="02010600030101010101" pitchFamily="2" charset="-122"/>
                <a:ea typeface="宋体" panose="02010600030101010101" pitchFamily="2" charset="-122"/>
              </a:endParaRPr>
            </a:p>
          </p:txBody>
        </p:sp>
        <p:sp>
          <p:nvSpPr>
            <p:cNvPr id="26" name="矩形 25"/>
            <p:cNvSpPr/>
            <p:nvPr/>
          </p:nvSpPr>
          <p:spPr>
            <a:xfrm>
              <a:off x="4007626" y="2320226"/>
              <a:ext cx="416557" cy="615553"/>
            </a:xfrm>
            <a:prstGeom prst="rect">
              <a:avLst/>
            </a:prstGeom>
            <a:ln w="3175">
              <a:solidFill>
                <a:srgbClr val="00B0F0"/>
              </a:solidFill>
              <a:prstDash val="sysDash"/>
            </a:ln>
          </p:spPr>
          <p:txBody>
            <a:bodyPr wrap="none">
              <a:spAutoFit/>
            </a:bodyPr>
            <a:lstStyle/>
            <a:p>
              <a:pPr algn="ctr">
                <a:buClr>
                  <a:srgbClr val="00B050"/>
                </a:buClr>
                <a:buFont typeface="Wingdings" panose="05000000000000000000" charset="0"/>
                <a:buNone/>
              </a:pPr>
              <a:r>
                <a:rPr lang="en-US" altLang="zh-CN" sz="2400" b="1" dirty="0" smtClean="0">
                  <a:solidFill>
                    <a:prstClr val="white"/>
                  </a:solidFill>
                  <a:latin typeface="宋体" panose="02010600030101010101" pitchFamily="2" charset="-122"/>
                  <a:ea typeface="宋体" panose="02010600030101010101" pitchFamily="2" charset="-122"/>
                  <a:sym typeface="宋体" panose="02010600030101010101" pitchFamily="2" charset="-122"/>
                </a:rPr>
                <a:t>04</a:t>
              </a:r>
              <a:endParaRPr lang="zh-CN" altLang="en-US" sz="2400" b="1" dirty="0">
                <a:solidFill>
                  <a:prstClr val="white"/>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3" name="矩形 22"/>
          <p:cNvSpPr/>
          <p:nvPr/>
        </p:nvSpPr>
        <p:spPr>
          <a:xfrm>
            <a:off x="2676722" y="2707428"/>
            <a:ext cx="5159178" cy="369332"/>
          </a:xfrm>
          <a:prstGeom prst="rect">
            <a:avLst/>
          </a:prstGeom>
        </p:spPr>
        <p:txBody>
          <a:bodyPr wrap="square">
            <a:spAutoFit/>
          </a:bodyPr>
          <a:lstStyle/>
          <a:p>
            <a:r>
              <a:rPr lang="zh-CN" altLang="en-US" b="1" dirty="0" smtClean="0">
                <a:latin typeface="宋体" panose="02010600030101010101" pitchFamily="2" charset="-122"/>
                <a:ea typeface="宋体" panose="02010600030101010101" pitchFamily="2" charset="-122"/>
              </a:rPr>
              <a:t>以高质量竞赛提升学生创新创业能力</a:t>
            </a:r>
            <a:endParaRPr lang="zh-CN" altLang="en-US" b="1" dirty="0">
              <a:latin typeface="宋体" panose="02010600030101010101" pitchFamily="2" charset="-122"/>
              <a:ea typeface="宋体" panose="02010600030101010101" pitchFamily="2" charset="-122"/>
            </a:endParaRPr>
          </a:p>
        </p:txBody>
      </p:sp>
      <p:cxnSp>
        <p:nvCxnSpPr>
          <p:cNvPr id="24" name="直接连接符 23"/>
          <p:cNvCxnSpPr/>
          <p:nvPr/>
        </p:nvCxnSpPr>
        <p:spPr>
          <a:xfrm flipV="1">
            <a:off x="2583928" y="3105150"/>
            <a:ext cx="4845572" cy="1345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8" name="任意多边形 27"/>
          <p:cNvSpPr/>
          <p:nvPr/>
        </p:nvSpPr>
        <p:spPr>
          <a:xfrm flipV="1">
            <a:off x="1872280" y="3268307"/>
            <a:ext cx="700749" cy="402038"/>
          </a:xfrm>
          <a:custGeom>
            <a:avLst/>
            <a:gdLst>
              <a:gd name="connsiteX0" fmla="*/ 0 w 588929"/>
              <a:gd name="connsiteY0" fmla="*/ 0 h 536051"/>
              <a:gd name="connsiteX1" fmla="*/ 429338 w 588929"/>
              <a:gd name="connsiteY1" fmla="*/ 0 h 536051"/>
              <a:gd name="connsiteX2" fmla="*/ 588929 w 588929"/>
              <a:gd name="connsiteY2" fmla="*/ 157985 h 536051"/>
              <a:gd name="connsiteX3" fmla="*/ 207019 w 588929"/>
              <a:gd name="connsiteY3" fmla="*/ 536051 h 536051"/>
              <a:gd name="connsiteX4" fmla="*/ 0 w 588929"/>
              <a:gd name="connsiteY4" fmla="*/ 331116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29" h="536051">
                <a:moveTo>
                  <a:pt x="0" y="0"/>
                </a:moveTo>
                <a:lnTo>
                  <a:pt x="429338" y="0"/>
                </a:lnTo>
                <a:lnTo>
                  <a:pt x="588929" y="157985"/>
                </a:lnTo>
                <a:lnTo>
                  <a:pt x="207019" y="536051"/>
                </a:lnTo>
                <a:lnTo>
                  <a:pt x="0" y="331116"/>
                </a:lnTo>
                <a:close/>
              </a:path>
            </a:pathLst>
          </a:custGeom>
          <a:gradFill flip="none" rotWithShape="1">
            <a:gsLst>
              <a:gs pos="0">
                <a:srgbClr val="00B0F0"/>
              </a:gs>
              <a:gs pos="90000">
                <a:srgbClr val="0070C0"/>
              </a:gs>
            </a:gsLst>
            <a:lin ang="18900000" scaled="1"/>
            <a:tileRect/>
          </a:gradFill>
          <a:ln w="25400" cap="flat" cmpd="sng" algn="ctr">
            <a:noFill/>
            <a:prstDash val="solid"/>
          </a:ln>
          <a:effectLst/>
        </p:spPr>
        <p:txBody>
          <a:bodyPr wrap="square" anchor="ctr">
            <a:noAutofit/>
          </a:bodyPr>
          <a:lstStyle/>
          <a:p>
            <a:pPr algn="ctr"/>
            <a:endParaRPr lang="zh-CN" altLang="en-US" sz="2400" b="1" kern="0">
              <a:solidFill>
                <a:prstClr val="white"/>
              </a:solidFill>
              <a:latin typeface="宋体" panose="02010600030101010101" pitchFamily="2" charset="-122"/>
              <a:ea typeface="宋体" panose="02010600030101010101" pitchFamily="2" charset="-122"/>
            </a:endParaRPr>
          </a:p>
        </p:txBody>
      </p:sp>
      <p:sp>
        <p:nvSpPr>
          <p:cNvPr id="38" name="矩形 37"/>
          <p:cNvSpPr/>
          <p:nvPr/>
        </p:nvSpPr>
        <p:spPr>
          <a:xfrm>
            <a:off x="1902984" y="3316940"/>
            <a:ext cx="495649" cy="461665"/>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wrap="none">
            <a:spAutoFit/>
          </a:bodyPr>
          <a:lstStyle/>
          <a:p>
            <a:pPr algn="ctr">
              <a:buClr>
                <a:srgbClr val="00B050"/>
              </a:buClr>
              <a:buFont typeface="Wingdings" panose="05000000000000000000" charset="0"/>
              <a:buNone/>
            </a:pPr>
            <a:r>
              <a:rPr lang="en-US" altLang="zh-CN" sz="2400" b="1" dirty="0" smtClean="0">
                <a:solidFill>
                  <a:schemeClr val="bg1"/>
                </a:solidFill>
                <a:latin typeface="宋体" panose="02010600030101010101" pitchFamily="2" charset="-122"/>
                <a:ea typeface="宋体" panose="02010600030101010101" pitchFamily="2" charset="-122"/>
                <a:sym typeface="宋体" panose="02010600030101010101" pitchFamily="2" charset="-122"/>
              </a:rPr>
              <a:t>05</a:t>
            </a:r>
            <a:endParaRPr lang="zh-CN" altLang="en-US" sz="24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cxnSp>
        <p:nvCxnSpPr>
          <p:cNvPr id="40" name="直接连接符 39"/>
          <p:cNvCxnSpPr/>
          <p:nvPr/>
        </p:nvCxnSpPr>
        <p:spPr>
          <a:xfrm flipV="1">
            <a:off x="2548517" y="3657600"/>
            <a:ext cx="4861933" cy="1274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2687807" y="3221568"/>
            <a:ext cx="4934098" cy="369332"/>
          </a:xfrm>
          <a:prstGeom prst="rect">
            <a:avLst/>
          </a:prstGeom>
        </p:spPr>
        <p:txBody>
          <a:bodyPr wrap="square">
            <a:spAutoFit/>
          </a:bodyPr>
          <a:lstStyle/>
          <a:p>
            <a:r>
              <a:rPr lang="zh-CN" altLang="en-US" b="1" dirty="0">
                <a:latin typeface="宋体" panose="02010600030101010101" pitchFamily="2" charset="-122"/>
                <a:ea typeface="宋体" panose="02010600030101010101" pitchFamily="2" charset="-122"/>
              </a:rPr>
              <a:t>加强毕业设</a:t>
            </a:r>
            <a:r>
              <a:rPr lang="zh-CN" altLang="en-US" b="1" dirty="0" smtClean="0">
                <a:latin typeface="宋体" panose="02010600030101010101" pitchFamily="2" charset="-122"/>
                <a:ea typeface="宋体" panose="02010600030101010101" pitchFamily="2" charset="-122"/>
              </a:rPr>
              <a:t>计过程管理，强化对毕业要求达成</a:t>
            </a:r>
            <a:endParaRPr lang="zh-CN" altLang="en-US" b="1" dirty="0">
              <a:latin typeface="宋体" panose="02010600030101010101" pitchFamily="2" charset="-122"/>
              <a:ea typeface="宋体" panose="02010600030101010101" pitchFamily="2" charset="-122"/>
            </a:endParaRPr>
          </a:p>
        </p:txBody>
      </p:sp>
      <p:sp>
        <p:nvSpPr>
          <p:cNvPr id="54" name="灯片编号占位符 2"/>
          <p:cNvSpPr txBox="1"/>
          <p:nvPr/>
        </p:nvSpPr>
        <p:spPr>
          <a:xfrm>
            <a:off x="8548824" y="4912668"/>
            <a:ext cx="595176" cy="230833"/>
          </a:xfrm>
          <a:prstGeom prst="rect">
            <a:avLst/>
          </a:prstGeom>
          <a:noFill/>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t>2</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40" name="文本框 99"/>
          <p:cNvSpPr txBox="1"/>
          <p:nvPr/>
        </p:nvSpPr>
        <p:spPr>
          <a:xfrm>
            <a:off x="-76199" y="956141"/>
            <a:ext cx="8578550" cy="424732"/>
          </a:xfrm>
          <a:prstGeom prst="rect">
            <a:avLst/>
          </a:prstGeom>
          <a:noFill/>
          <a:ln w="9525">
            <a:noFill/>
          </a:ln>
        </p:spPr>
        <p:txBody>
          <a:bodyPr wrap="square">
            <a:spAutoFit/>
          </a:bodyPr>
          <a:lstStyle/>
          <a:p>
            <a:pPr marL="622300" indent="-285750" algn="just">
              <a:lnSpc>
                <a:spcPct val="135000"/>
              </a:lnSpc>
              <a:buFont typeface="Wingdings" panose="05000000000000000000" pitchFamily="2" charset="2"/>
              <a:buChar char="l"/>
              <a:defRPr/>
            </a:pPr>
            <a:r>
              <a:rPr lang="zh-CN" altLang="en-US" sz="1600" dirty="0" smtClean="0">
                <a:latin typeface="宋体" panose="02010600030101010101" pitchFamily="2" charset="-122"/>
                <a:ea typeface="宋体" panose="02010600030101010101" pitchFamily="2" charset="-122"/>
                <a:sym typeface="+mn-ea"/>
              </a:rPr>
              <a:t>激</a:t>
            </a:r>
            <a:r>
              <a:rPr lang="zh-CN" altLang="en-US" sz="1600" dirty="0">
                <a:latin typeface="宋体" panose="02010600030101010101" pitchFamily="2" charset="-122"/>
                <a:ea typeface="宋体" panose="02010600030101010101" pitchFamily="2" charset="-122"/>
                <a:sym typeface="+mn-ea"/>
              </a:rPr>
              <a:t>励学生们用所学知识努力解决生</a:t>
            </a:r>
            <a:r>
              <a:rPr lang="zh-CN" altLang="en-US" sz="1600" dirty="0" smtClean="0">
                <a:latin typeface="宋体" panose="02010600030101010101" pitchFamily="2" charset="-122"/>
                <a:ea typeface="宋体" panose="02010600030101010101" pitchFamily="2" charset="-122"/>
                <a:sym typeface="+mn-ea"/>
              </a:rPr>
              <a:t>产实际问</a:t>
            </a:r>
            <a:r>
              <a:rPr lang="zh-CN" altLang="en-US" sz="1600" dirty="0">
                <a:latin typeface="宋体" panose="02010600030101010101" pitchFamily="2" charset="-122"/>
                <a:ea typeface="宋体" panose="02010600030101010101" pitchFamily="2" charset="-122"/>
                <a:sym typeface="+mn-ea"/>
              </a:rPr>
              <a:t>题。</a:t>
            </a:r>
            <a:endParaRPr lang="en-US" altLang="zh-CN" sz="1600" dirty="0">
              <a:latin typeface="宋体" panose="02010600030101010101" pitchFamily="2" charset="-122"/>
              <a:ea typeface="宋体" panose="02010600030101010101" pitchFamily="2" charset="-122"/>
              <a:sym typeface="+mn-ea"/>
            </a:endParaRPr>
          </a:p>
        </p:txBody>
      </p:sp>
      <p:sp>
        <p:nvSpPr>
          <p:cNvPr id="41" name="灯片编号占位符 2"/>
          <p:cNvSpPr txBox="1"/>
          <p:nvPr/>
        </p:nvSpPr>
        <p:spPr>
          <a:xfrm>
            <a:off x="8548825" y="4912669"/>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20</a:t>
            </a:fld>
            <a:endParaRPr lang="zh-CN" altLang="en-US" dirty="0">
              <a:solidFill>
                <a:prstClr val="black">
                  <a:tint val="75000"/>
                </a:prstClr>
              </a:solidFill>
            </a:endParaRPr>
          </a:p>
        </p:txBody>
      </p:sp>
      <p:sp>
        <p:nvSpPr>
          <p:cNvPr id="16" name="矩形 15"/>
          <p:cNvSpPr/>
          <p:nvPr/>
        </p:nvSpPr>
        <p:spPr>
          <a:xfrm>
            <a:off x="4679322" y="3743937"/>
            <a:ext cx="4027798" cy="1200329"/>
          </a:xfrm>
          <a:prstGeom prst="rect">
            <a:avLst/>
          </a:prstGeom>
          <a:ln>
            <a:solidFill>
              <a:srgbClr val="0000FF"/>
            </a:solidFill>
          </a:ln>
        </p:spPr>
        <p:txBody>
          <a:bodyPr wrap="square">
            <a:spAutoFit/>
          </a:bodyPr>
          <a:lstStyle/>
          <a:p>
            <a:pPr indent="-285750" algn="just">
              <a:lnSpc>
                <a:spcPct val="150000"/>
              </a:lnSpc>
              <a:buFont typeface="Wingdings" panose="05000000000000000000" charset="0"/>
              <a:buChar char="l"/>
              <a:defRPr/>
            </a:pPr>
            <a:r>
              <a:rPr lang="en-US" altLang="zh-CN" sz="1200" dirty="0">
                <a:latin typeface="宋体" pitchFamily="2" charset="-122"/>
                <a:ea typeface="宋体" pitchFamily="2" charset="-122"/>
                <a:sym typeface="+mn-ea"/>
              </a:rPr>
              <a:t>2022</a:t>
            </a:r>
            <a:r>
              <a:rPr lang="zh-CN" altLang="en-US" sz="1200" dirty="0">
                <a:latin typeface="宋体" pitchFamily="2" charset="-122"/>
                <a:ea typeface="宋体" pitchFamily="2" charset="-122"/>
                <a:sym typeface="+mn-ea"/>
              </a:rPr>
              <a:t>年</a:t>
            </a:r>
            <a:r>
              <a:rPr lang="en-US" altLang="zh-CN" sz="1200" dirty="0">
                <a:latin typeface="宋体" pitchFamily="2" charset="-122"/>
                <a:ea typeface="宋体" pitchFamily="2" charset="-122"/>
                <a:sym typeface="+mn-ea"/>
              </a:rPr>
              <a:t>10</a:t>
            </a:r>
            <a:r>
              <a:rPr lang="zh-CN" altLang="en-US" sz="1200" dirty="0" smtClean="0">
                <a:latin typeface="宋体" pitchFamily="2" charset="-122"/>
                <a:ea typeface="宋体" pitchFamily="2" charset="-122"/>
                <a:sym typeface="+mn-ea"/>
              </a:rPr>
              <a:t>月开展</a:t>
            </a:r>
            <a:r>
              <a:rPr lang="en-US" altLang="zh-CN" sz="1200" dirty="0">
                <a:solidFill>
                  <a:srgbClr val="FF0000"/>
                </a:solidFill>
                <a:latin typeface="宋体" pitchFamily="2" charset="-122"/>
                <a:ea typeface="宋体" pitchFamily="2" charset="-122"/>
              </a:rPr>
              <a:t>“</a:t>
            </a:r>
            <a:r>
              <a:rPr lang="zh-CN" altLang="en-US" sz="1200" dirty="0" smtClean="0">
                <a:solidFill>
                  <a:srgbClr val="FF0000"/>
                </a:solidFill>
                <a:latin typeface="宋体" pitchFamily="2" charset="-122"/>
                <a:ea typeface="宋体" pitchFamily="2" charset="-122"/>
                <a:sym typeface="+mn-ea"/>
              </a:rPr>
              <a:t>专业</a:t>
            </a:r>
            <a:r>
              <a:rPr lang="zh-CN" altLang="en-US" sz="1200" dirty="0">
                <a:solidFill>
                  <a:srgbClr val="FF0000"/>
                </a:solidFill>
                <a:latin typeface="宋体" pitchFamily="2" charset="-122"/>
                <a:ea typeface="宋体" pitchFamily="2" charset="-122"/>
                <a:sym typeface="+mn-ea"/>
              </a:rPr>
              <a:t>综合</a:t>
            </a:r>
            <a:r>
              <a:rPr lang="zh-CN" altLang="en-US" sz="1200" dirty="0" smtClean="0">
                <a:solidFill>
                  <a:srgbClr val="FF0000"/>
                </a:solidFill>
                <a:latin typeface="宋体" pitchFamily="2" charset="-122"/>
                <a:ea typeface="宋体" pitchFamily="2" charset="-122"/>
                <a:sym typeface="+mn-ea"/>
              </a:rPr>
              <a:t>实践</a:t>
            </a:r>
            <a:r>
              <a:rPr lang="en-US" altLang="zh-CN" sz="1200" dirty="0">
                <a:latin typeface="宋体" pitchFamily="2" charset="-122"/>
                <a:ea typeface="宋体" pitchFamily="2" charset="-122"/>
              </a:rPr>
              <a:t>”</a:t>
            </a:r>
            <a:r>
              <a:rPr lang="zh-CN" altLang="en-US" sz="1200" dirty="0" smtClean="0">
                <a:latin typeface="宋体" pitchFamily="2" charset="-122"/>
                <a:ea typeface="宋体" pitchFamily="2" charset="-122"/>
                <a:sym typeface="+mn-ea"/>
              </a:rPr>
              <a:t>课程实习，农业机械化</a:t>
            </a:r>
            <a:r>
              <a:rPr lang="zh-CN" altLang="en-US" sz="1200" dirty="0">
                <a:latin typeface="宋体" pitchFamily="2" charset="-122"/>
                <a:ea typeface="宋体" pitchFamily="2" charset="-122"/>
                <a:sym typeface="+mn-ea"/>
              </a:rPr>
              <a:t>及其自动化</a:t>
            </a:r>
            <a:r>
              <a:rPr lang="zh-CN" altLang="en-US" sz="1200" dirty="0" smtClean="0">
                <a:latin typeface="宋体" pitchFamily="2" charset="-122"/>
                <a:ea typeface="宋体" pitchFamily="2" charset="-122"/>
                <a:sym typeface="+mn-ea"/>
              </a:rPr>
              <a:t>专业</a:t>
            </a:r>
            <a:r>
              <a:rPr lang="en-US" altLang="zh-CN" sz="1200" dirty="0">
                <a:latin typeface="宋体" pitchFamily="2" charset="-122"/>
                <a:ea typeface="宋体" pitchFamily="2" charset="-122"/>
                <a:sym typeface="+mn-ea"/>
              </a:rPr>
              <a:t>2019</a:t>
            </a:r>
            <a:r>
              <a:rPr lang="zh-CN" altLang="en-US" sz="1200" dirty="0">
                <a:latin typeface="宋体" pitchFamily="2" charset="-122"/>
                <a:ea typeface="宋体" pitchFamily="2" charset="-122"/>
                <a:sym typeface="+mn-ea"/>
              </a:rPr>
              <a:t>级</a:t>
            </a:r>
            <a:r>
              <a:rPr lang="zh-CN" altLang="en-US" sz="1200" dirty="0" smtClean="0">
                <a:latin typeface="宋体" pitchFamily="2" charset="-122"/>
                <a:ea typeface="宋体" pitchFamily="2" charset="-122"/>
                <a:sym typeface="+mn-ea"/>
              </a:rPr>
              <a:t>学生</a:t>
            </a:r>
            <a:r>
              <a:rPr lang="zh-CN" altLang="en-US" sz="1200" dirty="0">
                <a:latin typeface="宋体" pitchFamily="2" charset="-122"/>
                <a:ea typeface="宋体" pitchFamily="2" charset="-122"/>
                <a:sym typeface="+mn-ea"/>
              </a:rPr>
              <a:t>赴西北农林科技大学杨凌综合农业试验示范站、杨凌智慧农业示范园进行现代农业生产模式参观实习。</a:t>
            </a:r>
          </a:p>
        </p:txBody>
      </p:sp>
      <p:pic>
        <p:nvPicPr>
          <p:cNvPr id="23" name="图片 22" descr="image.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14648" y="2060207"/>
            <a:ext cx="2978548" cy="1551038"/>
          </a:xfrm>
          <a:prstGeom prst="rect">
            <a:avLst/>
          </a:prstGeom>
          <a:noFill/>
          <a:ln>
            <a:noFill/>
          </a:ln>
        </p:spPr>
      </p:pic>
      <p:pic>
        <p:nvPicPr>
          <p:cNvPr id="26" name="图片 25" descr="image.pn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14648" y="996004"/>
            <a:ext cx="2978548" cy="1238318"/>
          </a:xfrm>
          <a:prstGeom prst="rect">
            <a:avLst/>
          </a:prstGeom>
          <a:noFill/>
          <a:ln>
            <a:noFill/>
          </a:ln>
        </p:spPr>
      </p:pic>
      <p:pic>
        <p:nvPicPr>
          <p:cNvPr id="9" name="图片 8" descr="1b4d3f9dab464318a8f26ca3e3eaff66.png"/>
          <p:cNvPicPr>
            <a:picLocks noChangeAspect="1"/>
          </p:cNvPicPr>
          <p:nvPr/>
        </p:nvPicPr>
        <p:blipFill>
          <a:blip r:embed="rId5" cstate="print"/>
          <a:stretch>
            <a:fillRect/>
          </a:stretch>
        </p:blipFill>
        <p:spPr>
          <a:xfrm>
            <a:off x="466776" y="1386059"/>
            <a:ext cx="3913024" cy="2212172"/>
          </a:xfrm>
          <a:prstGeom prst="rect">
            <a:avLst/>
          </a:prstGeom>
          <a:noFill/>
          <a:ln w="9525">
            <a:noFill/>
          </a:ln>
        </p:spPr>
      </p:pic>
      <p:sp>
        <p:nvSpPr>
          <p:cNvPr id="3" name="矩形 2"/>
          <p:cNvSpPr/>
          <p:nvPr/>
        </p:nvSpPr>
        <p:spPr>
          <a:xfrm>
            <a:off x="451536" y="3741396"/>
            <a:ext cx="3913024" cy="1200329"/>
          </a:xfrm>
          <a:prstGeom prst="rect">
            <a:avLst/>
          </a:prstGeom>
          <a:ln>
            <a:solidFill>
              <a:srgbClr val="0000FF"/>
            </a:solidFill>
          </a:ln>
        </p:spPr>
        <p:txBody>
          <a:bodyPr wrap="square">
            <a:spAutoFit/>
          </a:bodyPr>
          <a:lstStyle/>
          <a:p>
            <a:pPr indent="-285750" algn="just">
              <a:lnSpc>
                <a:spcPct val="150000"/>
              </a:lnSpc>
              <a:buFont typeface="Wingdings" panose="05000000000000000000" charset="0"/>
              <a:buChar char="l"/>
              <a:defRPr/>
            </a:pPr>
            <a:r>
              <a:rPr lang="en-US" altLang="zh-CN" sz="1200" dirty="0">
                <a:latin typeface="宋体" pitchFamily="2" charset="-122"/>
                <a:ea typeface="宋体" pitchFamily="2" charset="-122"/>
              </a:rPr>
              <a:t>2021</a:t>
            </a:r>
            <a:r>
              <a:rPr lang="zh-CN" altLang="zh-CN" sz="1200" dirty="0">
                <a:latin typeface="宋体" pitchFamily="2" charset="-122"/>
                <a:ea typeface="宋体" pitchFamily="2" charset="-122"/>
              </a:rPr>
              <a:t>年</a:t>
            </a:r>
            <a:r>
              <a:rPr lang="en-US" altLang="zh-CN" sz="1200" dirty="0">
                <a:latin typeface="宋体" pitchFamily="2" charset="-122"/>
                <a:ea typeface="宋体" pitchFamily="2" charset="-122"/>
              </a:rPr>
              <a:t>10</a:t>
            </a:r>
            <a:r>
              <a:rPr lang="zh-CN" altLang="zh-CN" sz="1200" dirty="0">
                <a:latin typeface="宋体" pitchFamily="2" charset="-122"/>
                <a:ea typeface="宋体" pitchFamily="2" charset="-122"/>
              </a:rPr>
              <a:t>月</a:t>
            </a:r>
            <a:r>
              <a:rPr lang="en-US" altLang="zh-CN" sz="1200" dirty="0">
                <a:solidFill>
                  <a:srgbClr val="FF0000"/>
                </a:solidFill>
                <a:latin typeface="宋体" pitchFamily="2" charset="-122"/>
                <a:ea typeface="宋体" pitchFamily="2" charset="-122"/>
              </a:rPr>
              <a:t>“</a:t>
            </a:r>
            <a:r>
              <a:rPr lang="zh-CN" altLang="zh-CN" sz="1200" dirty="0">
                <a:solidFill>
                  <a:srgbClr val="FF0000"/>
                </a:solidFill>
                <a:latin typeface="宋体" pitchFamily="2" charset="-122"/>
                <a:ea typeface="宋体" pitchFamily="2" charset="-122"/>
              </a:rPr>
              <a:t>农业信息智能处理</a:t>
            </a:r>
            <a:r>
              <a:rPr lang="en-US" altLang="zh-CN" sz="1200" dirty="0">
                <a:solidFill>
                  <a:srgbClr val="FF0000"/>
                </a:solidFill>
                <a:latin typeface="宋体" pitchFamily="2" charset="-122"/>
                <a:ea typeface="宋体" pitchFamily="2" charset="-122"/>
              </a:rPr>
              <a:t>”</a:t>
            </a:r>
            <a:r>
              <a:rPr lang="zh-CN" altLang="zh-CN" sz="1200" dirty="0">
                <a:latin typeface="宋体" pitchFamily="2" charset="-122"/>
                <a:ea typeface="宋体" pitchFamily="2" charset="-122"/>
              </a:rPr>
              <a:t>实践课程</a:t>
            </a:r>
            <a:r>
              <a:rPr lang="zh-CN" altLang="en-US" sz="1200" dirty="0">
                <a:latin typeface="宋体" pitchFamily="2" charset="-122"/>
                <a:ea typeface="宋体" pitchFamily="2" charset="-122"/>
              </a:rPr>
              <a:t>，</a:t>
            </a:r>
            <a:r>
              <a:rPr lang="zh-CN" altLang="zh-CN" sz="1200" dirty="0">
                <a:latin typeface="宋体" pitchFamily="2" charset="-122"/>
                <a:ea typeface="宋体" pitchFamily="2" charset="-122"/>
              </a:rPr>
              <a:t>电子信息工程专业</a:t>
            </a:r>
            <a:r>
              <a:rPr lang="en-US" altLang="zh-CN" sz="1200" dirty="0">
                <a:latin typeface="宋体" pitchFamily="2" charset="-122"/>
                <a:ea typeface="宋体" pitchFamily="2" charset="-122"/>
              </a:rPr>
              <a:t>2018</a:t>
            </a:r>
            <a:r>
              <a:rPr lang="zh-CN" altLang="zh-CN" sz="1200" dirty="0">
                <a:latin typeface="宋体" pitchFamily="2" charset="-122"/>
                <a:ea typeface="宋体" pitchFamily="2" charset="-122"/>
              </a:rPr>
              <a:t>级学生前往曹新庄试验农场，与生产一线的科研人员、场站技师等沟通交流，实地参观学习小麦试验材料播种工作过程。</a:t>
            </a:r>
            <a:endParaRPr lang="zh-CN" altLang="en-US" sz="1200" dirty="0">
              <a:latin typeface="宋体" pitchFamily="2" charset="-122"/>
              <a:ea typeface="宋体" pitchFamily="2" charset="-122"/>
            </a:endParaRPr>
          </a:p>
        </p:txBody>
      </p:sp>
      <p:sp>
        <p:nvSpPr>
          <p:cNvPr id="13"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三、拓展实践资源与项目，提升实践教学保障能力</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4" name="矩形 13"/>
          <p:cNvSpPr/>
          <p:nvPr/>
        </p:nvSpPr>
        <p:spPr>
          <a:xfrm>
            <a:off x="251461" y="621304"/>
            <a:ext cx="8702039" cy="380553"/>
          </a:xfrm>
          <a:prstGeom prst="rect">
            <a:avLst/>
          </a:prstGeom>
        </p:spPr>
        <p:txBody>
          <a:bodyPr wrap="square">
            <a:spAutoFit/>
          </a:bodyPr>
          <a:lstStyle/>
          <a:p>
            <a:pPr indent="-285750">
              <a:lnSpc>
                <a:spcPct val="120000"/>
              </a:lnSpc>
              <a:spcAft>
                <a:spcPts val="600"/>
              </a:spcAft>
              <a:defRPr/>
            </a:pPr>
            <a:r>
              <a:rPr lang="en-US" altLang="zh-CN" dirty="0" smtClean="0">
                <a:solidFill>
                  <a:srgbClr val="0000FF"/>
                </a:solidFill>
                <a:latin typeface="黑体" panose="02010609060101010101" pitchFamily="49" charset="-122"/>
                <a:ea typeface="黑体" panose="02010609060101010101" pitchFamily="49" charset="-122"/>
                <a:sym typeface="+mn-ea"/>
              </a:rPr>
              <a:t>4.</a:t>
            </a:r>
            <a:r>
              <a:rPr lang="zh-CN" altLang="en-US" dirty="0" smtClean="0">
                <a:solidFill>
                  <a:srgbClr val="0000FF"/>
                </a:solidFill>
                <a:latin typeface="黑体" panose="02010609060101010101" pitchFamily="49" charset="-122"/>
                <a:ea typeface="黑体" panose="02010609060101010101" pitchFamily="49" charset="-122"/>
                <a:sym typeface="+mn-ea"/>
              </a:rPr>
              <a:t>引导和鼓励师生进工厂、进田间地头</a:t>
            </a:r>
            <a:endParaRPr lang="en-US" altLang="zh-CN" dirty="0" smtClean="0">
              <a:solidFill>
                <a:srgbClr val="0000FF"/>
              </a:solidFill>
              <a:latin typeface="黑体" panose="02010609060101010101" pitchFamily="49" charset="-122"/>
              <a:ea typeface="黑体" panose="02010609060101010101" pitchFamily="49" charset="-122"/>
              <a:sym typeface="+mn-ea"/>
            </a:endParaRPr>
          </a:p>
        </p:txBody>
      </p:sp>
    </p:spTree>
    <p:extLst>
      <p:ext uri="{BB962C8B-B14F-4D97-AF65-F5344CB8AC3E}">
        <p14:creationId xmlns:p14="http://schemas.microsoft.com/office/powerpoint/2010/main" xmlns="" val="2639681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9"/>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21</a:t>
            </a:fld>
            <a:endParaRPr lang="zh-CN" altLang="en-US" dirty="0">
              <a:solidFill>
                <a:prstClr val="black">
                  <a:tint val="75000"/>
                </a:prstClr>
              </a:solidFill>
            </a:endParaRPr>
          </a:p>
        </p:txBody>
      </p:sp>
      <p:sp>
        <p:nvSpPr>
          <p:cNvPr id="27" name="Rectangle 3"/>
          <p:cNvSpPr>
            <a:spLocks noChangeArrowheads="1"/>
          </p:cNvSpPr>
          <p:nvPr/>
        </p:nvSpPr>
        <p:spPr bwMode="auto">
          <a:xfrm>
            <a:off x="1" y="512322"/>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1" name="矩形 10"/>
          <p:cNvSpPr/>
          <p:nvPr/>
        </p:nvSpPr>
        <p:spPr>
          <a:xfrm>
            <a:off x="114300" y="588560"/>
            <a:ext cx="8858250" cy="1754326"/>
          </a:xfrm>
          <a:prstGeom prst="rect">
            <a:avLst/>
          </a:prstGeom>
        </p:spPr>
        <p:txBody>
          <a:bodyPr wrap="square">
            <a:spAutoFit/>
          </a:bodyPr>
          <a:lstStyle/>
          <a:p>
            <a:pPr marL="342900" indent="-342900">
              <a:lnSpc>
                <a:spcPct val="135000"/>
              </a:lnSpc>
              <a:buClr>
                <a:srgbClr val="C00000"/>
              </a:buClr>
              <a:buSzPct val="80000"/>
              <a:buFont typeface="Wingdings" pitchFamily="2" charset="2"/>
              <a:buChar char="Ø"/>
              <a:defRPr/>
            </a:pPr>
            <a:r>
              <a:rPr lang="zh-CN" altLang="en-US" sz="1600" dirty="0" smtClean="0">
                <a:solidFill>
                  <a:srgbClr val="0000FF"/>
                </a:solidFill>
                <a:latin typeface="宋体" pitchFamily="2" charset="-122"/>
                <a:ea typeface="宋体" pitchFamily="2" charset="-122"/>
                <a:sym typeface="+mn-ea"/>
              </a:rPr>
              <a:t>建立“1+6+X”平台体系，</a:t>
            </a:r>
            <a:r>
              <a:rPr lang="zh-CN" altLang="en-US" sz="1600" dirty="0" smtClean="0">
                <a:latin typeface="宋体" pitchFamily="2" charset="-122"/>
                <a:ea typeface="宋体" pitchFamily="2" charset="-122"/>
                <a:sym typeface="+mn-ea"/>
              </a:rPr>
              <a:t>依托高质量竞赛项目，提升学生的实践创新能力。</a:t>
            </a:r>
            <a:endParaRPr lang="en-US" altLang="zh-CN" sz="1600" dirty="0" smtClean="0">
              <a:latin typeface="宋体" pitchFamily="2" charset="-122"/>
              <a:ea typeface="宋体" pitchFamily="2" charset="-122"/>
              <a:sym typeface="+mn-ea"/>
            </a:endParaRPr>
          </a:p>
          <a:p>
            <a:pPr marL="342900" indent="-342900">
              <a:lnSpc>
                <a:spcPct val="135000"/>
              </a:lnSpc>
              <a:buClr>
                <a:srgbClr val="C00000"/>
              </a:buClr>
              <a:buSzPct val="80000"/>
              <a:buFont typeface="Wingdings" pitchFamily="2" charset="2"/>
              <a:buChar char="Ø"/>
              <a:defRPr/>
            </a:pPr>
            <a:r>
              <a:rPr lang="zh-CN" altLang="en-US" sz="1600" dirty="0" smtClean="0">
                <a:solidFill>
                  <a:srgbClr val="0000FF"/>
                </a:solidFill>
                <a:latin typeface="宋体" pitchFamily="2" charset="-122"/>
                <a:ea typeface="宋体" pitchFamily="2" charset="-122"/>
                <a:sym typeface="+mn-ea"/>
              </a:rPr>
              <a:t>采取</a:t>
            </a:r>
            <a:r>
              <a:rPr lang="zh-CN" altLang="zh-CN" sz="1600" dirty="0" smtClean="0">
                <a:solidFill>
                  <a:srgbClr val="0000FF"/>
                </a:solidFill>
                <a:latin typeface="宋体" pitchFamily="2" charset="-122"/>
                <a:ea typeface="宋体" pitchFamily="2" charset="-122"/>
                <a:sym typeface="+mn-ea"/>
              </a:rPr>
              <a:t>校企导师引导、学生自主研学机制</a:t>
            </a:r>
            <a:r>
              <a:rPr lang="zh-CN" altLang="en-US" sz="1600" dirty="0" smtClean="0">
                <a:solidFill>
                  <a:srgbClr val="0000FF"/>
                </a:solidFill>
                <a:latin typeface="宋体" pitchFamily="2" charset="-122"/>
                <a:ea typeface="宋体" pitchFamily="2" charset="-122"/>
                <a:sym typeface="+mn-ea"/>
              </a:rPr>
              <a:t>，</a:t>
            </a:r>
            <a:r>
              <a:rPr lang="zh-CN" altLang="en-US" sz="1600" dirty="0" smtClean="0">
                <a:latin typeface="宋体" pitchFamily="2" charset="-122"/>
                <a:ea typeface="宋体" pitchFamily="2" charset="-122"/>
                <a:sym typeface="+mn-ea"/>
              </a:rPr>
              <a:t>给学生提供在实践中创造、设计，鼓励学生动手开发创造的平台。</a:t>
            </a:r>
            <a:endParaRPr lang="en-US" altLang="zh-CN" sz="1600" dirty="0" smtClean="0">
              <a:latin typeface="宋体" pitchFamily="2" charset="-122"/>
              <a:ea typeface="宋体" pitchFamily="2" charset="-122"/>
              <a:sym typeface="+mn-ea"/>
            </a:endParaRPr>
          </a:p>
          <a:p>
            <a:pPr marL="342900" indent="-342900">
              <a:lnSpc>
                <a:spcPct val="135000"/>
              </a:lnSpc>
              <a:buClr>
                <a:srgbClr val="C00000"/>
              </a:buClr>
              <a:buSzPct val="80000"/>
              <a:buFont typeface="Wingdings" pitchFamily="2" charset="2"/>
              <a:buChar char="Ø"/>
            </a:pPr>
            <a:r>
              <a:rPr lang="zh-CN" altLang="en-US" sz="1600" dirty="0" smtClean="0">
                <a:solidFill>
                  <a:srgbClr val="0000FF"/>
                </a:solidFill>
                <a:latin typeface="宋体" pitchFamily="2" charset="-122"/>
                <a:ea typeface="宋体" pitchFamily="2" charset="-122"/>
              </a:rPr>
              <a:t>做好组织与支撑保障</a:t>
            </a:r>
            <a:r>
              <a:rPr lang="zh-CN" altLang="en-US" sz="1600" dirty="0" smtClean="0">
                <a:latin typeface="宋体" pitchFamily="2" charset="-122"/>
                <a:ea typeface="宋体" pitchFamily="2" charset="-122"/>
              </a:rPr>
              <a:t>：</a:t>
            </a:r>
            <a:r>
              <a:rPr lang="zh-CN" altLang="zh-CN" sz="1600" dirty="0" smtClean="0">
                <a:latin typeface="宋体" pitchFamily="2" charset="-122"/>
                <a:ea typeface="宋体" pitchFamily="2" charset="-122"/>
              </a:rPr>
              <a:t>从</a:t>
            </a:r>
            <a:r>
              <a:rPr lang="zh-CN" altLang="en-US" sz="1600" dirty="0" smtClean="0">
                <a:latin typeface="宋体" pitchFamily="2" charset="-122"/>
                <a:ea typeface="宋体" pitchFamily="2" charset="-122"/>
              </a:rPr>
              <a:t>配备导师、</a:t>
            </a:r>
            <a:r>
              <a:rPr lang="zh-CN" altLang="zh-CN" sz="1600" dirty="0" smtClean="0">
                <a:latin typeface="宋体" pitchFamily="2" charset="-122"/>
                <a:ea typeface="宋体" pitchFamily="2" charset="-122"/>
              </a:rPr>
              <a:t>选题、竞赛报名、聘请专家</a:t>
            </a:r>
            <a:r>
              <a:rPr lang="zh-CN" altLang="en-US" sz="1600" dirty="0" smtClean="0">
                <a:latin typeface="宋体" pitchFamily="2" charset="-122"/>
                <a:ea typeface="宋体" pitchFamily="2" charset="-122"/>
              </a:rPr>
              <a:t>技术</a:t>
            </a:r>
            <a:r>
              <a:rPr lang="zh-CN" altLang="zh-CN" sz="1600" dirty="0" smtClean="0">
                <a:latin typeface="宋体" pitchFamily="2" charset="-122"/>
                <a:ea typeface="宋体" pitchFamily="2" charset="-122"/>
              </a:rPr>
              <a:t>指导</a:t>
            </a:r>
            <a:r>
              <a:rPr lang="zh-CN" altLang="zh-CN" sz="1600" dirty="0" smtClean="0">
                <a:latin typeface="宋体" pitchFamily="2" charset="-122"/>
                <a:ea typeface="宋体" pitchFamily="2" charset="-122"/>
              </a:rPr>
              <a:t>、经</a:t>
            </a:r>
            <a:r>
              <a:rPr lang="zh-CN" altLang="zh-CN" sz="1600" dirty="0" smtClean="0">
                <a:latin typeface="宋体" pitchFamily="2" charset="-122"/>
                <a:ea typeface="宋体" pitchFamily="2" charset="-122"/>
              </a:rPr>
              <a:t>费</a:t>
            </a:r>
            <a:r>
              <a:rPr lang="zh-CN" altLang="en-US" sz="1600" dirty="0" smtClean="0">
                <a:latin typeface="宋体" pitchFamily="2" charset="-122"/>
                <a:ea typeface="宋体" pitchFamily="2" charset="-122"/>
              </a:rPr>
              <a:t>管理</a:t>
            </a:r>
            <a:r>
              <a:rPr lang="zh-CN" altLang="en-US" sz="1600" dirty="0" smtClean="0">
                <a:latin typeface="宋体" pitchFamily="2" charset="-122"/>
                <a:ea typeface="宋体" pitchFamily="2" charset="-122"/>
              </a:rPr>
              <a:t>、后</a:t>
            </a:r>
            <a:r>
              <a:rPr lang="zh-CN" altLang="en-US" sz="1600" dirty="0" smtClean="0">
                <a:latin typeface="宋体" pitchFamily="2" charset="-122"/>
                <a:ea typeface="宋体" pitchFamily="2" charset="-122"/>
              </a:rPr>
              <a:t>勤保障</a:t>
            </a:r>
            <a:r>
              <a:rPr lang="zh-CN" altLang="zh-CN" sz="1600" dirty="0" smtClean="0">
                <a:latin typeface="宋体" pitchFamily="2" charset="-122"/>
                <a:ea typeface="宋体" pitchFamily="2" charset="-122"/>
              </a:rPr>
              <a:t>等各个环节入手，做好</a:t>
            </a:r>
            <a:r>
              <a:rPr lang="zh-CN" altLang="en-US" sz="1600" dirty="0" smtClean="0">
                <a:latin typeface="宋体" pitchFamily="2" charset="-122"/>
                <a:ea typeface="宋体" pitchFamily="2" charset="-122"/>
              </a:rPr>
              <a:t>学科竞赛的组织协调</a:t>
            </a:r>
            <a:r>
              <a:rPr lang="zh-CN" altLang="zh-CN" sz="1600" dirty="0" smtClean="0">
                <a:latin typeface="宋体" pitchFamily="2" charset="-122"/>
                <a:ea typeface="宋体" pitchFamily="2" charset="-122"/>
              </a:rPr>
              <a:t>工作</a:t>
            </a:r>
            <a:r>
              <a:rPr lang="zh-CN" altLang="zh-CN" sz="1600" dirty="0" smtClean="0">
                <a:solidFill>
                  <a:srgbClr val="0000FF"/>
                </a:solidFill>
                <a:latin typeface="宋体" pitchFamily="2" charset="-122"/>
                <a:ea typeface="宋体" pitchFamily="2" charset="-122"/>
              </a:rPr>
              <a:t>。</a:t>
            </a:r>
            <a:endParaRPr lang="en-US" altLang="zh-CN" sz="1600" dirty="0" smtClean="0">
              <a:solidFill>
                <a:srgbClr val="0000FF"/>
              </a:solidFill>
              <a:latin typeface="宋体" pitchFamily="2" charset="-122"/>
              <a:ea typeface="宋体" pitchFamily="2" charset="-122"/>
            </a:endParaRPr>
          </a:p>
        </p:txBody>
      </p:sp>
      <p:sp>
        <p:nvSpPr>
          <p:cNvPr id="14" name="标题 3"/>
          <p:cNvSpPr>
            <a:spLocks noGrp="1"/>
          </p:cNvSpPr>
          <p:nvPr>
            <p:ph type="ctrTitle"/>
          </p:nvPr>
        </p:nvSpPr>
        <p:spPr>
          <a:xfrm>
            <a:off x="304164" y="103347"/>
            <a:ext cx="8839837" cy="359569"/>
          </a:xfrm>
        </p:spPr>
        <p:txBody>
          <a:bodyPr vert="horz" lIns="91440" tIns="45720" rIns="91440" bIns="45720" rtlCol="0" anchor="ctr">
            <a:noAutofit/>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四、</a:t>
            </a:r>
            <a:r>
              <a:rPr lang="zh-CN" altLang="en-US" sz="2400" dirty="0">
                <a:solidFill>
                  <a:srgbClr val="FF0000"/>
                </a:solidFill>
                <a:latin typeface="黑体" panose="02010609060101010101" pitchFamily="49" charset="-122"/>
                <a:ea typeface="黑体" panose="02010609060101010101" pitchFamily="49" charset="-122"/>
                <a:sym typeface="+mn-ea"/>
              </a:rPr>
              <a:t>以</a:t>
            </a:r>
            <a:r>
              <a:rPr lang="zh-CN" altLang="en-US" sz="2400" dirty="0" smtClean="0">
                <a:solidFill>
                  <a:srgbClr val="FF0000"/>
                </a:solidFill>
                <a:latin typeface="黑体" panose="02010609060101010101" pitchFamily="49" charset="-122"/>
                <a:ea typeface="黑体" panose="02010609060101010101" pitchFamily="49" charset="-122"/>
                <a:sym typeface="+mn-ea"/>
              </a:rPr>
              <a:t>高质量竞赛提升学生创新创业能力</a:t>
            </a:r>
            <a:endParaRPr lang="zh-CN" altLang="en-US" sz="2400" dirty="0">
              <a:solidFill>
                <a:srgbClr val="FF0000"/>
              </a:solidFill>
              <a:latin typeface="黑体" panose="02010609060101010101" pitchFamily="49" charset="-122"/>
              <a:ea typeface="黑体" panose="02010609060101010101" pitchFamily="49" charset="-122"/>
              <a:sym typeface="+mn-ea"/>
            </a:endParaRPr>
          </a:p>
        </p:txBody>
      </p:sp>
      <p:graphicFrame>
        <p:nvGraphicFramePr>
          <p:cNvPr id="17" name="表格 16"/>
          <p:cNvGraphicFramePr>
            <a:graphicFrameLocks noGrp="1"/>
          </p:cNvGraphicFramePr>
          <p:nvPr>
            <p:custDataLst>
              <p:tags r:id="rId1"/>
            </p:custDataLst>
          </p:nvPr>
        </p:nvGraphicFramePr>
        <p:xfrm>
          <a:off x="1259205" y="2373560"/>
          <a:ext cx="6501765" cy="2642245"/>
        </p:xfrm>
        <a:graphic>
          <a:graphicData uri="http://schemas.openxmlformats.org/drawingml/2006/table">
            <a:tbl>
              <a:tblPr firstRow="1" bandRow="1">
                <a:tableStyleId>{5C22544A-7EE6-4342-B048-85BDC9FD1C3A}</a:tableStyleId>
              </a:tblPr>
              <a:tblGrid>
                <a:gridCol w="677545"/>
                <a:gridCol w="2264410"/>
                <a:gridCol w="3559810"/>
              </a:tblGrid>
              <a:tr h="356235">
                <a:tc>
                  <a:txBody>
                    <a:bodyPr/>
                    <a:lstStyle/>
                    <a:p>
                      <a:pPr algn="ctr"/>
                      <a:r>
                        <a:rPr lang="en-US" altLang="zh-CN" sz="1200" b="1" dirty="0" smtClean="0">
                          <a:solidFill>
                            <a:schemeClr val="tx1"/>
                          </a:solidFill>
                          <a:latin typeface="+mn-ea"/>
                        </a:rPr>
                        <a:t>1</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solidFill>
                            <a:srgbClr val="3333FF"/>
                          </a:solidFill>
                          <a:latin typeface="+mn-ea"/>
                          <a:cs typeface="+mn-ea"/>
                        </a:rPr>
                        <a:t>“创客之家”</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dirty="0" smtClean="0">
                          <a:solidFill>
                            <a:schemeClr val="tx1"/>
                          </a:solidFill>
                          <a:latin typeface="+mn-ea"/>
                        </a:rPr>
                        <a:t>依托工程训练中心</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172720">
                <a:tc rowSpan="6">
                  <a:txBody>
                    <a:bodyPr/>
                    <a:lstStyle/>
                    <a:p>
                      <a:pPr algn="ctr"/>
                      <a:r>
                        <a:rPr lang="en-US" altLang="zh-CN" sz="1200" b="1" dirty="0" smtClean="0">
                          <a:solidFill>
                            <a:schemeClr val="tx1"/>
                          </a:solidFill>
                          <a:latin typeface="+mn-ea"/>
                        </a:rPr>
                        <a:t>6</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solidFill>
                            <a:srgbClr val="3333FF"/>
                          </a:solidFill>
                          <a:latin typeface="+mn-ea"/>
                        </a:rPr>
                        <a:t>机械创新设计竞赛</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mn-ea"/>
                          <a:cs typeface="+mn-ea"/>
                        </a:rPr>
                        <a:t>主要依托工程训练中心 、机械工程系</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vMerge="1">
                  <a:txBody>
                    <a:bodyPr/>
                    <a:lstStyle/>
                    <a:p>
                      <a:endParaRPr lang="zh-CN"/>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smtClean="0">
                          <a:solidFill>
                            <a:srgbClr val="3333FF"/>
                          </a:solidFill>
                          <a:latin typeface="+mn-ea"/>
                        </a:rPr>
                        <a:t>工程综合能力竞赛</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mn-ea"/>
                          <a:cs typeface="+mn-ea"/>
                        </a:rPr>
                        <a:t>主要依托工程训练中心 、机械工程系</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vMerge="1">
                  <a:txBody>
                    <a:bodyPr/>
                    <a:lstStyle/>
                    <a:p>
                      <a:endParaRPr lang="zh-CN"/>
                    </a:p>
                  </a:txBody>
                  <a:tcPr/>
                </a:tc>
                <a:tc>
                  <a:txBody>
                    <a:bodyPr/>
                    <a:lstStyle/>
                    <a:p>
                      <a:r>
                        <a:rPr lang="zh-CN" altLang="en-US" sz="1200" b="1" dirty="0" smtClean="0">
                          <a:solidFill>
                            <a:srgbClr val="3333FF"/>
                          </a:solidFill>
                          <a:latin typeface="+mn-ea"/>
                        </a:rPr>
                        <a:t>智能农业装备创新竞赛</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smtClean="0">
                          <a:latin typeface="+mn-ea"/>
                        </a:rPr>
                        <a:t>主要依托农业工程系</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vMerge="1">
                  <a:txBody>
                    <a:bodyPr/>
                    <a:lstStyle/>
                    <a:p>
                      <a:endParaRPr lang="zh-CN"/>
                    </a:p>
                  </a:txBody>
                  <a:tcPr/>
                </a:tc>
                <a:tc>
                  <a:txBody>
                    <a:bodyPr/>
                    <a:lstStyle/>
                    <a:p>
                      <a:r>
                        <a:rPr lang="en-US" altLang="zh-CN" sz="1200" b="1" dirty="0" err="1" smtClean="0">
                          <a:solidFill>
                            <a:srgbClr val="3333FF"/>
                          </a:solidFill>
                          <a:latin typeface="+mn-ea"/>
                          <a:cs typeface="+mn-ea"/>
                        </a:rPr>
                        <a:t>Robcup</a:t>
                      </a:r>
                      <a:r>
                        <a:rPr lang="zh-CN" altLang="en-US" sz="1200" b="1" dirty="0" smtClean="0">
                          <a:solidFill>
                            <a:srgbClr val="3333FF"/>
                          </a:solidFill>
                          <a:latin typeface="+mn-ea"/>
                          <a:cs typeface="+mn-ea"/>
                        </a:rPr>
                        <a:t>机器人竞赛</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smtClean="0">
                          <a:latin typeface="+mn-ea"/>
                        </a:rPr>
                        <a:t>主要依托机电工程系</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vMerge="1">
                  <a:txBody>
                    <a:bodyPr/>
                    <a:lstStyle/>
                    <a:p>
                      <a:endParaRPr lang="zh-CN"/>
                    </a:p>
                  </a:txBody>
                  <a:tcPr/>
                </a:tc>
                <a:tc>
                  <a:txBody>
                    <a:bodyPr/>
                    <a:lstStyle/>
                    <a:p>
                      <a:r>
                        <a:rPr lang="zh-CN" altLang="en-US" sz="1200" b="1" dirty="0" smtClean="0">
                          <a:solidFill>
                            <a:srgbClr val="3333FF"/>
                          </a:solidFill>
                          <a:latin typeface="+mn-ea"/>
                        </a:rPr>
                        <a:t>电子设计竞赛</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smtClean="0">
                          <a:latin typeface="+mn-ea"/>
                        </a:rPr>
                        <a:t>主要依托电信工程系</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vMerge="1">
                  <a:txBody>
                    <a:bodyPr/>
                    <a:lstStyle/>
                    <a:p>
                      <a:endParaRPr lang="zh-CN"/>
                    </a:p>
                  </a:txBody>
                  <a:tcPr/>
                </a:tc>
                <a:tc>
                  <a:txBody>
                    <a:bodyPr/>
                    <a:lstStyle/>
                    <a:p>
                      <a:r>
                        <a:rPr lang="en-US" altLang="zh-CN" sz="1200" b="1" dirty="0" smtClean="0">
                          <a:solidFill>
                            <a:srgbClr val="3333FF"/>
                          </a:solidFill>
                          <a:latin typeface="+mn-ea"/>
                          <a:cs typeface="+mn-ea"/>
                        </a:rPr>
                        <a:t>Honda</a:t>
                      </a:r>
                      <a:r>
                        <a:rPr lang="zh-CN" altLang="en-US" sz="1200" b="1" dirty="0" smtClean="0">
                          <a:solidFill>
                            <a:srgbClr val="3333FF"/>
                          </a:solidFill>
                          <a:latin typeface="+mn-ea"/>
                          <a:cs typeface="+mn-ea"/>
                        </a:rPr>
                        <a:t>节能车大赛</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smtClean="0">
                          <a:latin typeface="+mn-ea"/>
                        </a:rPr>
                        <a:t>主要依托车辆工程系</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a:txBody>
                    <a:bodyPr/>
                    <a:lstStyle/>
                    <a:p>
                      <a:pPr algn="ctr"/>
                      <a:r>
                        <a:rPr lang="en-US" altLang="zh-CN" sz="1200" b="1" dirty="0" smtClean="0">
                          <a:solidFill>
                            <a:schemeClr val="tx1"/>
                          </a:solidFill>
                          <a:latin typeface="+mn-ea"/>
                        </a:rPr>
                        <a:t>X</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zh-CN" altLang="en-US" sz="1200" b="1" dirty="0" smtClean="0">
                          <a:solidFill>
                            <a:srgbClr val="3333FF"/>
                          </a:solidFill>
                          <a:latin typeface="+mn-ea"/>
                        </a:rPr>
                        <a:t>自主设计</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smtClean="0">
                          <a:latin typeface="+mn-ea"/>
                        </a:rPr>
                        <a:t>各课程组</a:t>
                      </a:r>
                    </a:p>
                  </a:txBody>
                  <a:tcPr marL="91447" marR="91447"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3686059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22</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8" name="矩形 7"/>
          <p:cNvSpPr/>
          <p:nvPr/>
        </p:nvSpPr>
        <p:spPr>
          <a:xfrm>
            <a:off x="0" y="658874"/>
            <a:ext cx="8921415" cy="3107517"/>
          </a:xfrm>
          <a:prstGeom prst="rect">
            <a:avLst/>
          </a:prstGeom>
        </p:spPr>
        <p:txBody>
          <a:bodyPr wrap="square">
            <a:spAutoFit/>
          </a:bodyPr>
          <a:lstStyle/>
          <a:p>
            <a:pPr marL="336550" algn="just">
              <a:lnSpc>
                <a:spcPct val="140000"/>
              </a:lnSpc>
              <a:defRPr/>
            </a:pPr>
            <a:r>
              <a:rPr lang="zh-CN" altLang="zh-CN" sz="1600" dirty="0" smtClean="0">
                <a:solidFill>
                  <a:srgbClr val="0000FF"/>
                </a:solidFill>
                <a:latin typeface="+mn-ea"/>
              </a:rPr>
              <a:t>学</a:t>
            </a:r>
            <a:r>
              <a:rPr lang="zh-CN" altLang="zh-CN" sz="1600" dirty="0">
                <a:solidFill>
                  <a:srgbClr val="0000FF"/>
                </a:solidFill>
                <a:latin typeface="+mn-ea"/>
              </a:rPr>
              <a:t>生参与</a:t>
            </a:r>
            <a:r>
              <a:rPr lang="zh-CN" altLang="en-US" sz="1600" dirty="0">
                <a:solidFill>
                  <a:srgbClr val="0000FF"/>
                </a:solidFill>
                <a:latin typeface="+mn-ea"/>
              </a:rPr>
              <a:t>创新创业</a:t>
            </a:r>
            <a:r>
              <a:rPr lang="zh-CN" altLang="zh-CN" sz="1600" dirty="0">
                <a:solidFill>
                  <a:srgbClr val="0000FF"/>
                </a:solidFill>
                <a:latin typeface="+mn-ea"/>
              </a:rPr>
              <a:t>的热情</a:t>
            </a:r>
            <a:r>
              <a:rPr lang="zh-CN" altLang="zh-CN" sz="1600" dirty="0" smtClean="0">
                <a:solidFill>
                  <a:srgbClr val="0000FF"/>
                </a:solidFill>
                <a:latin typeface="+mn-ea"/>
              </a:rPr>
              <a:t>高</a:t>
            </a:r>
            <a:r>
              <a:rPr lang="zh-CN" altLang="en-US" sz="1600" dirty="0" smtClean="0">
                <a:solidFill>
                  <a:srgbClr val="0000FF"/>
                </a:solidFill>
                <a:latin typeface="+mn-ea"/>
              </a:rPr>
              <a:t>，创新创业能力不断提高。</a:t>
            </a:r>
            <a:endParaRPr lang="en-US" altLang="zh-CN" sz="1600" dirty="0">
              <a:solidFill>
                <a:srgbClr val="0000FF"/>
              </a:solidFill>
              <a:latin typeface="+mn-ea"/>
            </a:endParaRPr>
          </a:p>
          <a:p>
            <a:pPr marL="336550" algn="just">
              <a:lnSpc>
                <a:spcPts val="1000"/>
              </a:lnSpc>
              <a:defRPr/>
            </a:pPr>
            <a:endParaRPr lang="en-US" altLang="zh-CN" sz="1400" dirty="0" smtClean="0">
              <a:latin typeface="+mn-ea"/>
            </a:endParaRPr>
          </a:p>
          <a:p>
            <a:pPr marL="622300" indent="-285750" algn="just">
              <a:lnSpc>
                <a:spcPct val="130000"/>
              </a:lnSpc>
              <a:buFont typeface="Wingdings" panose="05000000000000000000" pitchFamily="2" charset="2"/>
              <a:buChar char="l"/>
              <a:defRPr/>
            </a:pPr>
            <a:r>
              <a:rPr lang="zh-CN" altLang="en-US" sz="1600" dirty="0" smtClean="0">
                <a:solidFill>
                  <a:prstClr val="black"/>
                </a:solidFill>
                <a:latin typeface="宋体" pitchFamily="2" charset="-122"/>
                <a:ea typeface="宋体" pitchFamily="2" charset="-122"/>
                <a:sym typeface="+mn-ea"/>
              </a:rPr>
              <a:t>中国</a:t>
            </a:r>
            <a:r>
              <a:rPr lang="zh-CN" altLang="en-US" sz="1600" dirty="0">
                <a:solidFill>
                  <a:prstClr val="black"/>
                </a:solidFill>
                <a:latin typeface="宋体" pitchFamily="2" charset="-122"/>
                <a:ea typeface="宋体" pitchFamily="2" charset="-122"/>
                <a:sym typeface="+mn-ea"/>
              </a:rPr>
              <a:t>大学生</a:t>
            </a:r>
            <a:r>
              <a:rPr lang="en-US" altLang="zh-CN" sz="1600" dirty="0">
                <a:solidFill>
                  <a:prstClr val="black"/>
                </a:solidFill>
                <a:latin typeface="宋体" pitchFamily="2" charset="-122"/>
                <a:ea typeface="宋体" pitchFamily="2" charset="-122"/>
                <a:sym typeface="+mn-ea"/>
              </a:rPr>
              <a:t>2021</a:t>
            </a:r>
            <a:r>
              <a:rPr lang="zh-CN" altLang="en-US" sz="1600" dirty="0">
                <a:solidFill>
                  <a:prstClr val="black"/>
                </a:solidFill>
                <a:latin typeface="宋体" pitchFamily="2" charset="-122"/>
                <a:ea typeface="宋体" pitchFamily="2" charset="-122"/>
                <a:sym typeface="+mn-ea"/>
              </a:rPr>
              <a:t>年工程实践与创新能力大赛</a:t>
            </a:r>
            <a:r>
              <a:rPr lang="zh-CN" altLang="en-US" sz="1600" dirty="0" smtClean="0">
                <a:solidFill>
                  <a:prstClr val="black"/>
                </a:solidFill>
                <a:latin typeface="宋体" pitchFamily="2" charset="-122"/>
                <a:ea typeface="宋体" pitchFamily="2" charset="-122"/>
              </a:rPr>
              <a:t>，参赛团队</a:t>
            </a:r>
            <a:r>
              <a:rPr lang="zh-CN" altLang="en-US" sz="1600" u="sng" dirty="0" smtClean="0">
                <a:solidFill>
                  <a:srgbClr val="FF0000"/>
                </a:solidFill>
                <a:latin typeface="宋体" pitchFamily="2" charset="-122"/>
                <a:ea typeface="宋体" pitchFamily="2" charset="-122"/>
              </a:rPr>
              <a:t>获</a:t>
            </a:r>
            <a:r>
              <a:rPr lang="zh-CN" altLang="en-US" sz="1600" u="sng" dirty="0">
                <a:solidFill>
                  <a:srgbClr val="FF0000"/>
                </a:solidFill>
                <a:latin typeface="宋体" pitchFamily="2" charset="-122"/>
                <a:ea typeface="宋体" pitchFamily="2" charset="-122"/>
              </a:rPr>
              <a:t>国家级两银一铜的历史最好成绩</a:t>
            </a:r>
            <a:r>
              <a:rPr lang="zh-CN" altLang="en-US" sz="1600" u="sng" dirty="0" smtClean="0">
                <a:solidFill>
                  <a:srgbClr val="FF0000"/>
                </a:solidFill>
                <a:latin typeface="宋体" pitchFamily="2" charset="-122"/>
                <a:ea typeface="宋体" pitchFamily="2" charset="-122"/>
              </a:rPr>
              <a:t>。</a:t>
            </a:r>
            <a:endParaRPr lang="en-US" altLang="zh-CN" sz="1600" u="sng" dirty="0" smtClean="0">
              <a:solidFill>
                <a:srgbClr val="FF0000"/>
              </a:solidFill>
              <a:latin typeface="宋体" pitchFamily="2" charset="-122"/>
              <a:ea typeface="宋体" pitchFamily="2" charset="-122"/>
            </a:endParaRPr>
          </a:p>
          <a:p>
            <a:pPr marL="622300" indent="-285750" algn="just">
              <a:lnSpc>
                <a:spcPct val="130000"/>
              </a:lnSpc>
              <a:buFont typeface="Wingdings" panose="05000000000000000000" pitchFamily="2" charset="2"/>
              <a:buChar char="l"/>
              <a:defRPr/>
            </a:pPr>
            <a:r>
              <a:rPr lang="en-US" altLang="zh-CN" sz="1600" dirty="0" smtClean="0">
                <a:solidFill>
                  <a:prstClr val="black"/>
                </a:solidFill>
                <a:latin typeface="宋体" pitchFamily="2" charset="-122"/>
                <a:ea typeface="宋体" pitchFamily="2" charset="-122"/>
                <a:sym typeface="+mn-ea"/>
              </a:rPr>
              <a:t>2022</a:t>
            </a:r>
            <a:r>
              <a:rPr lang="zh-CN" altLang="en-US" sz="1600" dirty="0" smtClean="0">
                <a:solidFill>
                  <a:prstClr val="black"/>
                </a:solidFill>
                <a:latin typeface="宋体" pitchFamily="2" charset="-122"/>
                <a:ea typeface="宋体" pitchFamily="2" charset="-122"/>
                <a:sym typeface="+mn-ea"/>
              </a:rPr>
              <a:t>年第十届全国大学生机械创新设计大赛，</a:t>
            </a:r>
            <a:r>
              <a:rPr lang="zh-CN" altLang="en-US" sz="1600" dirty="0" smtClean="0">
                <a:solidFill>
                  <a:prstClr val="black"/>
                </a:solidFill>
                <a:latin typeface="宋体" pitchFamily="2" charset="-122"/>
                <a:ea typeface="宋体" pitchFamily="2" charset="-122"/>
              </a:rPr>
              <a:t>我院参赛团队</a:t>
            </a:r>
            <a:r>
              <a:rPr lang="zh-CN" altLang="en-US" sz="1600" dirty="0" smtClean="0">
                <a:solidFill>
                  <a:srgbClr val="FF0000"/>
                </a:solidFill>
                <a:latin typeface="宋体" pitchFamily="2" charset="-122"/>
                <a:ea typeface="宋体" pitchFamily="2" charset="-122"/>
              </a:rPr>
              <a:t>荣获国家级二等奖8项、三等奖2项，省级奖励6项的历史最好成绩。</a:t>
            </a:r>
            <a:r>
              <a:rPr lang="zh-CN" altLang="en-US" sz="1600" dirty="0" smtClean="0">
                <a:solidFill>
                  <a:prstClr val="black"/>
                </a:solidFill>
                <a:latin typeface="宋体" pitchFamily="2" charset="-122"/>
                <a:ea typeface="宋体" pitchFamily="2" charset="-122"/>
              </a:rPr>
              <a:t>我校获特别贡献奖。</a:t>
            </a:r>
            <a:endParaRPr lang="en-US" altLang="zh-CN" sz="1600" dirty="0" smtClean="0">
              <a:solidFill>
                <a:prstClr val="black"/>
              </a:solidFill>
              <a:latin typeface="宋体" pitchFamily="2" charset="-122"/>
              <a:ea typeface="宋体" pitchFamily="2" charset="-122"/>
            </a:endParaRPr>
          </a:p>
          <a:p>
            <a:pPr marL="622300" indent="-285750" algn="just">
              <a:lnSpc>
                <a:spcPct val="130000"/>
              </a:lnSpc>
              <a:buFont typeface="Wingdings" panose="05000000000000000000" pitchFamily="2" charset="2"/>
              <a:buChar char="l"/>
              <a:defRPr/>
            </a:pPr>
            <a:r>
              <a:rPr lang="zh-CN" altLang="zh-CN" sz="1600" dirty="0" smtClean="0">
                <a:solidFill>
                  <a:prstClr val="black"/>
                </a:solidFill>
                <a:latin typeface="宋体" pitchFamily="2" charset="-122"/>
                <a:ea typeface="宋体" pitchFamily="2" charset="-122"/>
                <a:sym typeface="+mn-ea"/>
              </a:rPr>
              <a:t>中国机器人大赛暨</a:t>
            </a:r>
            <a:r>
              <a:rPr lang="en-US" altLang="zh-CN" sz="1600" dirty="0" err="1" smtClean="0">
                <a:solidFill>
                  <a:prstClr val="black"/>
                </a:solidFill>
                <a:latin typeface="宋体" pitchFamily="2" charset="-122"/>
                <a:ea typeface="宋体" pitchFamily="2" charset="-122"/>
                <a:sym typeface="+mn-ea"/>
              </a:rPr>
              <a:t>RoboCup</a:t>
            </a:r>
            <a:r>
              <a:rPr lang="zh-CN" altLang="en-US" sz="1600" dirty="0" smtClean="0">
                <a:solidFill>
                  <a:prstClr val="black"/>
                </a:solidFill>
                <a:latin typeface="宋体" pitchFamily="2" charset="-122"/>
                <a:ea typeface="宋体" pitchFamily="2" charset="-122"/>
                <a:sym typeface="+mn-ea"/>
              </a:rPr>
              <a:t>机器人世界杯中国赛，我院荣获</a:t>
            </a:r>
            <a:r>
              <a:rPr lang="zh-CN" altLang="en-US" sz="1600" dirty="0" smtClean="0">
                <a:solidFill>
                  <a:srgbClr val="FF0000"/>
                </a:solidFill>
                <a:latin typeface="宋体" pitchFamily="2" charset="-122"/>
                <a:ea typeface="宋体" pitchFamily="2" charset="-122"/>
                <a:sym typeface="+mn-ea"/>
              </a:rPr>
              <a:t>国家级一等奖</a:t>
            </a:r>
            <a:r>
              <a:rPr lang="en-US" altLang="zh-CN" sz="1600" dirty="0" smtClean="0">
                <a:solidFill>
                  <a:srgbClr val="FF0000"/>
                </a:solidFill>
                <a:latin typeface="宋体" pitchFamily="2" charset="-122"/>
                <a:ea typeface="宋体" pitchFamily="2" charset="-122"/>
                <a:sym typeface="+mn-ea"/>
              </a:rPr>
              <a:t>2</a:t>
            </a:r>
            <a:r>
              <a:rPr lang="zh-CN" altLang="en-US" sz="1600" dirty="0" smtClean="0">
                <a:solidFill>
                  <a:srgbClr val="FF0000"/>
                </a:solidFill>
                <a:latin typeface="宋体" pitchFamily="2" charset="-122"/>
                <a:ea typeface="宋体" pitchFamily="2" charset="-122"/>
                <a:sym typeface="+mn-ea"/>
              </a:rPr>
              <a:t>项</a:t>
            </a:r>
            <a:r>
              <a:rPr lang="zh-CN" altLang="en-US" sz="1600" dirty="0" smtClean="0">
                <a:solidFill>
                  <a:prstClr val="black"/>
                </a:solidFill>
                <a:latin typeface="宋体" pitchFamily="2" charset="-122"/>
                <a:ea typeface="宋体" pitchFamily="2" charset="-122"/>
                <a:sym typeface="+mn-ea"/>
              </a:rPr>
              <a:t>、二等奖</a:t>
            </a:r>
            <a:r>
              <a:rPr lang="en-US" altLang="zh-CN" sz="1600" dirty="0" smtClean="0">
                <a:solidFill>
                  <a:prstClr val="black"/>
                </a:solidFill>
                <a:latin typeface="宋体" pitchFamily="2" charset="-122"/>
                <a:ea typeface="宋体" pitchFamily="2" charset="-122"/>
                <a:sym typeface="+mn-ea"/>
              </a:rPr>
              <a:t>4</a:t>
            </a:r>
            <a:r>
              <a:rPr lang="zh-CN" altLang="en-US" sz="1600" dirty="0" smtClean="0">
                <a:solidFill>
                  <a:prstClr val="black"/>
                </a:solidFill>
                <a:latin typeface="宋体" pitchFamily="2" charset="-122"/>
                <a:ea typeface="宋体" pitchFamily="2" charset="-122"/>
                <a:sym typeface="+mn-ea"/>
              </a:rPr>
              <a:t>项、三等奖</a:t>
            </a:r>
            <a:r>
              <a:rPr lang="en-US" altLang="zh-CN" sz="1600" dirty="0" smtClean="0">
                <a:solidFill>
                  <a:prstClr val="black"/>
                </a:solidFill>
                <a:latin typeface="宋体" pitchFamily="2" charset="-122"/>
                <a:ea typeface="宋体" pitchFamily="2" charset="-122"/>
                <a:sym typeface="+mn-ea"/>
              </a:rPr>
              <a:t>5</a:t>
            </a:r>
            <a:r>
              <a:rPr lang="zh-CN" altLang="en-US" sz="1600" dirty="0" smtClean="0">
                <a:solidFill>
                  <a:prstClr val="black"/>
                </a:solidFill>
                <a:latin typeface="宋体" pitchFamily="2" charset="-122"/>
                <a:ea typeface="宋体" pitchFamily="2" charset="-122"/>
                <a:sym typeface="+mn-ea"/>
              </a:rPr>
              <a:t>项。</a:t>
            </a:r>
            <a:endParaRPr lang="en-US" altLang="zh-CN" sz="1600" dirty="0" smtClean="0">
              <a:solidFill>
                <a:prstClr val="black"/>
              </a:solidFill>
              <a:latin typeface="宋体" pitchFamily="2" charset="-122"/>
              <a:ea typeface="宋体" pitchFamily="2" charset="-122"/>
              <a:sym typeface="+mn-ea"/>
            </a:endParaRPr>
          </a:p>
          <a:p>
            <a:pPr marL="622300" indent="-285750" algn="just">
              <a:lnSpc>
                <a:spcPct val="130000"/>
              </a:lnSpc>
              <a:buFont typeface="Wingdings" panose="05000000000000000000" pitchFamily="2" charset="2"/>
              <a:buChar char="l"/>
              <a:defRPr/>
            </a:pPr>
            <a:r>
              <a:rPr lang="en-US" altLang="zh-CN" sz="1600" dirty="0" smtClean="0">
                <a:solidFill>
                  <a:prstClr val="black"/>
                </a:solidFill>
                <a:latin typeface="宋体" pitchFamily="2" charset="-122"/>
                <a:ea typeface="宋体" pitchFamily="2" charset="-122"/>
                <a:sym typeface="+mn-ea"/>
              </a:rPr>
              <a:t>6</a:t>
            </a:r>
            <a:r>
              <a:rPr lang="zh-CN" altLang="en-US" sz="1600" dirty="0" smtClean="0">
                <a:solidFill>
                  <a:prstClr val="black"/>
                </a:solidFill>
                <a:latin typeface="宋体" pitchFamily="2" charset="-122"/>
                <a:ea typeface="宋体" pitchFamily="2" charset="-122"/>
                <a:sym typeface="+mn-ea"/>
              </a:rPr>
              <a:t>月</a:t>
            </a:r>
            <a:r>
              <a:rPr lang="en-US" altLang="zh-CN" sz="1600" dirty="0" smtClean="0">
                <a:solidFill>
                  <a:prstClr val="black"/>
                </a:solidFill>
                <a:latin typeface="宋体" pitchFamily="2" charset="-122"/>
                <a:ea typeface="宋体" pitchFamily="2" charset="-122"/>
                <a:sym typeface="+mn-ea"/>
              </a:rPr>
              <a:t>3</a:t>
            </a:r>
            <a:r>
              <a:rPr lang="zh-CN" altLang="en-US" sz="1600" dirty="0" smtClean="0">
                <a:solidFill>
                  <a:prstClr val="black"/>
                </a:solidFill>
                <a:latin typeface="宋体" pitchFamily="2" charset="-122"/>
                <a:ea typeface="宋体" pitchFamily="2" charset="-122"/>
                <a:sym typeface="+mn-ea"/>
              </a:rPr>
              <a:t>日</a:t>
            </a:r>
            <a:r>
              <a:rPr lang="en-US" altLang="zh-CN" sz="1600" dirty="0" smtClean="0">
                <a:solidFill>
                  <a:prstClr val="black"/>
                </a:solidFill>
                <a:latin typeface="宋体" pitchFamily="2" charset="-122"/>
                <a:ea typeface="宋体" pitchFamily="2" charset="-122"/>
                <a:sym typeface="+mn-ea"/>
              </a:rPr>
              <a:t>-5</a:t>
            </a:r>
            <a:r>
              <a:rPr lang="zh-CN" altLang="en-US" sz="1600" dirty="0" smtClean="0">
                <a:solidFill>
                  <a:prstClr val="black"/>
                </a:solidFill>
                <a:latin typeface="宋体" pitchFamily="2" charset="-122"/>
                <a:ea typeface="宋体" pitchFamily="2" charset="-122"/>
                <a:sym typeface="+mn-ea"/>
              </a:rPr>
              <a:t>日，第七届国际大学生智能农业装备创新大赛，</a:t>
            </a:r>
            <a:r>
              <a:rPr lang="en-US" altLang="zh-CN" sz="1600" dirty="0" smtClean="0">
                <a:solidFill>
                  <a:prstClr val="black"/>
                </a:solidFill>
                <a:latin typeface="宋体" pitchFamily="2" charset="-122"/>
                <a:ea typeface="宋体" pitchFamily="2" charset="-122"/>
                <a:sym typeface="+mn-ea"/>
              </a:rPr>
              <a:t>3</a:t>
            </a:r>
            <a:r>
              <a:rPr lang="zh-CN" altLang="en-US" sz="1600" dirty="0" smtClean="0">
                <a:solidFill>
                  <a:prstClr val="black"/>
                </a:solidFill>
                <a:latin typeface="宋体" pitchFamily="2" charset="-122"/>
                <a:ea typeface="宋体" pitchFamily="2" charset="-122"/>
                <a:sym typeface="+mn-ea"/>
              </a:rPr>
              <a:t>支本科生队伍荣获</a:t>
            </a:r>
            <a:r>
              <a:rPr lang="zh-CN" altLang="en-US" sz="1600" b="1" dirty="0" smtClean="0">
                <a:solidFill>
                  <a:srgbClr val="FF0000"/>
                </a:solidFill>
                <a:latin typeface="宋体" pitchFamily="2" charset="-122"/>
                <a:ea typeface="宋体" pitchFamily="2" charset="-122"/>
                <a:sym typeface="+mn-ea"/>
              </a:rPr>
              <a:t>国家级一等奖</a:t>
            </a:r>
            <a:r>
              <a:rPr lang="en-US" altLang="zh-CN" sz="1600" b="1" dirty="0" smtClean="0">
                <a:solidFill>
                  <a:srgbClr val="FF0000"/>
                </a:solidFill>
                <a:latin typeface="宋体" pitchFamily="2" charset="-122"/>
                <a:ea typeface="宋体" pitchFamily="2" charset="-122"/>
                <a:sym typeface="+mn-ea"/>
              </a:rPr>
              <a:t>2</a:t>
            </a:r>
            <a:r>
              <a:rPr lang="zh-CN" altLang="en-US" sz="1600" b="1" dirty="0" smtClean="0">
                <a:solidFill>
                  <a:srgbClr val="FF0000"/>
                </a:solidFill>
                <a:latin typeface="宋体" pitchFamily="2" charset="-122"/>
                <a:ea typeface="宋体" pitchFamily="2" charset="-122"/>
                <a:sym typeface="+mn-ea"/>
              </a:rPr>
              <a:t>项</a:t>
            </a:r>
            <a:r>
              <a:rPr lang="zh-CN" altLang="en-US" sz="1600" dirty="0" smtClean="0">
                <a:solidFill>
                  <a:prstClr val="black"/>
                </a:solidFill>
                <a:latin typeface="宋体" pitchFamily="2" charset="-122"/>
                <a:ea typeface="宋体" pitchFamily="2" charset="-122"/>
                <a:sym typeface="+mn-ea"/>
              </a:rPr>
              <a:t>、优秀奖</a:t>
            </a:r>
            <a:r>
              <a:rPr lang="en-US" altLang="zh-CN" sz="1600" dirty="0" smtClean="0">
                <a:solidFill>
                  <a:prstClr val="black"/>
                </a:solidFill>
                <a:latin typeface="宋体" pitchFamily="2" charset="-122"/>
                <a:ea typeface="宋体" pitchFamily="2" charset="-122"/>
                <a:sym typeface="+mn-ea"/>
              </a:rPr>
              <a:t>1</a:t>
            </a:r>
            <a:r>
              <a:rPr lang="zh-CN" altLang="en-US" sz="1600" dirty="0" smtClean="0">
                <a:solidFill>
                  <a:prstClr val="black"/>
                </a:solidFill>
                <a:latin typeface="宋体" pitchFamily="2" charset="-122"/>
                <a:ea typeface="宋体" pitchFamily="2" charset="-122"/>
                <a:sym typeface="+mn-ea"/>
              </a:rPr>
              <a:t>项。我校再次荣获</a:t>
            </a:r>
            <a:r>
              <a:rPr lang="en-US" altLang="zh-CN" sz="1600" dirty="0" smtClean="0">
                <a:solidFill>
                  <a:prstClr val="black"/>
                </a:solidFill>
                <a:latin typeface="宋体" pitchFamily="2" charset="-122"/>
                <a:ea typeface="宋体" pitchFamily="2" charset="-122"/>
                <a:sym typeface="+mn-ea"/>
              </a:rPr>
              <a:t>“</a:t>
            </a:r>
            <a:r>
              <a:rPr lang="zh-CN" altLang="en-US" sz="1600" dirty="0" smtClean="0">
                <a:solidFill>
                  <a:prstClr val="black"/>
                </a:solidFill>
                <a:latin typeface="宋体" pitchFamily="2" charset="-122"/>
                <a:ea typeface="宋体" pitchFamily="2" charset="-122"/>
                <a:sym typeface="+mn-ea"/>
              </a:rPr>
              <a:t>优胜杯</a:t>
            </a:r>
            <a:r>
              <a:rPr lang="en-US" altLang="zh-CN" sz="1600" dirty="0" smtClean="0">
                <a:solidFill>
                  <a:prstClr val="black"/>
                </a:solidFill>
                <a:latin typeface="宋体" pitchFamily="2" charset="-122"/>
                <a:ea typeface="宋体" pitchFamily="2" charset="-122"/>
                <a:sym typeface="+mn-ea"/>
              </a:rPr>
              <a:t>”</a:t>
            </a:r>
            <a:r>
              <a:rPr lang="zh-CN" altLang="en-US" sz="1600" dirty="0" smtClean="0">
                <a:solidFill>
                  <a:prstClr val="black"/>
                </a:solidFill>
                <a:latin typeface="宋体" pitchFamily="2" charset="-122"/>
                <a:ea typeface="宋体" pitchFamily="2" charset="-122"/>
                <a:sym typeface="+mn-ea"/>
              </a:rPr>
              <a:t>。</a:t>
            </a:r>
            <a:endParaRPr lang="zh-CN" altLang="en-US" sz="1600" b="1" dirty="0" smtClean="0">
              <a:solidFill>
                <a:prstClr val="black"/>
              </a:solidFill>
              <a:latin typeface="宋体" pitchFamily="2" charset="-122"/>
              <a:ea typeface="宋体" pitchFamily="2" charset="-122"/>
              <a:sym typeface="+mn-ea"/>
            </a:endParaRPr>
          </a:p>
          <a:p>
            <a:pPr marL="622300" indent="-285750" algn="just">
              <a:lnSpc>
                <a:spcPct val="140000"/>
              </a:lnSpc>
              <a:buFont typeface="Wingdings" panose="05000000000000000000" pitchFamily="2" charset="2"/>
              <a:buChar char="l"/>
              <a:defRPr/>
            </a:pPr>
            <a:endParaRPr lang="en-US" altLang="zh-CN" sz="1400" dirty="0" smtClean="0">
              <a:latin typeface="+mn-ea"/>
              <a:sym typeface="+mn-ea"/>
            </a:endParaRPr>
          </a:p>
        </p:txBody>
      </p:sp>
      <p:grpSp>
        <p:nvGrpSpPr>
          <p:cNvPr id="3" name="组合 2"/>
          <p:cNvGrpSpPr/>
          <p:nvPr/>
        </p:nvGrpSpPr>
        <p:grpSpPr>
          <a:xfrm>
            <a:off x="614661" y="3534059"/>
            <a:ext cx="7914680" cy="1240025"/>
            <a:chOff x="481960" y="4587301"/>
            <a:chExt cx="7914680" cy="1653367"/>
          </a:xfrm>
        </p:grpSpPr>
        <p:pic>
          <p:nvPicPr>
            <p:cNvPr id="14" name="图片 1" descr="cbb80ced0e324d22a09f2124df8979c2.jpg"/>
            <p:cNvPicPr>
              <a:picLocks noChangeAspect="1"/>
            </p:cNvPicPr>
            <p:nvPr/>
          </p:nvPicPr>
          <p:blipFill>
            <a:blip r:embed="rId3" cstate="print"/>
            <a:stretch>
              <a:fillRect/>
            </a:stretch>
          </p:blipFill>
          <p:spPr>
            <a:xfrm>
              <a:off x="481960" y="4587301"/>
              <a:ext cx="2657375" cy="1653367"/>
            </a:xfrm>
            <a:prstGeom prst="rect">
              <a:avLst/>
            </a:prstGeom>
            <a:noFill/>
            <a:ln w="9525">
              <a:noFill/>
            </a:ln>
          </p:spPr>
        </p:pic>
        <p:pic>
          <p:nvPicPr>
            <p:cNvPr id="15" name="Picture 2"/>
            <p:cNvPicPr>
              <a:picLocks noChangeAspect="1" noChangeArrowheads="1"/>
            </p:cNvPicPr>
            <p:nvPr/>
          </p:nvPicPr>
          <p:blipFill>
            <a:blip r:embed="rId4" cstate="print"/>
            <a:srcRect/>
            <a:stretch>
              <a:fillRect/>
            </a:stretch>
          </p:blipFill>
          <p:spPr bwMode="auto">
            <a:xfrm>
              <a:off x="3203739" y="4591701"/>
              <a:ext cx="2736524" cy="1611571"/>
            </a:xfrm>
            <a:prstGeom prst="rect">
              <a:avLst/>
            </a:prstGeom>
            <a:noFill/>
            <a:ln w="9525">
              <a:noFill/>
              <a:miter lim="800000"/>
              <a:headEnd/>
              <a:tailEnd/>
            </a:ln>
          </p:spPr>
        </p:pic>
        <p:pic>
          <p:nvPicPr>
            <p:cNvPr id="16" name="图片 15" descr="944734529254400c9292a0a1808de5a1.jpg"/>
            <p:cNvPicPr>
              <a:picLocks noChangeAspect="1"/>
            </p:cNvPicPr>
            <p:nvPr/>
          </p:nvPicPr>
          <p:blipFill>
            <a:blip r:embed="rId5" cstate="print"/>
            <a:stretch>
              <a:fillRect/>
            </a:stretch>
          </p:blipFill>
          <p:spPr>
            <a:xfrm>
              <a:off x="5991748" y="4591701"/>
              <a:ext cx="2404892" cy="1611571"/>
            </a:xfrm>
            <a:prstGeom prst="rect">
              <a:avLst/>
            </a:prstGeom>
            <a:noFill/>
            <a:ln w="9525">
              <a:noFill/>
            </a:ln>
          </p:spPr>
        </p:pic>
      </p:grpSp>
      <p:sp>
        <p:nvSpPr>
          <p:cNvPr id="11" name="标题 3"/>
          <p:cNvSpPr>
            <a:spLocks noGrp="1"/>
          </p:cNvSpPr>
          <p:nvPr>
            <p:ph type="ctrTitle"/>
          </p:nvPr>
        </p:nvSpPr>
        <p:spPr>
          <a:xfrm>
            <a:off x="304164" y="103347"/>
            <a:ext cx="8839837" cy="359569"/>
          </a:xfrm>
        </p:spPr>
        <p:txBody>
          <a:bodyPr vert="horz" lIns="91440" tIns="45720" rIns="91440" bIns="45720" rtlCol="0" anchor="ctr">
            <a:noAutofit/>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四、</a:t>
            </a:r>
            <a:r>
              <a:rPr lang="zh-CN" altLang="en-US" sz="2400" dirty="0">
                <a:solidFill>
                  <a:srgbClr val="FF0000"/>
                </a:solidFill>
                <a:latin typeface="黑体" panose="02010609060101010101" pitchFamily="49" charset="-122"/>
                <a:ea typeface="黑体" panose="02010609060101010101" pitchFamily="49" charset="-122"/>
                <a:sym typeface="+mn-ea"/>
              </a:rPr>
              <a:t>以</a:t>
            </a:r>
            <a:r>
              <a:rPr lang="zh-CN" altLang="en-US" sz="2400" dirty="0" smtClean="0">
                <a:solidFill>
                  <a:srgbClr val="FF0000"/>
                </a:solidFill>
                <a:latin typeface="黑体" panose="02010609060101010101" pitchFamily="49" charset="-122"/>
                <a:ea typeface="黑体" panose="02010609060101010101" pitchFamily="49" charset="-122"/>
                <a:sym typeface="+mn-ea"/>
              </a:rPr>
              <a:t>高质量竞赛提升学生创新创业能力</a:t>
            </a:r>
            <a:endParaRPr lang="zh-CN" altLang="en-US" sz="2400" dirty="0">
              <a:solidFill>
                <a:srgbClr val="FF0000"/>
              </a:solidFill>
              <a:latin typeface="黑体" panose="02010609060101010101" pitchFamily="49" charset="-122"/>
              <a:ea typeface="黑体" panose="02010609060101010101" pitchFamily="49" charset="-122"/>
              <a:sym typeface="+mn-ea"/>
            </a:endParaRPr>
          </a:p>
        </p:txBody>
      </p:sp>
    </p:spTree>
    <p:extLst>
      <p:ext uri="{BB962C8B-B14F-4D97-AF65-F5344CB8AC3E}">
        <p14:creationId xmlns:p14="http://schemas.microsoft.com/office/powerpoint/2010/main" xmlns="" val="1238601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23</a:t>
            </a:fld>
            <a:endParaRPr lang="zh-CN" altLang="en-US" dirty="0">
              <a:solidFill>
                <a:prstClr val="black">
                  <a:tint val="75000"/>
                </a:prstClr>
              </a:solidFill>
            </a:endParaRPr>
          </a:p>
        </p:txBody>
      </p:sp>
      <p:sp>
        <p:nvSpPr>
          <p:cNvPr id="27" name="Rectangle 3"/>
          <p:cNvSpPr>
            <a:spLocks noChangeArrowheads="1"/>
          </p:cNvSpPr>
          <p:nvPr/>
        </p:nvSpPr>
        <p:spPr bwMode="auto">
          <a:xfrm>
            <a:off x="-123824" y="53137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7" name="标题 3"/>
          <p:cNvSpPr>
            <a:spLocks noGrp="1"/>
          </p:cNvSpPr>
          <p:nvPr>
            <p:ph type="ctrTitle"/>
          </p:nvPr>
        </p:nvSpPr>
        <p:spPr>
          <a:xfrm>
            <a:off x="304164" y="103347"/>
            <a:ext cx="8839837" cy="359569"/>
          </a:xfrm>
        </p:spPr>
        <p:txBody>
          <a:bodyPr vert="horz" lIns="91440" tIns="45720" rIns="91440" bIns="45720" rtlCol="0" anchor="ctr">
            <a:noAutofit/>
          </a:bodyPr>
          <a:lstStyle/>
          <a:p>
            <a:pPr eaLnBrk="0" fontAlgn="base" hangingPunct="0">
              <a:spcBef>
                <a:spcPct val="50000"/>
              </a:spcBef>
              <a:spcAft>
                <a:spcPct val="0"/>
              </a:spcAft>
              <a:buSzPct val="75000"/>
            </a:pPr>
            <a:r>
              <a:rPr lang="zh-CN" altLang="en-US" sz="2400" dirty="0">
                <a:solidFill>
                  <a:srgbClr val="FF0000"/>
                </a:solidFill>
                <a:latin typeface="黑体" panose="02010609060101010101" pitchFamily="49" charset="-122"/>
                <a:ea typeface="黑体" panose="02010609060101010101" pitchFamily="49" charset="-122"/>
                <a:sym typeface="Lucida Grande"/>
              </a:rPr>
              <a:t>四、</a:t>
            </a:r>
            <a:r>
              <a:rPr lang="zh-CN" altLang="en-US" sz="2400" dirty="0">
                <a:solidFill>
                  <a:srgbClr val="FF0000"/>
                </a:solidFill>
                <a:latin typeface="黑体" panose="02010609060101010101" pitchFamily="49" charset="-122"/>
                <a:ea typeface="黑体" panose="02010609060101010101" pitchFamily="49" charset="-122"/>
                <a:sym typeface="+mn-ea"/>
              </a:rPr>
              <a:t>以</a:t>
            </a:r>
            <a:r>
              <a:rPr lang="zh-CN" altLang="en-US" sz="2400" dirty="0" smtClean="0">
                <a:solidFill>
                  <a:srgbClr val="FF0000"/>
                </a:solidFill>
                <a:latin typeface="黑体" panose="02010609060101010101" pitchFamily="49" charset="-122"/>
                <a:ea typeface="黑体" panose="02010609060101010101" pitchFamily="49" charset="-122"/>
                <a:sym typeface="+mn-ea"/>
              </a:rPr>
              <a:t>高质量竞赛提升学生创新创业能力</a:t>
            </a:r>
            <a:endParaRPr lang="zh-CN" altLang="en-US" sz="2400" dirty="0">
              <a:solidFill>
                <a:srgbClr val="FF0000"/>
              </a:solidFill>
              <a:latin typeface="黑体" panose="02010609060101010101" pitchFamily="49" charset="-122"/>
              <a:ea typeface="黑体" panose="02010609060101010101" pitchFamily="49" charset="-122"/>
              <a:sym typeface="+mn-ea"/>
            </a:endParaRPr>
          </a:p>
        </p:txBody>
      </p:sp>
      <p:grpSp>
        <p:nvGrpSpPr>
          <p:cNvPr id="21" name="组合 20"/>
          <p:cNvGrpSpPr/>
          <p:nvPr/>
        </p:nvGrpSpPr>
        <p:grpSpPr>
          <a:xfrm>
            <a:off x="682053" y="2972724"/>
            <a:ext cx="7661847" cy="2008851"/>
            <a:chOff x="405828" y="2867949"/>
            <a:chExt cx="8163221" cy="2160135"/>
          </a:xfrm>
        </p:grpSpPr>
        <p:pic>
          <p:nvPicPr>
            <p:cNvPr id="2" name="图片 1" descr="第十届机械创新设计大赛陕西赛区比赛现场-仿蛇形机器人"/>
            <p:cNvPicPr>
              <a:picLocks noChangeAspect="1"/>
            </p:cNvPicPr>
            <p:nvPr/>
          </p:nvPicPr>
          <p:blipFill>
            <a:blip r:embed="rId3" cstate="print"/>
            <a:stretch>
              <a:fillRect/>
            </a:stretch>
          </p:blipFill>
          <p:spPr>
            <a:xfrm>
              <a:off x="405829" y="3948084"/>
              <a:ext cx="1851831" cy="1080000"/>
            </a:xfrm>
            <a:prstGeom prst="rect">
              <a:avLst/>
            </a:prstGeom>
          </p:spPr>
        </p:pic>
        <p:pic>
          <p:nvPicPr>
            <p:cNvPr id="3" name="图片 2" descr="第十届机械创新设计大赛陕西赛区比赛现场2"/>
            <p:cNvPicPr>
              <a:picLocks noChangeAspect="1"/>
            </p:cNvPicPr>
            <p:nvPr/>
          </p:nvPicPr>
          <p:blipFill>
            <a:blip r:embed="rId4" cstate="print"/>
            <a:stretch>
              <a:fillRect/>
            </a:stretch>
          </p:blipFill>
          <p:spPr>
            <a:xfrm>
              <a:off x="2325433" y="3948084"/>
              <a:ext cx="1852060" cy="1080000"/>
            </a:xfrm>
            <a:prstGeom prst="rect">
              <a:avLst/>
            </a:prstGeom>
          </p:spPr>
        </p:pic>
        <p:pic>
          <p:nvPicPr>
            <p:cNvPr id="4" name="图片 1" descr="d64cc3f9cf7542cfb16ce494e62cf003.jpg"/>
            <p:cNvPicPr>
              <a:picLocks noChangeAspect="1"/>
            </p:cNvPicPr>
            <p:nvPr/>
          </p:nvPicPr>
          <p:blipFill>
            <a:blip r:embed="rId5" cstate="print"/>
            <a:stretch>
              <a:fillRect/>
            </a:stretch>
          </p:blipFill>
          <p:spPr>
            <a:xfrm>
              <a:off x="2325433" y="2867949"/>
              <a:ext cx="1852070" cy="1080000"/>
            </a:xfrm>
            <a:prstGeom prst="rect">
              <a:avLst/>
            </a:prstGeom>
            <a:noFill/>
            <a:ln w="9525">
              <a:noFill/>
            </a:ln>
          </p:spPr>
        </p:pic>
        <p:pic>
          <p:nvPicPr>
            <p:cNvPr id="6" name="图片 -2147482624" descr="QQ图片20211215152724"/>
            <p:cNvPicPr>
              <a:picLocks noChangeAspect="1"/>
            </p:cNvPicPr>
            <p:nvPr/>
          </p:nvPicPr>
          <p:blipFill>
            <a:blip r:embed="rId6" cstate="print"/>
            <a:stretch>
              <a:fillRect/>
            </a:stretch>
          </p:blipFill>
          <p:spPr>
            <a:xfrm>
              <a:off x="6608803" y="2867949"/>
              <a:ext cx="1960246" cy="1080000"/>
            </a:xfrm>
            <a:prstGeom prst="rect">
              <a:avLst/>
            </a:prstGeom>
            <a:noFill/>
            <a:ln w="9525">
              <a:noFill/>
            </a:ln>
          </p:spPr>
        </p:pic>
        <p:pic>
          <p:nvPicPr>
            <p:cNvPr id="5" name="图片 -2147482621" descr="QQ图片20211215152951"/>
            <p:cNvPicPr>
              <a:picLocks noChangeAspect="1"/>
            </p:cNvPicPr>
            <p:nvPr/>
          </p:nvPicPr>
          <p:blipFill>
            <a:blip r:embed="rId7" cstate="print"/>
            <a:stretch>
              <a:fillRect/>
            </a:stretch>
          </p:blipFill>
          <p:spPr>
            <a:xfrm>
              <a:off x="4339190" y="2868084"/>
              <a:ext cx="2160000" cy="2160000"/>
            </a:xfrm>
            <a:prstGeom prst="rect">
              <a:avLst/>
            </a:prstGeom>
            <a:noFill/>
            <a:ln w="9525">
              <a:noFill/>
            </a:ln>
          </p:spPr>
        </p:pic>
        <p:pic>
          <p:nvPicPr>
            <p:cNvPr id="12" name="图片 2" descr="cb134e2a301b450e83ad9477f519efff.jpg"/>
            <p:cNvPicPr>
              <a:picLocks noChangeAspect="1"/>
            </p:cNvPicPr>
            <p:nvPr/>
          </p:nvPicPr>
          <p:blipFill>
            <a:blip r:embed="rId8" cstate="print"/>
            <a:stretch>
              <a:fillRect/>
            </a:stretch>
          </p:blipFill>
          <p:spPr>
            <a:xfrm>
              <a:off x="405828" y="2867949"/>
              <a:ext cx="1851844" cy="1080000"/>
            </a:xfrm>
            <a:prstGeom prst="rect">
              <a:avLst/>
            </a:prstGeom>
            <a:noFill/>
            <a:ln w="9525">
              <a:noFill/>
            </a:ln>
          </p:spPr>
        </p:pic>
        <p:pic>
          <p:nvPicPr>
            <p:cNvPr id="1026" name="Picture 2" descr="C:\Users\lenovo\AppData\Roaming\Tencent\Users\282978150\QQ\WinTemp\RichOle\51FDTJ_9X)E_G_C7OMDW9]L.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608803" y="3957801"/>
              <a:ext cx="1960246" cy="107028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4" name="图片 13"/>
          <p:cNvPicPr/>
          <p:nvPr/>
        </p:nvPicPr>
        <p:blipFill rotWithShape="1">
          <a:blip r:embed="rId10" cstate="print">
            <a:extLst>
              <a:ext uri="{28A0092B-C50C-407E-A947-70E740481C1C}">
                <a14:useLocalDpi xmlns:a14="http://schemas.microsoft.com/office/drawing/2010/main" xmlns="" val="0"/>
              </a:ext>
            </a:extLst>
          </a:blip>
          <a:srcRect l="-1" r="1150" b="1423"/>
          <a:stretch>
            <a:fillRect/>
          </a:stretch>
        </p:blipFill>
        <p:spPr bwMode="auto">
          <a:xfrm>
            <a:off x="6008754" y="731547"/>
            <a:ext cx="2365375" cy="1800225"/>
          </a:xfrm>
          <a:prstGeom prst="rect">
            <a:avLst/>
          </a:prstGeom>
          <a:ln>
            <a:noFill/>
          </a:ln>
        </p:spPr>
      </p:pic>
      <p:grpSp>
        <p:nvGrpSpPr>
          <p:cNvPr id="15" name="组合 12"/>
          <p:cNvGrpSpPr/>
          <p:nvPr/>
        </p:nvGrpSpPr>
        <p:grpSpPr>
          <a:xfrm>
            <a:off x="650516" y="748800"/>
            <a:ext cx="4784090" cy="1800225"/>
            <a:chOff x="6049" y="155929"/>
            <a:chExt cx="6442" cy="2499"/>
          </a:xfrm>
        </p:grpSpPr>
        <p:pic>
          <p:nvPicPr>
            <p:cNvPr id="16" name="图片 8" descr="C:\Users\njf\Documents\Tencent Files\277418979\FileRecv\《晚间新闻》原始视频_3001.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a:xfrm>
              <a:off x="6049" y="155929"/>
              <a:ext cx="3123" cy="2499"/>
            </a:xfrm>
            <a:prstGeom prst="rect">
              <a:avLst/>
            </a:prstGeom>
            <a:noFill/>
            <a:ln>
              <a:noFill/>
            </a:ln>
          </p:spPr>
        </p:pic>
        <p:pic>
          <p:nvPicPr>
            <p:cNvPr id="18" name="image5.jpeg"/>
            <p:cNvPicPr>
              <a:picLocks noChangeAspect="1"/>
            </p:cNvPicPr>
            <p:nvPr/>
          </p:nvPicPr>
          <p:blipFill>
            <a:blip r:embed="rId12" cstate="print"/>
            <a:stretch>
              <a:fillRect/>
            </a:stretch>
          </p:blipFill>
          <p:spPr>
            <a:xfrm>
              <a:off x="9283" y="155929"/>
              <a:ext cx="3208" cy="2499"/>
            </a:xfrm>
            <a:prstGeom prst="rect">
              <a:avLst/>
            </a:prstGeom>
          </p:spPr>
        </p:pic>
      </p:grpSp>
      <p:sp>
        <p:nvSpPr>
          <p:cNvPr id="19" name="文本框 5"/>
          <p:cNvSpPr txBox="1"/>
          <p:nvPr/>
        </p:nvSpPr>
        <p:spPr>
          <a:xfrm>
            <a:off x="1595432" y="2587712"/>
            <a:ext cx="5882005" cy="368300"/>
          </a:xfrm>
          <a:prstGeom prst="rect">
            <a:avLst/>
          </a:prstGeom>
          <a:noFill/>
        </p:spPr>
        <p:txBody>
          <a:bodyPr wrap="square" rtlCol="0">
            <a:spAutoFit/>
          </a:bodyPr>
          <a:lstStyle/>
          <a:p>
            <a:r>
              <a:rPr lang="en-US" altLang="zh-CN" b="1" dirty="0">
                <a:solidFill>
                  <a:srgbClr val="FF0000"/>
                </a:solidFill>
                <a:latin typeface="黑体" panose="02010609060101010101" pitchFamily="2" charset="-122"/>
                <a:ea typeface="黑体" panose="02010609060101010101" pitchFamily="2" charset="-122"/>
                <a:cs typeface="黑体" panose="02010609060101010101" pitchFamily="2" charset="-122"/>
              </a:rPr>
              <a:t>CCTV1              </a:t>
            </a:r>
            <a:r>
              <a:rPr lang="zh-CN" altLang="en-US" b="1" dirty="0">
                <a:solidFill>
                  <a:srgbClr val="FF0000"/>
                </a:solidFill>
                <a:latin typeface="黑体" panose="02010609060101010101" pitchFamily="2" charset="-122"/>
                <a:ea typeface="黑体" panose="02010609060101010101" pitchFamily="2" charset="-122"/>
                <a:cs typeface="黑体" panose="02010609060101010101" pitchFamily="2" charset="-122"/>
              </a:rPr>
              <a:t>山东电视台</a:t>
            </a:r>
            <a:r>
              <a:rPr lang="en-US" altLang="zh-CN" b="1" dirty="0">
                <a:solidFill>
                  <a:srgbClr val="FF0000"/>
                </a:solidFill>
                <a:latin typeface="黑体" panose="02010609060101010101" pitchFamily="2" charset="-122"/>
                <a:ea typeface="黑体" panose="02010609060101010101" pitchFamily="2" charset="-122"/>
                <a:cs typeface="黑体" panose="02010609060101010101" pitchFamily="2" charset="-122"/>
              </a:rPr>
              <a:t>               CCTN</a:t>
            </a:r>
          </a:p>
        </p:txBody>
      </p:sp>
      <p:sp>
        <p:nvSpPr>
          <p:cNvPr id="20" name="灯片编号占位符 14"/>
          <p:cNvSpPr>
            <a:spLocks noGrp="1"/>
          </p:cNvSpPr>
          <p:nvPr>
            <p:ph type="sldNum" sz="quarter" idx="12"/>
          </p:nvPr>
        </p:nvSpPr>
        <p:spPr>
          <a:xfrm>
            <a:off x="5703080" y="2540898"/>
            <a:ext cx="2700000" cy="316800"/>
          </a:xfrm>
        </p:spPr>
        <p:txBody>
          <a:bodyPr/>
          <a:lstStyle/>
          <a:p>
            <a:endParaRPr lang="zh-CN" altLang="en-US" sz="1000" dirty="0"/>
          </a:p>
        </p:txBody>
      </p:sp>
    </p:spTree>
    <p:extLst>
      <p:ext uri="{BB962C8B-B14F-4D97-AF65-F5344CB8AC3E}">
        <p14:creationId xmlns:p14="http://schemas.microsoft.com/office/powerpoint/2010/main" xmlns="" val="1437461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1" name="矩形 10"/>
          <p:cNvSpPr/>
          <p:nvPr/>
        </p:nvSpPr>
        <p:spPr>
          <a:xfrm>
            <a:off x="1" y="649131"/>
            <a:ext cx="8900160" cy="2805896"/>
          </a:xfrm>
          <a:prstGeom prst="rect">
            <a:avLst/>
          </a:prstGeom>
        </p:spPr>
        <p:txBody>
          <a:bodyPr wrap="square">
            <a:spAutoFit/>
          </a:bodyPr>
          <a:lstStyle/>
          <a:p>
            <a:pPr marL="336550" algn="just">
              <a:lnSpc>
                <a:spcPct val="150000"/>
              </a:lnSpc>
              <a:defRPr/>
            </a:pPr>
            <a:r>
              <a:rPr lang="zh-CN" altLang="en-US" sz="1400" b="1" dirty="0" smtClean="0">
                <a:solidFill>
                  <a:srgbClr val="0000FF"/>
                </a:solidFill>
                <a:latin typeface="+mn-ea"/>
                <a:sym typeface="黑体" panose="02010609060101010101" pitchFamily="49" charset="-122"/>
              </a:rPr>
              <a:t>毕业论文（设计）是落实产出为导向的重要教学环节，也是工程教育认证的主要关注点。</a:t>
            </a:r>
            <a:endParaRPr lang="en-US" altLang="zh-CN" sz="1400" b="1" dirty="0" smtClean="0">
              <a:solidFill>
                <a:srgbClr val="0000FF"/>
              </a:solidFill>
              <a:latin typeface="+mn-ea"/>
              <a:sym typeface="黑体" panose="02010609060101010101" pitchFamily="49" charset="-122"/>
            </a:endParaRPr>
          </a:p>
          <a:p>
            <a:pPr marL="622300" indent="-285750" algn="just">
              <a:lnSpc>
                <a:spcPts val="1000"/>
              </a:lnSpc>
              <a:buFont typeface="Wingdings" panose="05000000000000000000" charset="0"/>
              <a:buChar char="l"/>
              <a:defRPr/>
            </a:pPr>
            <a:endParaRPr lang="en-US" altLang="zh-CN" sz="1200" dirty="0" smtClean="0">
              <a:latin typeface="+mn-ea"/>
              <a:sym typeface="黑体" panose="02010609060101010101" pitchFamily="49" charset="-122"/>
            </a:endParaRPr>
          </a:p>
          <a:p>
            <a:pPr marL="622300" indent="-285750" algn="just">
              <a:lnSpc>
                <a:spcPct val="150000"/>
              </a:lnSpc>
              <a:buFont typeface="Wingdings" panose="05000000000000000000" charset="0"/>
              <a:buChar char="l"/>
              <a:defRPr/>
            </a:pPr>
            <a:r>
              <a:rPr lang="zh-CN" altLang="en-US" sz="1400" dirty="0" smtClean="0">
                <a:solidFill>
                  <a:srgbClr val="FF0000"/>
                </a:solidFill>
                <a:latin typeface="宋体" pitchFamily="2" charset="-122"/>
                <a:ea typeface="宋体" pitchFamily="2" charset="-122"/>
                <a:sym typeface="黑体" panose="02010609060101010101" pitchFamily="49" charset="-122"/>
              </a:rPr>
              <a:t>探索答辩</a:t>
            </a:r>
            <a:r>
              <a:rPr lang="en-US" altLang="zh-CN" sz="1400" dirty="0" smtClean="0">
                <a:solidFill>
                  <a:srgbClr val="FF0000"/>
                </a:solidFill>
                <a:latin typeface="宋体" pitchFamily="2" charset="-122"/>
                <a:ea typeface="宋体" pitchFamily="2" charset="-122"/>
                <a:sym typeface="黑体" panose="02010609060101010101" pitchFamily="49" charset="-122"/>
              </a:rPr>
              <a:t>“</a:t>
            </a:r>
            <a:r>
              <a:rPr lang="zh-CN" altLang="en-US" sz="1400" dirty="0" smtClean="0">
                <a:solidFill>
                  <a:srgbClr val="FF0000"/>
                </a:solidFill>
                <a:latin typeface="宋体" pitchFamily="2" charset="-122"/>
                <a:ea typeface="宋体" pitchFamily="2" charset="-122"/>
                <a:sym typeface="黑体" panose="02010609060101010101" pitchFamily="49" charset="-122"/>
              </a:rPr>
              <a:t>背对背</a:t>
            </a:r>
            <a:r>
              <a:rPr lang="en-US" altLang="zh-CN" sz="1400" dirty="0" smtClean="0">
                <a:solidFill>
                  <a:srgbClr val="FF0000"/>
                </a:solidFill>
                <a:latin typeface="宋体" pitchFamily="2" charset="-122"/>
                <a:ea typeface="宋体" pitchFamily="2" charset="-122"/>
                <a:sym typeface="黑体" panose="02010609060101010101" pitchFamily="49" charset="-122"/>
              </a:rPr>
              <a:t>”</a:t>
            </a:r>
            <a:r>
              <a:rPr lang="zh-CN" altLang="en-US" sz="1400" dirty="0" smtClean="0">
                <a:solidFill>
                  <a:srgbClr val="FF0000"/>
                </a:solidFill>
                <a:latin typeface="宋体" pitchFamily="2" charset="-122"/>
                <a:ea typeface="宋体" pitchFamily="2" charset="-122"/>
                <a:sym typeface="黑体" panose="02010609060101010101" pitchFamily="49" charset="-122"/>
              </a:rPr>
              <a:t>方式</a:t>
            </a:r>
            <a:r>
              <a:rPr lang="zh-CN" altLang="en-US" sz="1400" dirty="0" smtClean="0">
                <a:latin typeface="宋体" pitchFamily="2" charset="-122"/>
                <a:ea typeface="宋体" pitchFamily="2" charset="-122"/>
                <a:sym typeface="黑体" panose="02010609060101010101" pitchFamily="49" charset="-122"/>
              </a:rPr>
              <a:t>进行，提高答辩质量。</a:t>
            </a:r>
            <a:endParaRPr lang="zh-CN" altLang="en-US" sz="1400" dirty="0" smtClean="0">
              <a:latin typeface="宋体" pitchFamily="2" charset="-122"/>
              <a:ea typeface="宋体" pitchFamily="2" charset="-122"/>
              <a:sym typeface="+mn-ea"/>
            </a:endParaRPr>
          </a:p>
          <a:p>
            <a:pPr marL="622300" indent="-285750" algn="just">
              <a:lnSpc>
                <a:spcPct val="150000"/>
              </a:lnSpc>
              <a:buFont typeface="Wingdings" panose="05000000000000000000" charset="0"/>
              <a:buChar char="l"/>
              <a:defRPr/>
            </a:pPr>
            <a:r>
              <a:rPr lang="zh-CN" altLang="en-US" sz="1400" dirty="0" smtClean="0">
                <a:solidFill>
                  <a:srgbClr val="FF0000"/>
                </a:solidFill>
                <a:latin typeface="宋体" pitchFamily="2" charset="-122"/>
                <a:ea typeface="宋体" pitchFamily="2" charset="-122"/>
                <a:sym typeface="+mn-ea"/>
              </a:rPr>
              <a:t>加大校企联合培养力度</a:t>
            </a:r>
            <a:r>
              <a:rPr lang="zh-CN" altLang="en-US" sz="1400" dirty="0" smtClean="0">
                <a:solidFill>
                  <a:srgbClr val="0000FF"/>
                </a:solidFill>
                <a:latin typeface="宋体" pitchFamily="2" charset="-122"/>
                <a:ea typeface="宋体" pitchFamily="2" charset="-122"/>
                <a:sym typeface="+mn-ea"/>
              </a:rPr>
              <a:t>，</a:t>
            </a:r>
            <a:r>
              <a:rPr lang="en-US" altLang="zh-CN" sz="1400" dirty="0" smtClean="0">
                <a:latin typeface="宋体" pitchFamily="2" charset="-122"/>
                <a:ea typeface="宋体" pitchFamily="2" charset="-122"/>
                <a:sym typeface="+mn-ea"/>
              </a:rPr>
              <a:t> 2021</a:t>
            </a:r>
            <a:r>
              <a:rPr lang="zh-CN" altLang="en-US" sz="1400" dirty="0" smtClean="0">
                <a:latin typeface="宋体" pitchFamily="2" charset="-122"/>
                <a:ea typeface="宋体" pitchFamily="2" charset="-122"/>
                <a:sym typeface="+mn-ea"/>
              </a:rPr>
              <a:t>年邀请</a:t>
            </a:r>
            <a:r>
              <a:rPr lang="en-US" altLang="zh-CN" sz="1400" dirty="0" smtClean="0">
                <a:solidFill>
                  <a:srgbClr val="0000FF"/>
                </a:solidFill>
                <a:latin typeface="宋体" pitchFamily="2" charset="-122"/>
                <a:ea typeface="宋体" pitchFamily="2" charset="-122"/>
                <a:sym typeface="+mn-ea"/>
              </a:rPr>
              <a:t>10</a:t>
            </a:r>
            <a:r>
              <a:rPr lang="zh-CN" altLang="en-US" sz="1400" dirty="0" smtClean="0">
                <a:solidFill>
                  <a:srgbClr val="0000FF"/>
                </a:solidFill>
                <a:latin typeface="宋体" pitchFamily="2" charset="-122"/>
                <a:ea typeface="宋体" pitchFamily="2" charset="-122"/>
                <a:sym typeface="+mn-ea"/>
              </a:rPr>
              <a:t>位</a:t>
            </a:r>
            <a:r>
              <a:rPr lang="zh-CN" altLang="en-US" sz="1400" dirty="0" smtClean="0">
                <a:latin typeface="宋体" pitchFamily="2" charset="-122"/>
                <a:ea typeface="宋体" pitchFamily="2" charset="-122"/>
                <a:sym typeface="+mn-ea"/>
              </a:rPr>
              <a:t>、</a:t>
            </a:r>
            <a:r>
              <a:rPr lang="en-US" altLang="zh-CN" sz="1400" dirty="0" smtClean="0">
                <a:latin typeface="宋体" pitchFamily="2" charset="-122"/>
                <a:ea typeface="宋体" pitchFamily="2" charset="-122"/>
                <a:sym typeface="+mn-ea"/>
              </a:rPr>
              <a:t>2022</a:t>
            </a:r>
            <a:r>
              <a:rPr lang="zh-CN" altLang="en-US" sz="1400" dirty="0" smtClean="0">
                <a:latin typeface="宋体" pitchFamily="2" charset="-122"/>
                <a:ea typeface="宋体" pitchFamily="2" charset="-122"/>
                <a:sym typeface="+mn-ea"/>
              </a:rPr>
              <a:t>年邀请</a:t>
            </a:r>
            <a:r>
              <a:rPr lang="en-US" altLang="zh-CN" sz="1400" dirty="0" smtClean="0">
                <a:solidFill>
                  <a:srgbClr val="0000FF"/>
                </a:solidFill>
                <a:latin typeface="宋体" pitchFamily="2" charset="-122"/>
                <a:ea typeface="宋体" pitchFamily="2" charset="-122"/>
                <a:sym typeface="+mn-ea"/>
              </a:rPr>
              <a:t>17</a:t>
            </a:r>
            <a:r>
              <a:rPr lang="zh-CN" altLang="en-US" sz="1400" dirty="0" smtClean="0">
                <a:solidFill>
                  <a:srgbClr val="0000FF"/>
                </a:solidFill>
                <a:latin typeface="宋体" pitchFamily="2" charset="-122"/>
                <a:ea typeface="宋体" pitchFamily="2" charset="-122"/>
                <a:sym typeface="+mn-ea"/>
              </a:rPr>
              <a:t>位</a:t>
            </a:r>
            <a:r>
              <a:rPr lang="zh-CN" altLang="en-US" sz="1400" dirty="0" smtClean="0">
                <a:latin typeface="宋体" pitchFamily="2" charset="-122"/>
                <a:ea typeface="宋体" pitchFamily="2" charset="-122"/>
                <a:sym typeface="+mn-ea"/>
              </a:rPr>
              <a:t>校外企业专家全程参加论文答辩，每个答辩小组至少有</a:t>
            </a:r>
            <a:r>
              <a:rPr lang="en-US" altLang="zh-CN" sz="1400" dirty="0" smtClean="0">
                <a:latin typeface="宋体" pitchFamily="2" charset="-122"/>
                <a:ea typeface="宋体" pitchFamily="2" charset="-122"/>
                <a:sym typeface="+mn-ea"/>
              </a:rPr>
              <a:t>1</a:t>
            </a:r>
            <a:r>
              <a:rPr lang="zh-CN" altLang="en-US" sz="1400" dirty="0" smtClean="0">
                <a:latin typeface="宋体" pitchFamily="2" charset="-122"/>
                <a:ea typeface="宋体" pitchFamily="2" charset="-122"/>
                <a:sym typeface="+mn-ea"/>
              </a:rPr>
              <a:t>位企业专家的参与，让学生对生产一线的工程实际有了更深的认识和理解。</a:t>
            </a:r>
            <a:endParaRPr lang="en-US" altLang="zh-CN" sz="1400" dirty="0" smtClean="0">
              <a:latin typeface="宋体" pitchFamily="2" charset="-122"/>
              <a:ea typeface="宋体" pitchFamily="2" charset="-122"/>
              <a:sym typeface="+mn-ea"/>
            </a:endParaRPr>
          </a:p>
          <a:p>
            <a:pPr marL="622300" indent="-285750" algn="just">
              <a:lnSpc>
                <a:spcPct val="150000"/>
              </a:lnSpc>
              <a:buFont typeface="Wingdings" panose="05000000000000000000" charset="0"/>
              <a:buChar char="l"/>
              <a:defRPr/>
            </a:pPr>
            <a:r>
              <a:rPr lang="zh-CN" altLang="en-US" sz="1400" dirty="0" smtClean="0">
                <a:solidFill>
                  <a:srgbClr val="FF0000"/>
                </a:solidFill>
                <a:latin typeface="宋体" pitchFamily="2" charset="-122"/>
                <a:ea typeface="宋体" pitchFamily="2" charset="-122"/>
                <a:sym typeface="黑体" panose="02010609060101010101" pitchFamily="49" charset="-122"/>
              </a:rPr>
              <a:t>加强过程督导和检查</a:t>
            </a:r>
            <a:r>
              <a:rPr lang="zh-CN" altLang="en-US" sz="1400" b="1" dirty="0" smtClean="0">
                <a:solidFill>
                  <a:srgbClr val="0000FF"/>
                </a:solidFill>
                <a:latin typeface="宋体" pitchFamily="2" charset="-122"/>
                <a:ea typeface="宋体" pitchFamily="2" charset="-122"/>
                <a:sym typeface="黑体" panose="02010609060101010101" pitchFamily="49" charset="-122"/>
              </a:rPr>
              <a:t>。</a:t>
            </a:r>
            <a:r>
              <a:rPr lang="zh-CN" altLang="en-US" sz="1400" dirty="0" smtClean="0">
                <a:latin typeface="宋体" pitchFamily="2" charset="-122"/>
                <a:ea typeface="宋体" pitchFamily="2" charset="-122"/>
                <a:sym typeface="黑体" panose="02010609060101010101" pitchFamily="49" charset="-122"/>
              </a:rPr>
              <a:t>要求学生完成《毕业论文（设计）记录本》，学生与指导教</a:t>
            </a:r>
            <a:r>
              <a:rPr lang="zh-CN" altLang="en-US" sz="1400" dirty="0" smtClean="0">
                <a:latin typeface="宋体" pitchFamily="2" charset="-122"/>
                <a:ea typeface="宋体" pitchFamily="2" charset="-122"/>
                <a:sym typeface="黑体" panose="02010609060101010101" pitchFamily="49" charset="-122"/>
              </a:rPr>
              <a:t>师定期研讨。</a:t>
            </a:r>
            <a:endParaRPr lang="zh-CN" altLang="en-US" sz="1400" dirty="0" smtClean="0">
              <a:latin typeface="宋体" pitchFamily="2" charset="-122"/>
              <a:ea typeface="宋体" pitchFamily="2" charset="-122"/>
            </a:endParaRPr>
          </a:p>
          <a:p>
            <a:pPr marL="622300" indent="-285750" algn="just">
              <a:lnSpc>
                <a:spcPct val="150000"/>
              </a:lnSpc>
              <a:buFont typeface="Wingdings" panose="05000000000000000000" charset="0"/>
              <a:buChar char="l"/>
              <a:defRPr/>
            </a:pPr>
            <a:r>
              <a:rPr lang="zh-CN" altLang="en-US" sz="1400" dirty="0" smtClean="0">
                <a:solidFill>
                  <a:srgbClr val="FF0000"/>
                </a:solidFill>
                <a:latin typeface="宋体" pitchFamily="2" charset="-122"/>
                <a:ea typeface="宋体" pitchFamily="2" charset="-122"/>
                <a:sym typeface="黑体" panose="02010609060101010101" pitchFamily="49" charset="-122"/>
              </a:rPr>
              <a:t>严把答辩关，加大考核力度</a:t>
            </a:r>
            <a:r>
              <a:rPr lang="zh-CN" altLang="en-US" sz="1400" dirty="0" smtClean="0">
                <a:latin typeface="宋体" pitchFamily="2" charset="-122"/>
                <a:ea typeface="宋体" pitchFamily="2" charset="-122"/>
                <a:sym typeface="黑体" panose="02010609060101010101" pitchFamily="49" charset="-122"/>
              </a:rPr>
              <a:t>。</a:t>
            </a:r>
            <a:r>
              <a:rPr lang="zh-CN" altLang="en-US" sz="1400" dirty="0" smtClean="0">
                <a:solidFill>
                  <a:srgbClr val="0000FF"/>
                </a:solidFill>
                <a:latin typeface="宋体" pitchFamily="2" charset="-122"/>
                <a:ea typeface="宋体" pitchFamily="2" charset="-122"/>
                <a:sym typeface="+mn-ea"/>
              </a:rPr>
              <a:t>提高答辩要求，限期进行修改，</a:t>
            </a:r>
            <a:r>
              <a:rPr lang="zh-CN" altLang="zh-CN" sz="1400" dirty="0" smtClean="0">
                <a:solidFill>
                  <a:srgbClr val="0000FF"/>
                </a:solidFill>
                <a:latin typeface="宋体" pitchFamily="2" charset="-122"/>
                <a:ea typeface="宋体" pitchFamily="2" charset="-122"/>
                <a:sym typeface="+mn-ea"/>
              </a:rPr>
              <a:t>毕业论文</a:t>
            </a:r>
            <a:r>
              <a:rPr lang="zh-CN" altLang="en-US" sz="1400" dirty="0" smtClean="0">
                <a:solidFill>
                  <a:srgbClr val="0000FF"/>
                </a:solidFill>
                <a:latin typeface="宋体" pitchFamily="2" charset="-122"/>
                <a:ea typeface="宋体" pitchFamily="2" charset="-122"/>
                <a:sym typeface="+mn-ea"/>
              </a:rPr>
              <a:t>（设计）</a:t>
            </a:r>
            <a:r>
              <a:rPr lang="zh-CN" altLang="zh-CN" sz="1400" dirty="0" smtClean="0">
                <a:solidFill>
                  <a:srgbClr val="0000FF"/>
                </a:solidFill>
                <a:latin typeface="宋体" pitchFamily="2" charset="-122"/>
                <a:ea typeface="宋体" pitchFamily="2" charset="-122"/>
                <a:sym typeface="+mn-ea"/>
              </a:rPr>
              <a:t>质量明显提高</a:t>
            </a:r>
            <a:r>
              <a:rPr lang="zh-CN" altLang="en-US" sz="1400" dirty="0" smtClean="0">
                <a:solidFill>
                  <a:srgbClr val="0000FF"/>
                </a:solidFill>
                <a:latin typeface="宋体" pitchFamily="2" charset="-122"/>
                <a:ea typeface="宋体" pitchFamily="2" charset="-122"/>
                <a:sym typeface="+mn-ea"/>
              </a:rPr>
              <a:t>。</a:t>
            </a:r>
            <a:r>
              <a:rPr lang="en-US" altLang="zh-CN" sz="1400" dirty="0" smtClean="0">
                <a:latin typeface="宋体" pitchFamily="2" charset="-122"/>
                <a:ea typeface="宋体" pitchFamily="2" charset="-122"/>
                <a:sym typeface="黑体" panose="02010609060101010101" pitchFamily="49" charset="-122"/>
              </a:rPr>
              <a:t>2021</a:t>
            </a:r>
            <a:r>
              <a:rPr lang="zh-CN" altLang="en-US" sz="1400" dirty="0" smtClean="0">
                <a:latin typeface="宋体" pitchFamily="2" charset="-122"/>
                <a:ea typeface="宋体" pitchFamily="2" charset="-122"/>
                <a:sym typeface="黑体" panose="02010609060101010101" pitchFamily="49" charset="-122"/>
              </a:rPr>
              <a:t>年组织</a:t>
            </a:r>
            <a:r>
              <a:rPr lang="en-US" altLang="zh-CN" sz="1400" dirty="0" smtClean="0">
                <a:latin typeface="宋体" pitchFamily="2" charset="-122"/>
                <a:ea typeface="宋体" pitchFamily="2" charset="-122"/>
                <a:sym typeface="+mn-ea"/>
              </a:rPr>
              <a:t>23</a:t>
            </a:r>
            <a:r>
              <a:rPr lang="zh-CN" altLang="en-US" sz="1400" dirty="0" smtClean="0">
                <a:latin typeface="宋体" pitchFamily="2" charset="-122"/>
                <a:ea typeface="宋体" pitchFamily="2" charset="-122"/>
                <a:sym typeface="+mn-ea"/>
              </a:rPr>
              <a:t>名学生进行二</a:t>
            </a:r>
            <a:r>
              <a:rPr lang="zh-CN" altLang="en-US" sz="1400" dirty="0" smtClean="0">
                <a:latin typeface="宋体" pitchFamily="2" charset="-122"/>
                <a:ea typeface="宋体" pitchFamily="2" charset="-122"/>
                <a:sym typeface="+mn-ea"/>
              </a:rPr>
              <a:t>辩，</a:t>
            </a:r>
            <a:r>
              <a:rPr lang="en-US" altLang="zh-CN" sz="1400" dirty="0" smtClean="0">
                <a:latin typeface="宋体" pitchFamily="2" charset="-122"/>
                <a:ea typeface="宋体" pitchFamily="2" charset="-122"/>
                <a:sym typeface="+mn-ea"/>
              </a:rPr>
              <a:t>2022</a:t>
            </a:r>
            <a:r>
              <a:rPr lang="zh-CN" altLang="en-US" sz="1400" dirty="0" smtClean="0">
                <a:latin typeface="宋体" pitchFamily="2" charset="-122"/>
                <a:ea typeface="宋体" pitchFamily="2" charset="-122"/>
                <a:sym typeface="+mn-ea"/>
              </a:rPr>
              <a:t>年组织</a:t>
            </a:r>
            <a:r>
              <a:rPr lang="en-US" altLang="zh-CN" sz="1400" dirty="0" smtClean="0">
                <a:latin typeface="宋体" pitchFamily="2" charset="-122"/>
                <a:ea typeface="宋体" pitchFamily="2" charset="-122"/>
                <a:sym typeface="+mn-ea"/>
              </a:rPr>
              <a:t>45</a:t>
            </a:r>
            <a:r>
              <a:rPr lang="zh-CN" altLang="en-US" sz="1400" dirty="0" smtClean="0">
                <a:latin typeface="宋体" pitchFamily="2" charset="-122"/>
                <a:ea typeface="宋体" pitchFamily="2" charset="-122"/>
                <a:sym typeface="+mn-ea"/>
              </a:rPr>
              <a:t>位学生进行二辩。</a:t>
            </a:r>
            <a:endParaRPr lang="en-US" altLang="zh-CN" sz="1400" dirty="0" smtClean="0">
              <a:latin typeface="宋体" pitchFamily="2" charset="-122"/>
              <a:ea typeface="宋体" pitchFamily="2" charset="-122"/>
              <a:sym typeface="+mn-ea"/>
            </a:endParaRPr>
          </a:p>
          <a:p>
            <a:pPr marL="622300" indent="-285750" algn="just">
              <a:lnSpc>
                <a:spcPct val="150000"/>
              </a:lnSpc>
              <a:buFont typeface="Wingdings" panose="05000000000000000000" charset="0"/>
              <a:buChar char="l"/>
              <a:defRPr/>
            </a:pPr>
            <a:endParaRPr lang="en-US" altLang="zh-CN" sz="1400" dirty="0" smtClean="0">
              <a:latin typeface="宋体" pitchFamily="2" charset="-122"/>
              <a:ea typeface="宋体" pitchFamily="2" charset="-122"/>
              <a:sym typeface="黑体" panose="02010609060101010101" pitchFamily="49" charset="-122"/>
            </a:endParaRPr>
          </a:p>
        </p:txBody>
      </p:sp>
      <p:sp>
        <p:nvSpPr>
          <p:cNvPr id="12" name="标题 3"/>
          <p:cNvSpPr>
            <a:spLocks noGrp="1"/>
          </p:cNvSpPr>
          <p:nvPr>
            <p:ph type="ctrTitle"/>
          </p:nvPr>
        </p:nvSpPr>
        <p:spPr>
          <a:xfrm>
            <a:off x="304165" y="103347"/>
            <a:ext cx="8249286" cy="359569"/>
          </a:xfrm>
        </p:spPr>
        <p:txBody>
          <a:bodyPr/>
          <a:lstStyle/>
          <a:p>
            <a:r>
              <a:rPr lang="zh-CN" altLang="en-US" sz="2400" dirty="0" smtClean="0">
                <a:solidFill>
                  <a:srgbClr val="FF0000"/>
                </a:solidFill>
                <a:latin typeface="黑体" panose="02010609060101010101" pitchFamily="49" charset="-122"/>
                <a:ea typeface="黑体" panose="02010609060101010101" pitchFamily="49" charset="-122"/>
                <a:sym typeface="Lucida Grande"/>
              </a:rPr>
              <a:t>五、</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加强毕业设计过程管理，强化对毕业要求达成的支撑</a:t>
            </a:r>
            <a:endParaRPr lang="zh-CN" altLang="en-US" sz="2400" dirty="0">
              <a:solidFill>
                <a:srgbClr val="FF0000"/>
              </a:solidFill>
              <a:latin typeface="黑体" panose="02010609060101010101" pitchFamily="49" charset="-122"/>
              <a:ea typeface="黑体" panose="02010609060101010101" pitchFamily="49" charset="-122"/>
              <a:sym typeface="黑体" panose="02010609060101010101" pitchFamily="49" charset="-122"/>
            </a:endParaRPr>
          </a:p>
        </p:txBody>
      </p:sp>
      <p:sp>
        <p:nvSpPr>
          <p:cNvPr id="9" name="灯片编号占位符 2"/>
          <p:cNvSpPr txBox="1"/>
          <p:nvPr/>
        </p:nvSpPr>
        <p:spPr>
          <a:xfrm>
            <a:off x="8548825" y="4912669"/>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24</a:t>
            </a:fld>
            <a:endParaRPr lang="zh-CN" altLang="en-US" dirty="0">
              <a:solidFill>
                <a:prstClr val="black">
                  <a:tint val="75000"/>
                </a:prstClr>
              </a:solidFill>
            </a:endParaRPr>
          </a:p>
        </p:txBody>
      </p:sp>
      <p:sp>
        <p:nvSpPr>
          <p:cNvPr id="2" name="AutoShape 1" descr="C:\Users\lenovo\AppData\Roaming\Tencent\Users\282978150\QQ\WinTemp\RichOle\PC0_43\`R1A73{F[`T7[L.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2" descr="C:\Users\lenovo\AppData\Roaming\Tencent\Users\282978150\QQ\WinTemp\RichOle\PC0_43\`R1A73{F[`T7[L.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3" descr="C:\Users\lenovo\AppData\Roaming\Tencent\Users\282978150\QQ\WinTemp\RichOle\PC0_43\`R1A73{F[`T7[L.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4" descr="C:\Users\lenovo\AppData\Roaming\Tencent\Users\282978150\QQ\WinTemp\RichOle\PC0_43\`R1A73{F[`T7[L.png"/>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5" descr="C:\Users\lenovo\AppData\Roaming\Tencent\Users\282978150\QQ\WinTemp\RichOle\PC0_43\`R1A73{F[`T7[L.png"/>
          <p:cNvSpPr>
            <a:spLocks noChangeAspect="1" noChangeArrowheads="1"/>
          </p:cNvSpPr>
          <p:nvPr/>
        </p:nvSpPr>
        <p:spPr bwMode="auto">
          <a:xfrm>
            <a:off x="609600" y="609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0" name="Picture 6" descr="C:\Users\lenovo\Desktop\QQ图片2022112910000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77026" y="3435577"/>
            <a:ext cx="953452" cy="132088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7" descr="C:\Users\lenovo\Desktop\QQ截图20221129100216.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55056" y="3439411"/>
            <a:ext cx="937236" cy="130752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图片 15" descr="张文平 (1)"/>
          <p:cNvPicPr>
            <a:picLocks noChangeAspect="1"/>
          </p:cNvPicPr>
          <p:nvPr/>
        </p:nvPicPr>
        <p:blipFill>
          <a:blip r:embed="rId5" cstate="print"/>
          <a:srcRect l="12082" r="26077"/>
          <a:stretch>
            <a:fillRect/>
          </a:stretch>
        </p:blipFill>
        <p:spPr>
          <a:xfrm>
            <a:off x="2676525" y="3474085"/>
            <a:ext cx="1914525" cy="1237595"/>
          </a:xfrm>
          <a:prstGeom prst="rect">
            <a:avLst/>
          </a:prstGeom>
        </p:spPr>
      </p:pic>
      <p:pic>
        <p:nvPicPr>
          <p:cNvPr id="17" name="图片 16" descr="QQ图片20210616115927"/>
          <p:cNvPicPr>
            <a:picLocks noChangeAspect="1"/>
          </p:cNvPicPr>
          <p:nvPr/>
        </p:nvPicPr>
        <p:blipFill>
          <a:blip r:embed="rId6" cstate="print"/>
          <a:srcRect l="8150" t="28779"/>
          <a:stretch>
            <a:fillRect/>
          </a:stretch>
        </p:blipFill>
        <p:spPr>
          <a:xfrm>
            <a:off x="4691381" y="3464561"/>
            <a:ext cx="1871344" cy="1268378"/>
          </a:xfrm>
          <a:prstGeom prst="rect">
            <a:avLst/>
          </a:prstGeom>
        </p:spPr>
      </p:pic>
      <p:pic>
        <p:nvPicPr>
          <p:cNvPr id="18" name="Picture 5" descr="C:\Users\lenovo\AppData\Roaming\Tencent\Users\282978150\QQ\WinTemp\RichOle\@AW(2CYN48W4L2_D01$VA72.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1023" y="3440080"/>
            <a:ext cx="2055136" cy="12805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65051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25</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1" name="矩形 10"/>
          <p:cNvSpPr/>
          <p:nvPr/>
        </p:nvSpPr>
        <p:spPr>
          <a:xfrm>
            <a:off x="0" y="607219"/>
            <a:ext cx="8801100" cy="4082592"/>
          </a:xfrm>
          <a:prstGeom prst="rect">
            <a:avLst/>
          </a:prstGeom>
        </p:spPr>
        <p:txBody>
          <a:bodyPr wrap="square">
            <a:spAutoFit/>
          </a:bodyPr>
          <a:lstStyle/>
          <a:p>
            <a:pPr marL="622300" indent="-285750" algn="just">
              <a:lnSpc>
                <a:spcPct val="150000"/>
              </a:lnSpc>
              <a:buFont typeface="Wingdings" panose="05000000000000000000" pitchFamily="2" charset="2"/>
              <a:buChar char="l"/>
              <a:defRPr/>
            </a:pPr>
            <a:r>
              <a:rPr lang="zh-CN" altLang="en-US" sz="1600" dirty="0" smtClean="0">
                <a:solidFill>
                  <a:srgbClr val="FF0000"/>
                </a:solidFill>
                <a:latin typeface="宋体" pitchFamily="2" charset="-122"/>
                <a:ea typeface="宋体" pitchFamily="2" charset="-122"/>
              </a:rPr>
              <a:t>机械与电子工程学院始终坚持立德树人根本任务，积极推进</a:t>
            </a:r>
            <a:r>
              <a:rPr lang="en-US" altLang="zh-CN" sz="1600" dirty="0" smtClean="0">
                <a:solidFill>
                  <a:srgbClr val="FF0000"/>
                </a:solidFill>
                <a:latin typeface="宋体" pitchFamily="2" charset="-122"/>
                <a:ea typeface="宋体" pitchFamily="2" charset="-122"/>
              </a:rPr>
              <a:t>OBE</a:t>
            </a:r>
            <a:r>
              <a:rPr lang="zh-CN" altLang="en-US" sz="1600" dirty="0" smtClean="0">
                <a:solidFill>
                  <a:srgbClr val="FF0000"/>
                </a:solidFill>
                <a:latin typeface="宋体" pitchFamily="2" charset="-122"/>
                <a:ea typeface="宋体" pitchFamily="2" charset="-122"/>
              </a:rPr>
              <a:t>理念，持续加强专业内涵建设，在专业建设、课程建设、实验条件改善、协同育人、学生培养质量等方面取得显著成效。</a:t>
            </a:r>
            <a:endParaRPr lang="en-US" altLang="zh-CN" sz="1600" dirty="0" smtClean="0">
              <a:solidFill>
                <a:srgbClr val="FF0000"/>
              </a:solidFill>
              <a:latin typeface="宋体" pitchFamily="2" charset="-122"/>
              <a:ea typeface="宋体" pitchFamily="2" charset="-122"/>
            </a:endParaRPr>
          </a:p>
          <a:p>
            <a:pPr marL="622300" indent="-285750" algn="just">
              <a:lnSpc>
                <a:spcPct val="150000"/>
              </a:lnSpc>
              <a:buFont typeface="Wingdings" panose="05000000000000000000" pitchFamily="2" charset="2"/>
              <a:buChar char="l"/>
              <a:defRPr/>
            </a:pPr>
            <a:r>
              <a:rPr lang="zh-CN" altLang="en-US" sz="1600" dirty="0" smtClean="0">
                <a:latin typeface="宋体" pitchFamily="2" charset="-122"/>
                <a:ea typeface="宋体" pitchFamily="2" charset="-122"/>
              </a:rPr>
              <a:t>农业机械化及其自动化专业、机械设计制造及自动化获批国家一流专业建设点，电子信息工程获批省级一流专业建设点；机械设计制造及自动化专业通过工程教育专业认证，机械电子工程专业接受工程教育专业认证现场考查。</a:t>
            </a:r>
            <a:endParaRPr lang="en-US" altLang="zh-CN" sz="1600" dirty="0" smtClean="0">
              <a:latin typeface="宋体" pitchFamily="2" charset="-122"/>
              <a:ea typeface="宋体" pitchFamily="2" charset="-122"/>
            </a:endParaRPr>
          </a:p>
          <a:p>
            <a:pPr marL="622300" indent="-285750" algn="just">
              <a:lnSpc>
                <a:spcPct val="150000"/>
              </a:lnSpc>
              <a:buFont typeface="Wingdings" panose="05000000000000000000" pitchFamily="2" charset="2"/>
              <a:buChar char="l"/>
              <a:defRPr/>
            </a:pPr>
            <a:r>
              <a:rPr lang="zh-CN" altLang="en-US" sz="1600" dirty="0" smtClean="0">
                <a:latin typeface="宋体" pitchFamily="2" charset="-122"/>
                <a:ea typeface="宋体" pitchFamily="2" charset="-122"/>
              </a:rPr>
              <a:t>新增农业智能装备工程新专业。</a:t>
            </a:r>
            <a:endParaRPr lang="en-US" altLang="zh-CN" sz="1600" dirty="0" smtClean="0">
              <a:latin typeface="宋体" pitchFamily="2" charset="-122"/>
              <a:ea typeface="宋体" pitchFamily="2" charset="-122"/>
            </a:endParaRPr>
          </a:p>
          <a:p>
            <a:pPr marL="622300" indent="-285750" algn="just">
              <a:lnSpc>
                <a:spcPct val="150000"/>
              </a:lnSpc>
              <a:buFont typeface="Wingdings" panose="05000000000000000000" pitchFamily="2" charset="2"/>
              <a:buChar char="l"/>
              <a:defRPr/>
            </a:pPr>
            <a:r>
              <a:rPr lang="zh-CN" altLang="en-US" sz="1600" dirty="0" smtClean="0">
                <a:solidFill>
                  <a:srgbClr val="0000FF"/>
                </a:solidFill>
                <a:latin typeface="宋体" pitchFamily="2" charset="-122"/>
                <a:ea typeface="宋体" pitchFamily="2" charset="-122"/>
              </a:rPr>
              <a:t>升学率逐年增高</a:t>
            </a:r>
            <a:r>
              <a:rPr lang="zh-CN" altLang="en-US" sz="1600" dirty="0" smtClean="0">
                <a:latin typeface="宋体" pitchFamily="2" charset="-122"/>
                <a:ea typeface="宋体" pitchFamily="2" charset="-122"/>
              </a:rPr>
              <a:t>，</a:t>
            </a:r>
            <a:r>
              <a:rPr lang="en-US" altLang="zh-CN" sz="1600" dirty="0" smtClean="0">
                <a:latin typeface="宋体" pitchFamily="2" charset="-122"/>
                <a:ea typeface="宋体" pitchFamily="2" charset="-122"/>
              </a:rPr>
              <a:t>2022</a:t>
            </a:r>
            <a:r>
              <a:rPr lang="zh-CN" altLang="en-US" sz="1600" dirty="0" smtClean="0">
                <a:latin typeface="宋体" pitchFamily="2" charset="-122"/>
                <a:ea typeface="宋体" pitchFamily="2" charset="-122"/>
              </a:rPr>
              <a:t>届本科毕业生升学率达</a:t>
            </a:r>
            <a:r>
              <a:rPr lang="en-US" altLang="zh-CN" sz="1600" dirty="0" smtClean="0">
                <a:latin typeface="宋体" pitchFamily="2" charset="-122"/>
                <a:ea typeface="宋体" pitchFamily="2" charset="-122"/>
              </a:rPr>
              <a:t>42.11%</a:t>
            </a:r>
            <a:r>
              <a:rPr lang="zh-CN" altLang="en-US" sz="1600" dirty="0" smtClean="0">
                <a:latin typeface="宋体" pitchFamily="2" charset="-122"/>
                <a:ea typeface="宋体" pitchFamily="2" charset="-122"/>
              </a:rPr>
              <a:t>，一批优秀学生到国内外知名大学继续深造；</a:t>
            </a:r>
            <a:r>
              <a:rPr lang="zh-CN" altLang="en-US" sz="1600" dirty="0" smtClean="0">
                <a:solidFill>
                  <a:srgbClr val="0000FF"/>
                </a:solidFill>
                <a:latin typeface="宋体" pitchFamily="2" charset="-122"/>
                <a:ea typeface="宋体" pitchFamily="2" charset="-122"/>
              </a:rPr>
              <a:t>连续多年被评为学校就业先进单位</a:t>
            </a:r>
            <a:r>
              <a:rPr lang="zh-CN" altLang="en-US" sz="1600" dirty="0" smtClean="0">
                <a:latin typeface="宋体" pitchFamily="2" charset="-122"/>
                <a:ea typeface="宋体" pitchFamily="2" charset="-122"/>
              </a:rPr>
              <a:t>，毕业生到上汽大众、比亚迪、潍柴等行业知名企业就业人数不断增加，人才培养质量获社会广泛认可。</a:t>
            </a:r>
            <a:endParaRPr lang="en-US" altLang="zh-CN" sz="1600" dirty="0" smtClean="0">
              <a:latin typeface="宋体" pitchFamily="2" charset="-122"/>
              <a:ea typeface="宋体" pitchFamily="2" charset="-122"/>
            </a:endParaRPr>
          </a:p>
          <a:p>
            <a:pPr marL="622300" indent="-285750" algn="just">
              <a:lnSpc>
                <a:spcPct val="165000"/>
              </a:lnSpc>
              <a:buFont typeface="Wingdings" panose="05000000000000000000" pitchFamily="2" charset="2"/>
              <a:buChar char="l"/>
              <a:defRPr/>
            </a:pPr>
            <a:endParaRPr lang="en-US" altLang="zh-CN" sz="1400" dirty="0" smtClean="0">
              <a:latin typeface="宋体" pitchFamily="2" charset="-122"/>
              <a:ea typeface="宋体" pitchFamily="2" charset="-122"/>
            </a:endParaRPr>
          </a:p>
        </p:txBody>
      </p:sp>
      <p:sp>
        <p:nvSpPr>
          <p:cNvPr id="8" name="标题 3"/>
          <p:cNvSpPr>
            <a:spLocks noGrp="1"/>
          </p:cNvSpPr>
          <p:nvPr>
            <p:ph type="ctrTitle"/>
          </p:nvPr>
        </p:nvSpPr>
        <p:spPr>
          <a:xfrm>
            <a:off x="304233" y="103119"/>
            <a:ext cx="7772400" cy="359670"/>
          </a:xfrm>
        </p:spPr>
        <p:txBody>
          <a:bodyPr/>
          <a:lstStyle/>
          <a:p>
            <a:pPr eaLnBrk="0" fontAlgn="base" hangingPunct="0">
              <a:spcBef>
                <a:spcPct val="50000"/>
              </a:spcBef>
              <a:spcAft>
                <a:spcPct val="0"/>
              </a:spcAft>
              <a:buSzPct val="75000"/>
            </a:pPr>
            <a:r>
              <a:rPr kumimoji="1" lang="zh-CN" altLang="en-US" sz="2400" b="0" dirty="0" smtClean="0">
                <a:solidFill>
                  <a:srgbClr val="0000CC"/>
                </a:solidFill>
                <a:latin typeface="Times New Roman" panose="02020603050405020304" pitchFamily="18" charset="0"/>
                <a:ea typeface="黑体" panose="02010609060101010101" pitchFamily="49" charset="-122"/>
                <a:cs typeface="楷体_GB2312" pitchFamily="49" charset="-122"/>
              </a:rPr>
              <a:t>主要成效</a:t>
            </a:r>
            <a:endParaRPr kumimoji="1" lang="zh-CN" altLang="en-US" sz="2400" b="0" dirty="0">
              <a:solidFill>
                <a:srgbClr val="0000CC"/>
              </a:solidFill>
              <a:latin typeface="Times New Roman" panose="02020603050405020304" pitchFamily="18" charset="0"/>
              <a:ea typeface="黑体" panose="02010609060101010101" pitchFamily="49" charset="-122"/>
              <a:cs typeface="楷体_GB2312" pitchFamily="49" charset="-122"/>
            </a:endParaRPr>
          </a:p>
        </p:txBody>
      </p:sp>
    </p:spTree>
    <p:extLst>
      <p:ext uri="{BB962C8B-B14F-4D97-AF65-F5344CB8AC3E}">
        <p14:creationId xmlns:p14="http://schemas.microsoft.com/office/powerpoint/2010/main" xmlns="" val="1971238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p:nvPr/>
        </p:nvSpPr>
        <p:spPr bwMode="auto">
          <a:xfrm>
            <a:off x="493713" y="1614964"/>
            <a:ext cx="8058150" cy="1028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round/>
              </a14:hiddenLine>
            </a:ext>
          </a:extLst>
        </p:spPr>
        <p:txBody>
          <a:bodyPr lIns="38100" tIns="38100" rIns="38100" bIns="38100"/>
          <a:lstStyle>
            <a:lvl1pPr algn="l"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algn="l"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algn="l" eaLnBrk="0" hangingPunct="0">
              <a:spcBef>
                <a:spcPct val="20000"/>
              </a:spcBef>
              <a:buClr>
                <a:schemeClr val="tx1"/>
              </a:buClr>
              <a:buSzPct val="95000"/>
              <a:buFont typeface="Wingdings" panose="05000000000000000000" pitchFamily="2" charset="2"/>
              <a:buChar char=""/>
              <a:defRPr sz="2200">
                <a:solidFill>
                  <a:schemeClr val="tx1"/>
                </a:solidFill>
                <a:latin typeface="Book Antiqua" pitchFamily="18" charset="0"/>
              </a:defRPr>
            </a:lvl3pPr>
            <a:lvl4pPr marL="1600200" indent="-228600" algn="l"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algn="l"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eaLnBrk="1" fontAlgn="base" hangingPunct="1">
              <a:lnSpc>
                <a:spcPct val="150000"/>
              </a:lnSpc>
              <a:spcBef>
                <a:spcPct val="0"/>
              </a:spcBef>
              <a:spcAft>
                <a:spcPct val="0"/>
              </a:spcAft>
              <a:buClrTx/>
              <a:buSzTx/>
              <a:buFontTx/>
              <a:buNone/>
              <a:defRPr/>
            </a:pPr>
            <a:r>
              <a:rPr lang="zh-CN" altLang="en-US" sz="4400" b="1" dirty="0" smtClean="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sym typeface="Lucida Grande" charset="0"/>
              </a:rPr>
              <a:t>请各位领导老师指正！</a:t>
            </a:r>
            <a:endParaRPr lang="en-US" altLang="zh-CN" sz="4400" b="1" dirty="0" smtClean="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sym typeface="Lucida Grande" charset="0"/>
            </a:endParaRPr>
          </a:p>
          <a:p>
            <a:pPr algn="ctr" eaLnBrk="1" fontAlgn="base" hangingPunct="1">
              <a:lnSpc>
                <a:spcPct val="150000"/>
              </a:lnSpc>
              <a:spcBef>
                <a:spcPct val="0"/>
              </a:spcBef>
              <a:spcAft>
                <a:spcPct val="0"/>
              </a:spcAft>
              <a:buClrTx/>
              <a:buSzTx/>
              <a:buFontTx/>
              <a:buNone/>
              <a:defRPr/>
            </a:pPr>
            <a:r>
              <a:rPr lang="zh-CN" altLang="en-US" sz="4400" b="1" dirty="0" smtClean="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sym typeface="Lucida Grande" charset="0"/>
              </a:rPr>
              <a:t>谢谢！</a:t>
            </a:r>
          </a:p>
        </p:txBody>
      </p:sp>
      <p:pic>
        <p:nvPicPr>
          <p:cNvPr id="12" name="Picture 3"/>
          <p:cNvPicPr>
            <a:picLocks noChangeAspect="1" noChangeArrowheads="1"/>
          </p:cNvPicPr>
          <p:nvPr/>
        </p:nvPicPr>
        <p:blipFill>
          <a:blip r:embed="rId3" cstate="print"/>
          <a:srcRect/>
          <a:stretch>
            <a:fillRect/>
          </a:stretch>
        </p:blipFill>
        <p:spPr bwMode="auto">
          <a:xfrm>
            <a:off x="-7184" y="1"/>
            <a:ext cx="9156970" cy="591377"/>
          </a:xfrm>
          <a:prstGeom prst="rect">
            <a:avLst/>
          </a:prstGeom>
          <a:noFill/>
          <a:ln w="9525">
            <a:noFill/>
            <a:miter lim="800000"/>
            <a:headEnd/>
            <a:tailEnd/>
          </a:ln>
        </p:spPr>
      </p:pic>
      <p:sp>
        <p:nvSpPr>
          <p:cNvPr id="6" name="灯片编号占位符 2"/>
          <p:cNvSpPr txBox="1"/>
          <p:nvPr/>
        </p:nvSpPr>
        <p:spPr>
          <a:xfrm>
            <a:off x="8548825" y="4912669"/>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26</a:t>
            </a:fld>
            <a:endParaRPr lang="zh-CN" altLang="en-US" dirty="0">
              <a:solidFill>
                <a:prstClr val="black">
                  <a:tint val="75000"/>
                </a:prstClr>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3</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8"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前言</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8" name="TextBox 2"/>
          <p:cNvSpPr txBox="1">
            <a:spLocks noChangeArrowheads="1"/>
          </p:cNvSpPr>
          <p:nvPr/>
        </p:nvSpPr>
        <p:spPr bwMode="auto">
          <a:xfrm>
            <a:off x="199630" y="637774"/>
            <a:ext cx="8715770" cy="2496068"/>
          </a:xfrm>
          <a:prstGeom prst="rect">
            <a:avLst/>
          </a:prstGeom>
          <a:noFill/>
          <a:ln w="9525">
            <a:noFill/>
            <a:miter lim="800000"/>
            <a:headEnd/>
            <a:tailEnd/>
          </a:ln>
        </p:spPr>
        <p:txBody>
          <a:bodyPr wrap="square">
            <a:spAutoFit/>
          </a:bodyPr>
          <a:lstStyle/>
          <a:p>
            <a:pPr marL="285750" indent="-285750">
              <a:lnSpc>
                <a:spcPct val="140000"/>
              </a:lnSpc>
              <a:spcBef>
                <a:spcPts val="1800"/>
              </a:spcBef>
              <a:buClr>
                <a:schemeClr val="accent2"/>
              </a:buClr>
              <a:buSzPct val="80000"/>
              <a:buFont typeface="Wingdings" panose="05000000000000000000" pitchFamily="2" charset="2"/>
              <a:buChar char="n"/>
              <a:defRPr/>
            </a:pPr>
            <a:r>
              <a:rPr lang="zh-CN" altLang="en-US" dirty="0" smtClean="0">
                <a:latin typeface="宋体" pitchFamily="2" charset="-122"/>
                <a:ea typeface="宋体" pitchFamily="2" charset="-122"/>
              </a:rPr>
              <a:t>机械与电子工程学院是学校办学历史较为悠久的学院之一，</a:t>
            </a:r>
            <a:r>
              <a:rPr lang="en-US" altLang="zh-CN" dirty="0" smtClean="0">
                <a:solidFill>
                  <a:srgbClr val="FF0000"/>
                </a:solidFill>
                <a:latin typeface="宋体" pitchFamily="2" charset="-122"/>
                <a:ea typeface="宋体" pitchFamily="2" charset="-122"/>
                <a:cs typeface="Times New Roman" pitchFamily="18" charset="0"/>
              </a:rPr>
              <a:t>1946</a:t>
            </a:r>
            <a:r>
              <a:rPr lang="zh-CN" altLang="en-US" dirty="0" smtClean="0">
                <a:solidFill>
                  <a:srgbClr val="FF0000"/>
                </a:solidFill>
                <a:latin typeface="宋体" pitchFamily="2" charset="-122"/>
                <a:ea typeface="宋体" pitchFamily="2" charset="-122"/>
                <a:cs typeface="Times New Roman" pitchFamily="18" charset="0"/>
              </a:rPr>
              <a:t>年创办农业机械化专业</a:t>
            </a:r>
            <a:r>
              <a:rPr lang="zh-CN" altLang="en-US" dirty="0" smtClean="0">
                <a:latin typeface="宋体" pitchFamily="2" charset="-122"/>
                <a:ea typeface="宋体" pitchFamily="2" charset="-122"/>
              </a:rPr>
              <a:t>开始招收本科生，</a:t>
            </a:r>
            <a:r>
              <a:rPr lang="en-US" altLang="zh-CN" dirty="0" smtClean="0">
                <a:latin typeface="宋体" pitchFamily="2" charset="-122"/>
                <a:ea typeface="宋体" pitchFamily="2" charset="-122"/>
              </a:rPr>
              <a:t>1956</a:t>
            </a:r>
            <a:r>
              <a:rPr lang="zh-CN" altLang="en-US" dirty="0" smtClean="0">
                <a:latin typeface="宋体" pitchFamily="2" charset="-122"/>
                <a:ea typeface="宋体" pitchFamily="2" charset="-122"/>
              </a:rPr>
              <a:t>年独立建系，</a:t>
            </a:r>
            <a:r>
              <a:rPr lang="en-US" altLang="zh-CN" dirty="0" smtClean="0">
                <a:latin typeface="宋体" pitchFamily="2" charset="-122"/>
                <a:ea typeface="宋体" pitchFamily="2" charset="-122"/>
              </a:rPr>
              <a:t>1978</a:t>
            </a:r>
            <a:r>
              <a:rPr lang="zh-CN" altLang="en-US" dirty="0" smtClean="0">
                <a:latin typeface="宋体" pitchFamily="2" charset="-122"/>
                <a:ea typeface="宋体" pitchFamily="2" charset="-122"/>
              </a:rPr>
              <a:t>年开始招收研究生。</a:t>
            </a:r>
            <a:endParaRPr lang="en-US" altLang="zh-CN" dirty="0" smtClean="0">
              <a:latin typeface="宋体" pitchFamily="2" charset="-122"/>
              <a:ea typeface="宋体" pitchFamily="2" charset="-122"/>
            </a:endParaRPr>
          </a:p>
          <a:p>
            <a:pPr marL="285750" indent="-285750">
              <a:lnSpc>
                <a:spcPct val="140000"/>
              </a:lnSpc>
              <a:spcBef>
                <a:spcPts val="600"/>
              </a:spcBef>
              <a:buClr>
                <a:schemeClr val="accent2"/>
              </a:buClr>
              <a:buSzPct val="80000"/>
              <a:buFont typeface="Wingdings" panose="05000000000000000000" pitchFamily="2" charset="2"/>
              <a:buChar char="n"/>
              <a:defRPr/>
            </a:pPr>
            <a:r>
              <a:rPr lang="zh-CN" altLang="zh-CN" dirty="0" smtClean="0">
                <a:latin typeface="宋体" pitchFamily="2" charset="-122"/>
                <a:ea typeface="宋体" pitchFamily="2" charset="-122"/>
              </a:rPr>
              <a:t>紧紧围绕学校创建中国特色世界一流农业大学的战略远景，面向旱区农业农村现代化重大战略需求，</a:t>
            </a:r>
            <a:r>
              <a:rPr lang="zh-CN" altLang="zh-CN" dirty="0" smtClean="0">
                <a:solidFill>
                  <a:srgbClr val="FF0000"/>
                </a:solidFill>
                <a:latin typeface="宋体" pitchFamily="2" charset="-122"/>
                <a:ea typeface="宋体" pitchFamily="2" charset="-122"/>
              </a:rPr>
              <a:t>重点建设农业工程学科，积极发展机械工程学科，</a:t>
            </a:r>
            <a:r>
              <a:rPr lang="zh-CN" altLang="en-US" dirty="0" smtClean="0">
                <a:solidFill>
                  <a:srgbClr val="FF0000"/>
                </a:solidFill>
                <a:latin typeface="宋体" pitchFamily="2" charset="-122"/>
                <a:ea typeface="宋体" pitchFamily="2" charset="-122"/>
              </a:rPr>
              <a:t>加强</a:t>
            </a:r>
            <a:r>
              <a:rPr lang="zh-CN" altLang="zh-CN" dirty="0" smtClean="0">
                <a:solidFill>
                  <a:srgbClr val="FF0000"/>
                </a:solidFill>
                <a:latin typeface="宋体" pitchFamily="2" charset="-122"/>
                <a:ea typeface="宋体" pitchFamily="2" charset="-122"/>
              </a:rPr>
              <a:t>学科交叉融合，</a:t>
            </a:r>
            <a:r>
              <a:rPr lang="zh-CN" altLang="en-US" dirty="0" smtClean="0">
                <a:latin typeface="宋体" pitchFamily="2" charset="-122"/>
                <a:ea typeface="宋体" pitchFamily="2" charset="-122"/>
              </a:rPr>
              <a:t>建设</a:t>
            </a:r>
            <a:r>
              <a:rPr lang="zh-CN" altLang="zh-CN" dirty="0" smtClean="0">
                <a:latin typeface="宋体" pitchFamily="2" charset="-122"/>
                <a:ea typeface="宋体" pitchFamily="2" charset="-122"/>
              </a:rPr>
              <a:t>引领旱区农业装备科学研究、人才培养、社会服务于一体的重要基地，把学院建成特色鲜明、国际知名、国内一流的教学研究型学院</a:t>
            </a:r>
            <a:r>
              <a:rPr lang="zh-CN" altLang="en-US" dirty="0" smtClean="0">
                <a:latin typeface="宋体" pitchFamily="2" charset="-122"/>
                <a:ea typeface="宋体" pitchFamily="2" charset="-122"/>
              </a:rPr>
              <a:t>。</a:t>
            </a:r>
            <a:endParaRPr lang="en-US" altLang="zh-CN" dirty="0" smtClean="0">
              <a:latin typeface="宋体" pitchFamily="2" charset="-122"/>
              <a:ea typeface="宋体" pitchFamily="2" charset="-122"/>
            </a:endParaRPr>
          </a:p>
        </p:txBody>
      </p:sp>
      <p:pic>
        <p:nvPicPr>
          <p:cNvPr id="22" name="图片 2" descr="机电学院图.jpg"/>
          <p:cNvPicPr>
            <a:picLocks noChangeAspect="1"/>
          </p:cNvPicPr>
          <p:nvPr/>
        </p:nvPicPr>
        <p:blipFill>
          <a:blip r:embed="rId3" cstate="print"/>
          <a:srcRect/>
          <a:stretch>
            <a:fillRect/>
          </a:stretch>
        </p:blipFill>
        <p:spPr bwMode="auto">
          <a:xfrm>
            <a:off x="0" y="3714751"/>
            <a:ext cx="9144000" cy="1590674"/>
          </a:xfrm>
          <a:prstGeom prst="rect">
            <a:avLst/>
          </a:prstGeom>
          <a:noFill/>
          <a:ln w="9525">
            <a:noFill/>
            <a:miter lim="800000"/>
            <a:headEnd/>
            <a:tailEnd/>
          </a:ln>
        </p:spPr>
      </p:pic>
    </p:spTree>
    <p:extLst>
      <p:ext uri="{BB962C8B-B14F-4D97-AF65-F5344CB8AC3E}">
        <p14:creationId xmlns:p14="http://schemas.microsoft.com/office/powerpoint/2010/main" xmlns="" val="1960213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4</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8"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前言</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18" name="TextBox 2"/>
          <p:cNvSpPr txBox="1">
            <a:spLocks noChangeArrowheads="1"/>
          </p:cNvSpPr>
          <p:nvPr/>
        </p:nvSpPr>
        <p:spPr bwMode="auto">
          <a:xfrm>
            <a:off x="199630" y="599675"/>
            <a:ext cx="8715770" cy="1938992"/>
          </a:xfrm>
          <a:prstGeom prst="rect">
            <a:avLst/>
          </a:prstGeom>
          <a:noFill/>
          <a:ln w="9525">
            <a:noFill/>
            <a:miter lim="800000"/>
            <a:headEnd/>
            <a:tailEnd/>
          </a:ln>
        </p:spPr>
        <p:txBody>
          <a:bodyPr wrap="square">
            <a:spAutoFit/>
          </a:bodyPr>
          <a:lstStyle/>
          <a:p>
            <a:pPr marL="285750" indent="-285750">
              <a:lnSpc>
                <a:spcPct val="150000"/>
              </a:lnSpc>
              <a:buClr>
                <a:schemeClr val="accent2"/>
              </a:buClr>
              <a:buSzPct val="80000"/>
              <a:buFont typeface="Wingdings" panose="05000000000000000000" pitchFamily="2" charset="2"/>
              <a:buChar char="n"/>
              <a:defRPr/>
            </a:pPr>
            <a:r>
              <a:rPr lang="zh-CN" altLang="en-US" sz="2000" dirty="0" smtClean="0">
                <a:latin typeface="宋体" pitchFamily="2" charset="-122"/>
                <a:ea typeface="宋体" pitchFamily="2" charset="-122"/>
                <a:cs typeface="Times New Roman" pitchFamily="18" charset="0"/>
              </a:rPr>
              <a:t>学院有</a:t>
            </a:r>
            <a:r>
              <a:rPr lang="zh-CN" altLang="en-US" sz="2000" dirty="0" smtClean="0">
                <a:latin typeface="宋体" pitchFamily="2" charset="-122"/>
                <a:ea typeface="宋体" pitchFamily="2" charset="-122"/>
              </a:rPr>
              <a:t>农业机械化及其自动化、机械设计制造及其自动化、机械电子工程、电子信息工程、车辆工程和农业智能装备工程等</a:t>
            </a:r>
            <a:r>
              <a:rPr lang="en-US" altLang="zh-CN" sz="2000" dirty="0" smtClean="0">
                <a:latin typeface="宋体" pitchFamily="2" charset="-122"/>
                <a:ea typeface="宋体" pitchFamily="2" charset="-122"/>
              </a:rPr>
              <a:t>6</a:t>
            </a:r>
            <a:r>
              <a:rPr lang="zh-CN" altLang="en-US" sz="2000" dirty="0" smtClean="0">
                <a:latin typeface="宋体" pitchFamily="2" charset="-122"/>
                <a:ea typeface="宋体" pitchFamily="2" charset="-122"/>
              </a:rPr>
              <a:t>个本科专业。</a:t>
            </a:r>
            <a:endParaRPr lang="en-US" altLang="zh-CN" sz="2000" dirty="0" smtClean="0">
              <a:latin typeface="宋体" pitchFamily="2" charset="-122"/>
              <a:ea typeface="宋体" pitchFamily="2" charset="-122"/>
            </a:endParaRPr>
          </a:p>
          <a:p>
            <a:pPr marL="285750" indent="-285750">
              <a:lnSpc>
                <a:spcPct val="150000"/>
              </a:lnSpc>
              <a:buClr>
                <a:schemeClr val="accent2"/>
              </a:buClr>
              <a:buSzPct val="80000"/>
              <a:buFont typeface="Wingdings" panose="05000000000000000000" pitchFamily="2" charset="2"/>
              <a:buChar char="n"/>
              <a:defRPr/>
            </a:pPr>
            <a:r>
              <a:rPr lang="en-US" altLang="zh-CN" sz="2000" dirty="0" smtClean="0">
                <a:latin typeface="宋体" pitchFamily="2" charset="-122"/>
                <a:ea typeface="宋体" pitchFamily="2" charset="-122"/>
              </a:rPr>
              <a:t>2022</a:t>
            </a:r>
            <a:r>
              <a:rPr lang="zh-CN" altLang="en-US" sz="2000" dirty="0" smtClean="0">
                <a:latin typeface="宋体" pitchFamily="2" charset="-122"/>
                <a:ea typeface="宋体" pitchFamily="2" charset="-122"/>
              </a:rPr>
              <a:t>年本科生招生量位居学校</a:t>
            </a:r>
            <a:r>
              <a:rPr lang="zh-CN" altLang="en-US" sz="2000" dirty="0" smtClean="0">
                <a:solidFill>
                  <a:srgbClr val="FF0000"/>
                </a:solidFill>
                <a:latin typeface="宋体" pitchFamily="2" charset="-122"/>
                <a:ea typeface="宋体" pitchFamily="2" charset="-122"/>
              </a:rPr>
              <a:t>第</a:t>
            </a:r>
            <a:r>
              <a:rPr lang="en-US" altLang="zh-CN" sz="2000" dirty="0" smtClean="0">
                <a:solidFill>
                  <a:srgbClr val="FF0000"/>
                </a:solidFill>
                <a:latin typeface="宋体" pitchFamily="2" charset="-122"/>
                <a:ea typeface="宋体" pitchFamily="2" charset="-122"/>
              </a:rPr>
              <a:t>2</a:t>
            </a:r>
            <a:r>
              <a:rPr lang="zh-CN" altLang="en-US" sz="2000" dirty="0" smtClean="0">
                <a:solidFill>
                  <a:srgbClr val="FF0000"/>
                </a:solidFill>
                <a:latin typeface="宋体" pitchFamily="2" charset="-122"/>
                <a:ea typeface="宋体" pitchFamily="2" charset="-122"/>
              </a:rPr>
              <a:t>（</a:t>
            </a:r>
            <a:r>
              <a:rPr lang="en-US" altLang="zh-CN" sz="2000" dirty="0" smtClean="0">
                <a:solidFill>
                  <a:srgbClr val="FF0000"/>
                </a:solidFill>
                <a:latin typeface="宋体" pitchFamily="2" charset="-122"/>
                <a:ea typeface="宋体" pitchFamily="2" charset="-122"/>
              </a:rPr>
              <a:t>443</a:t>
            </a:r>
            <a:r>
              <a:rPr lang="zh-CN" altLang="en-US" sz="2000" dirty="0" smtClean="0">
                <a:solidFill>
                  <a:srgbClr val="FF0000"/>
                </a:solidFill>
                <a:latin typeface="宋体" pitchFamily="2" charset="-122"/>
                <a:ea typeface="宋体" pitchFamily="2" charset="-122"/>
              </a:rPr>
              <a:t>人），总人数达到</a:t>
            </a:r>
            <a:r>
              <a:rPr lang="en-US" altLang="zh-CN" sz="2000" dirty="0" smtClean="0">
                <a:solidFill>
                  <a:srgbClr val="FF0000"/>
                </a:solidFill>
                <a:latin typeface="宋体" pitchFamily="2" charset="-122"/>
                <a:ea typeface="宋体" pitchFamily="2" charset="-122"/>
              </a:rPr>
              <a:t>1707</a:t>
            </a:r>
            <a:r>
              <a:rPr lang="zh-CN" altLang="en-US" sz="2000" dirty="0" smtClean="0">
                <a:solidFill>
                  <a:srgbClr val="FF0000"/>
                </a:solidFill>
                <a:latin typeface="宋体" pitchFamily="2" charset="-122"/>
                <a:ea typeface="宋体" pitchFamily="2" charset="-122"/>
              </a:rPr>
              <a:t>人。</a:t>
            </a:r>
            <a:endParaRPr lang="en-US" altLang="zh-CN" sz="2000" dirty="0" smtClean="0">
              <a:solidFill>
                <a:srgbClr val="FF0000"/>
              </a:solidFill>
              <a:latin typeface="宋体" pitchFamily="2" charset="-122"/>
              <a:ea typeface="宋体" pitchFamily="2" charset="-122"/>
            </a:endParaRPr>
          </a:p>
          <a:p>
            <a:pPr marL="285750" indent="-285750">
              <a:lnSpc>
                <a:spcPct val="150000"/>
              </a:lnSpc>
              <a:buClr>
                <a:schemeClr val="accent2"/>
              </a:buClr>
              <a:buSzPct val="80000"/>
              <a:buFont typeface="Wingdings" panose="05000000000000000000" pitchFamily="2" charset="2"/>
              <a:buChar char="n"/>
              <a:defRPr/>
            </a:pPr>
            <a:r>
              <a:rPr lang="zh-CN" altLang="en-US" sz="2000" dirty="0" smtClean="0">
                <a:solidFill>
                  <a:srgbClr val="FF0000"/>
                </a:solidFill>
                <a:latin typeface="宋体" pitchFamily="2" charset="-122"/>
                <a:ea typeface="宋体" pitchFamily="2" charset="-122"/>
              </a:rPr>
              <a:t>学院坚持本科教学为立院之本。</a:t>
            </a:r>
            <a:endParaRPr lang="en-US" altLang="zh-CN" sz="2000" dirty="0" smtClean="0">
              <a:solidFill>
                <a:srgbClr val="FF0000"/>
              </a:solidFill>
              <a:latin typeface="宋体" pitchFamily="2" charset="-122"/>
              <a:ea typeface="宋体" pitchFamily="2" charset="-122"/>
            </a:endParaRPr>
          </a:p>
        </p:txBody>
      </p:sp>
      <p:pic>
        <p:nvPicPr>
          <p:cNvPr id="9" name="Picture 2" descr="C:\Users\Administrator\Documents\Tencent Files\349025197\Image\C2C\BBC067D93F5766352D8D6B3D6034EDAD.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777" b="10024"/>
          <a:stretch>
            <a:fillRect/>
          </a:stretch>
        </p:blipFill>
        <p:spPr bwMode="auto">
          <a:xfrm>
            <a:off x="1736898" y="2716685"/>
            <a:ext cx="5655794" cy="2169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0213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5</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8"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前言</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6" name="矩形 5"/>
          <p:cNvSpPr/>
          <p:nvPr/>
        </p:nvSpPr>
        <p:spPr>
          <a:xfrm>
            <a:off x="95250" y="1221016"/>
            <a:ext cx="8658226" cy="1938992"/>
          </a:xfrm>
          <a:prstGeom prst="rect">
            <a:avLst/>
          </a:prstGeom>
        </p:spPr>
        <p:txBody>
          <a:bodyPr wrap="square">
            <a:spAutoFit/>
          </a:bodyPr>
          <a:lstStyle/>
          <a:p>
            <a:pPr marL="285750" indent="-285750">
              <a:lnSpc>
                <a:spcPct val="150000"/>
              </a:lnSpc>
              <a:buClr>
                <a:schemeClr val="accent2"/>
              </a:buClr>
              <a:buSzPct val="80000"/>
              <a:defRPr/>
            </a:pPr>
            <a:r>
              <a:rPr lang="zh-CN" altLang="en-US" sz="2000" dirty="0" smtClean="0">
                <a:latin typeface="黑体" pitchFamily="49" charset="-122"/>
                <a:ea typeface="黑体" pitchFamily="49" charset="-122"/>
                <a:cs typeface="Times New Roman" pitchFamily="18" charset="0"/>
              </a:rPr>
              <a:t>      </a:t>
            </a:r>
            <a:r>
              <a:rPr lang="zh-CN" altLang="en-US" sz="2000" b="1" dirty="0" smtClean="0">
                <a:latin typeface="宋体" pitchFamily="2" charset="-122"/>
                <a:ea typeface="宋体" pitchFamily="2" charset="-122"/>
                <a:cs typeface="Times New Roman" pitchFamily="18" charset="0"/>
              </a:rPr>
              <a:t>根</a:t>
            </a:r>
            <a:r>
              <a:rPr lang="zh-CN" altLang="en-US" sz="2000" b="1" dirty="0" smtClean="0">
                <a:latin typeface="宋体" pitchFamily="2" charset="-122"/>
                <a:ea typeface="宋体" pitchFamily="2" charset="-122"/>
                <a:cs typeface="Times New Roman" pitchFamily="18" charset="0"/>
              </a:rPr>
              <a:t>据学校一流本科教育行动计划（</a:t>
            </a:r>
            <a:r>
              <a:rPr lang="en-US" altLang="zh-CN" sz="2000" b="1" dirty="0" smtClean="0">
                <a:latin typeface="宋体" pitchFamily="2" charset="-122"/>
                <a:ea typeface="宋体" pitchFamily="2" charset="-122"/>
                <a:cs typeface="Times New Roman" pitchFamily="18" charset="0"/>
              </a:rPr>
              <a:t>2018-2022</a:t>
            </a:r>
            <a:r>
              <a:rPr lang="zh-CN" altLang="en-US" sz="2000" b="1" dirty="0" smtClean="0">
                <a:latin typeface="宋体" pitchFamily="2" charset="-122"/>
                <a:ea typeface="宋体" pitchFamily="2" charset="-122"/>
                <a:cs typeface="Times New Roman" pitchFamily="18" charset="0"/>
              </a:rPr>
              <a:t>）、创建卓越农林人才培养标杆行动计划，</a:t>
            </a:r>
            <a:r>
              <a:rPr lang="zh-CN" altLang="zh-CN" sz="2000" b="1" dirty="0" smtClean="0">
                <a:latin typeface="宋体" pitchFamily="2" charset="-122"/>
                <a:ea typeface="宋体" pitchFamily="2" charset="-122"/>
              </a:rPr>
              <a:t>以“新工科”建设为引领，</a:t>
            </a:r>
            <a:r>
              <a:rPr lang="zh-CN" altLang="en-US" sz="2000" b="1" dirty="0" smtClean="0">
                <a:latin typeface="宋体" pitchFamily="2" charset="-122"/>
                <a:ea typeface="宋体" pitchFamily="2" charset="-122"/>
              </a:rPr>
              <a:t>以</a:t>
            </a:r>
            <a:r>
              <a:rPr lang="en-US" altLang="zh-CN" sz="2000" b="1" dirty="0" smtClean="0">
                <a:latin typeface="宋体" pitchFamily="2" charset="-122"/>
                <a:ea typeface="宋体" pitchFamily="2" charset="-122"/>
              </a:rPr>
              <a:t>OBE</a:t>
            </a:r>
            <a:r>
              <a:rPr lang="zh-CN" altLang="en-US" sz="2000" b="1" dirty="0" smtClean="0">
                <a:latin typeface="宋体" pitchFamily="2" charset="-122"/>
                <a:ea typeface="宋体" pitchFamily="2" charset="-122"/>
              </a:rPr>
              <a:t>理念推动</a:t>
            </a:r>
            <a:r>
              <a:rPr lang="zh-CN" altLang="zh-CN" sz="2000" b="1" dirty="0" smtClean="0">
                <a:latin typeface="宋体" pitchFamily="2" charset="-122"/>
                <a:ea typeface="宋体" pitchFamily="2" charset="-122"/>
              </a:rPr>
              <a:t>专业内涵建设</a:t>
            </a:r>
            <a:r>
              <a:rPr lang="zh-CN" altLang="en-US" sz="2000" b="1" dirty="0" smtClean="0">
                <a:latin typeface="宋体" pitchFamily="2" charset="-122"/>
                <a:ea typeface="宋体" pitchFamily="2" charset="-122"/>
              </a:rPr>
              <a:t>，通过加强专业、课程、实践条件</a:t>
            </a:r>
            <a:r>
              <a:rPr lang="zh-CN" altLang="en-US" sz="2000" b="1" dirty="0" smtClean="0">
                <a:latin typeface="宋体" pitchFamily="2" charset="-122"/>
                <a:ea typeface="宋体" pitchFamily="2" charset="-122"/>
              </a:rPr>
              <a:t>、</a:t>
            </a:r>
            <a:r>
              <a:rPr lang="zh-CN" altLang="en-US" sz="2000" b="1" dirty="0" smtClean="0">
                <a:latin typeface="宋体" pitchFamily="2" charset="-122"/>
                <a:ea typeface="宋体" pitchFamily="2" charset="-122"/>
              </a:rPr>
              <a:t>实践</a:t>
            </a:r>
            <a:r>
              <a:rPr lang="zh-CN" altLang="en-US" sz="2000" b="1" dirty="0" smtClean="0">
                <a:latin typeface="宋体" pitchFamily="2" charset="-122"/>
                <a:ea typeface="宋体" pitchFamily="2" charset="-122"/>
              </a:rPr>
              <a:t>能力、</a:t>
            </a:r>
            <a:r>
              <a:rPr lang="zh-CN" altLang="en-US" sz="2000" b="1" dirty="0" smtClean="0">
                <a:latin typeface="宋体" pitchFamily="2" charset="-122"/>
                <a:ea typeface="宋体" pitchFamily="2" charset="-122"/>
              </a:rPr>
              <a:t>人才培养目标达成等，</a:t>
            </a:r>
            <a:r>
              <a:rPr lang="zh-CN" altLang="zh-CN" sz="2000" b="1" dirty="0" smtClean="0">
                <a:latin typeface="宋体" pitchFamily="2" charset="-122"/>
                <a:ea typeface="宋体" pitchFamily="2" charset="-122"/>
              </a:rPr>
              <a:t>提升</a:t>
            </a:r>
            <a:r>
              <a:rPr lang="zh-CN" altLang="en-US" sz="2000" b="1" dirty="0" smtClean="0">
                <a:latin typeface="宋体" pitchFamily="2" charset="-122"/>
                <a:ea typeface="宋体" pitchFamily="2" charset="-122"/>
              </a:rPr>
              <a:t>学院整体</a:t>
            </a:r>
            <a:r>
              <a:rPr lang="zh-CN" altLang="zh-CN" sz="2000" b="1" dirty="0" smtClean="0">
                <a:latin typeface="宋体" pitchFamily="2" charset="-122"/>
                <a:ea typeface="宋体" pitchFamily="2" charset="-122"/>
              </a:rPr>
              <a:t>人才培养质量</a:t>
            </a:r>
            <a:r>
              <a:rPr lang="zh-CN" altLang="en-US" sz="2000" b="1" dirty="0" smtClean="0">
                <a:latin typeface="宋体" pitchFamily="2" charset="-122"/>
                <a:ea typeface="宋体" pitchFamily="2" charset="-122"/>
              </a:rPr>
              <a:t>。</a:t>
            </a:r>
            <a:endParaRPr lang="en-US" altLang="zh-CN" sz="2000" b="1" dirty="0" smtClean="0">
              <a:latin typeface="宋体" pitchFamily="2" charset="-122"/>
              <a:ea typeface="宋体" pitchFamily="2" charset="-122"/>
              <a:cs typeface="Times New Roman" pitchFamily="18" charset="0"/>
            </a:endParaRPr>
          </a:p>
        </p:txBody>
      </p:sp>
    </p:spTree>
    <p:extLst>
      <p:ext uri="{BB962C8B-B14F-4D97-AF65-F5344CB8AC3E}">
        <p14:creationId xmlns:p14="http://schemas.microsoft.com/office/powerpoint/2010/main" xmlns="" val="1960213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6</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8"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一、</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凝聚师生共识，将</a:t>
            </a:r>
            <a:r>
              <a:rPr lang="en-US" altLang="zh-CN"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OBE</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理念贯穿人才培养全过程</a:t>
            </a:r>
            <a:endParaRPr lang="zh-CN" altLang="en-US" sz="2400" dirty="0" smtClean="0">
              <a:solidFill>
                <a:srgbClr val="FF0000"/>
              </a:solidFill>
              <a:latin typeface="黑体" panose="02010609060101010101" pitchFamily="49" charset="-122"/>
              <a:ea typeface="黑体" panose="02010609060101010101" pitchFamily="49" charset="-122"/>
              <a:sym typeface="Lucida Grande"/>
            </a:endParaRPr>
          </a:p>
        </p:txBody>
      </p:sp>
      <p:sp>
        <p:nvSpPr>
          <p:cNvPr id="11" name="矩形 10"/>
          <p:cNvSpPr/>
          <p:nvPr/>
        </p:nvSpPr>
        <p:spPr>
          <a:xfrm>
            <a:off x="133561" y="988219"/>
            <a:ext cx="5400464" cy="2677656"/>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60000" indent="-285750" algn="just">
              <a:lnSpc>
                <a:spcPct val="150000"/>
              </a:lnSpc>
              <a:buFont typeface="Wingdings" panose="05000000000000000000" charset="0"/>
              <a:buChar char="l"/>
              <a:defRPr/>
            </a:pPr>
            <a:r>
              <a:rPr lang="zh-CN" altLang="en-US" sz="1600" dirty="0" smtClean="0">
                <a:solidFill>
                  <a:prstClr val="black"/>
                </a:solidFill>
                <a:latin typeface="宋体" panose="02010600030101010101" pitchFamily="2" charset="-122"/>
                <a:ea typeface="宋体" panose="02010600030101010101" pitchFamily="2" charset="-122"/>
              </a:rPr>
              <a:t>以机制专业开展工程</a:t>
            </a:r>
            <a:r>
              <a:rPr lang="zh-CN" altLang="en-US" sz="1600" dirty="0">
                <a:solidFill>
                  <a:prstClr val="black"/>
                </a:solidFill>
                <a:latin typeface="宋体" panose="02010600030101010101" pitchFamily="2" charset="-122"/>
                <a:ea typeface="宋体" panose="02010600030101010101" pitchFamily="2" charset="-122"/>
              </a:rPr>
              <a:t>教育专业认证</a:t>
            </a:r>
            <a:r>
              <a:rPr lang="zh-CN" altLang="en-US" sz="1600" dirty="0" smtClean="0">
                <a:solidFill>
                  <a:prstClr val="black"/>
                </a:solidFill>
                <a:latin typeface="宋体" panose="02010600030101010101" pitchFamily="2" charset="-122"/>
                <a:ea typeface="宋体" panose="02010600030101010101" pitchFamily="2" charset="-122"/>
              </a:rPr>
              <a:t>为契机，</a:t>
            </a:r>
            <a:r>
              <a:rPr lang="zh-CN" sz="1600" dirty="0" smtClean="0">
                <a:solidFill>
                  <a:prstClr val="black"/>
                </a:solidFill>
                <a:latin typeface="宋体" panose="02010600030101010101" pitchFamily="2" charset="-122"/>
                <a:ea typeface="宋体" panose="02010600030101010101" pitchFamily="2" charset="-122"/>
              </a:rPr>
              <a:t>通过专家培训、集中学习等方式，引导全</a:t>
            </a:r>
            <a:r>
              <a:rPr sz="1600" dirty="0" smtClean="0">
                <a:solidFill>
                  <a:prstClr val="black"/>
                </a:solidFill>
                <a:latin typeface="宋体" panose="02010600030101010101" pitchFamily="2" charset="-122"/>
                <a:ea typeface="宋体" panose="02010600030101010101" pitchFamily="2" charset="-122"/>
              </a:rPr>
              <a:t>院</a:t>
            </a:r>
            <a:r>
              <a:rPr lang="zh-CN" sz="1600" dirty="0" smtClean="0">
                <a:solidFill>
                  <a:prstClr val="black"/>
                </a:solidFill>
                <a:latin typeface="宋体" panose="02010600030101010101" pitchFamily="2" charset="-122"/>
                <a:ea typeface="宋体" panose="02010600030101010101" pitchFamily="2" charset="-122"/>
              </a:rPr>
              <a:t>师生</a:t>
            </a:r>
            <a:r>
              <a:rPr lang="zh-CN" altLang="en-US" sz="1600" dirty="0" smtClean="0">
                <a:solidFill>
                  <a:prstClr val="black"/>
                </a:solidFill>
                <a:latin typeface="宋体" panose="02010600030101010101" pitchFamily="2" charset="-122"/>
                <a:ea typeface="宋体" panose="02010600030101010101" pitchFamily="2" charset="-122"/>
              </a:rPr>
              <a:t>深入理解并掌握</a:t>
            </a:r>
            <a:r>
              <a:rPr sz="1600" dirty="0" smtClean="0">
                <a:solidFill>
                  <a:prstClr val="black"/>
                </a:solidFill>
                <a:latin typeface="宋体" panose="02010600030101010101" pitchFamily="2" charset="-122"/>
                <a:ea typeface="宋体" panose="02010600030101010101" pitchFamily="2" charset="-122"/>
              </a:rPr>
              <a:t>“</a:t>
            </a:r>
            <a:r>
              <a:rPr sz="1600" b="1" dirty="0" smtClean="0">
                <a:solidFill>
                  <a:srgbClr val="0000FF"/>
                </a:solidFill>
                <a:latin typeface="宋体" panose="02010600030101010101" pitchFamily="2" charset="-122"/>
                <a:ea typeface="宋体" panose="02010600030101010101" pitchFamily="2" charset="-122"/>
              </a:rPr>
              <a:t>以学生为中心，以成果为导向，持续改进”的OBE理念</a:t>
            </a:r>
            <a:r>
              <a:rPr lang="zh-CN" sz="1600" b="1" dirty="0" smtClean="0">
                <a:solidFill>
                  <a:srgbClr val="0000FF"/>
                </a:solidFill>
                <a:latin typeface="宋体" panose="02010600030101010101" pitchFamily="2" charset="-122"/>
                <a:ea typeface="宋体" panose="02010600030101010101" pitchFamily="2" charset="-122"/>
              </a:rPr>
              <a:t>。</a:t>
            </a:r>
          </a:p>
          <a:p>
            <a:pPr marL="360000" indent="-285750" algn="just" eaLnBrk="1" hangingPunct="1">
              <a:lnSpc>
                <a:spcPct val="150000"/>
              </a:lnSpc>
              <a:buFont typeface="Wingdings" panose="05000000000000000000" charset="0"/>
              <a:buChar char="l"/>
              <a:defRPr/>
            </a:pPr>
            <a:r>
              <a:rPr lang="zh-CN" altLang="en-US" sz="1600" dirty="0" smtClean="0">
                <a:solidFill>
                  <a:prstClr val="black"/>
                </a:solidFill>
                <a:latin typeface="宋体" panose="02010600030101010101" pitchFamily="2" charset="-122"/>
                <a:ea typeface="宋体" panose="02010600030101010101" pitchFamily="2" charset="-122"/>
              </a:rPr>
              <a:t>先后邀请西安电子科技大学、西安交通大学、教务处等专家</a:t>
            </a:r>
            <a:r>
              <a:rPr lang="en-US" altLang="zh-CN" sz="1600" b="1" dirty="0" smtClean="0">
                <a:solidFill>
                  <a:srgbClr val="FF0000"/>
                </a:solidFill>
                <a:latin typeface="宋体" panose="02010600030101010101" pitchFamily="2" charset="-122"/>
                <a:ea typeface="宋体" panose="02010600030101010101" pitchFamily="2" charset="-122"/>
              </a:rPr>
              <a:t>18</a:t>
            </a:r>
            <a:r>
              <a:rPr lang="zh-CN" altLang="en-US" sz="1600" b="1" dirty="0" smtClean="0">
                <a:solidFill>
                  <a:srgbClr val="FF0000"/>
                </a:solidFill>
                <a:latin typeface="宋体" panose="02010600030101010101" pitchFamily="2" charset="-122"/>
                <a:ea typeface="宋体" panose="02010600030101010101" pitchFamily="2" charset="-122"/>
              </a:rPr>
              <a:t>人</a:t>
            </a:r>
            <a:r>
              <a:rPr lang="zh-CN" altLang="en-US" sz="1600" b="1" dirty="0" smtClean="0">
                <a:solidFill>
                  <a:srgbClr val="FF0000"/>
                </a:solidFill>
                <a:latin typeface="宋体" panose="02010600030101010101" pitchFamily="2" charset="-122"/>
                <a:ea typeface="宋体" panose="02010600030101010101" pitchFamily="2" charset="-122"/>
              </a:rPr>
              <a:t>次线上线下</a:t>
            </a:r>
            <a:r>
              <a:rPr lang="zh-CN" altLang="en-US" sz="1600" dirty="0" smtClean="0">
                <a:solidFill>
                  <a:prstClr val="black"/>
                </a:solidFill>
                <a:latin typeface="宋体" panose="02010600030101010101" pitchFamily="2" charset="-122"/>
                <a:ea typeface="宋体" panose="02010600030101010101" pitchFamily="2" charset="-122"/>
              </a:rPr>
              <a:t>指</a:t>
            </a:r>
            <a:r>
              <a:rPr lang="zh-CN" altLang="en-US" sz="1600" dirty="0" smtClean="0">
                <a:solidFill>
                  <a:prstClr val="black"/>
                </a:solidFill>
                <a:latin typeface="宋体" panose="02010600030101010101" pitchFamily="2" charset="-122"/>
                <a:ea typeface="宋体" panose="02010600030101010101" pitchFamily="2" charset="-122"/>
              </a:rPr>
              <a:t>导交流。</a:t>
            </a:r>
          </a:p>
          <a:p>
            <a:pPr marL="360000" indent="-285750" algn="just" eaLnBrk="1" hangingPunct="1">
              <a:lnSpc>
                <a:spcPct val="150000"/>
              </a:lnSpc>
              <a:buFont typeface="Wingdings" panose="05000000000000000000" charset="0"/>
              <a:buChar char="l"/>
              <a:defRPr/>
            </a:pPr>
            <a:r>
              <a:rPr lang="zh-CN" altLang="en-US" sz="1600" dirty="0" smtClean="0">
                <a:solidFill>
                  <a:prstClr val="black"/>
                </a:solidFill>
                <a:latin typeface="宋体" panose="02010600030101010101" pitchFamily="2" charset="-122"/>
                <a:ea typeface="宋体" panose="02010600030101010101" pitchFamily="2" charset="-122"/>
              </a:rPr>
              <a:t>全院大会集中学习</a:t>
            </a:r>
            <a:r>
              <a:rPr lang="en-US" altLang="zh-CN" sz="1600" dirty="0" smtClean="0">
                <a:solidFill>
                  <a:prstClr val="black"/>
                </a:solidFill>
                <a:latin typeface="宋体" panose="02010600030101010101" pitchFamily="2" charset="-122"/>
                <a:ea typeface="宋体" panose="02010600030101010101" pitchFamily="2" charset="-122"/>
              </a:rPr>
              <a:t>3</a:t>
            </a:r>
            <a:r>
              <a:rPr lang="zh-CN" altLang="en-US" sz="1600" dirty="0" smtClean="0">
                <a:solidFill>
                  <a:prstClr val="black"/>
                </a:solidFill>
                <a:latin typeface="宋体" panose="02010600030101010101" pitchFamily="2" charset="-122"/>
                <a:ea typeface="宋体" panose="02010600030101010101" pitchFamily="2" charset="-122"/>
              </a:rPr>
              <a:t>次，相关专业集中研讨</a:t>
            </a:r>
            <a:r>
              <a:rPr lang="en-US" altLang="zh-CN" sz="1600" dirty="0" smtClean="0">
                <a:solidFill>
                  <a:prstClr val="black"/>
                </a:solidFill>
                <a:latin typeface="宋体" panose="02010600030101010101" pitchFamily="2" charset="-122"/>
                <a:ea typeface="宋体" panose="02010600030101010101" pitchFamily="2" charset="-122"/>
              </a:rPr>
              <a:t>20</a:t>
            </a:r>
            <a:r>
              <a:rPr lang="zh-CN" altLang="en-US" sz="1600" dirty="0" smtClean="0">
                <a:solidFill>
                  <a:prstClr val="black"/>
                </a:solidFill>
                <a:latin typeface="宋体" panose="02010600030101010101" pitchFamily="2" charset="-122"/>
                <a:ea typeface="宋体" panose="02010600030101010101" pitchFamily="2" charset="-122"/>
              </a:rPr>
              <a:t>余次。</a:t>
            </a:r>
            <a:endParaRPr lang="en-US" altLang="zh-CN" dirty="0" smtClean="0">
              <a:solidFill>
                <a:srgbClr val="0000FF"/>
              </a:solidFill>
              <a:latin typeface="宋体" panose="02010600030101010101" pitchFamily="2" charset="-122"/>
              <a:ea typeface="宋体" panose="02010600030101010101" pitchFamily="2" charset="-122"/>
            </a:endParaRPr>
          </a:p>
        </p:txBody>
      </p:sp>
      <p:grpSp>
        <p:nvGrpSpPr>
          <p:cNvPr id="4" name="组合 3"/>
          <p:cNvGrpSpPr/>
          <p:nvPr/>
        </p:nvGrpSpPr>
        <p:grpSpPr>
          <a:xfrm>
            <a:off x="619125" y="3885220"/>
            <a:ext cx="4552950" cy="982055"/>
            <a:chOff x="461274" y="3677125"/>
            <a:chExt cx="5929868" cy="1266689"/>
          </a:xfrm>
        </p:grpSpPr>
        <p:pic>
          <p:nvPicPr>
            <p:cNvPr id="12" name="图片 11" descr="C:/Users/jxb/AppData/Local/Temp/picturecompress_20211231153309/output_1.jpgoutput_1"/>
            <p:cNvPicPr>
              <a:picLocks noChangeAspect="1"/>
            </p:cNvPicPr>
            <p:nvPr>
              <p:custDataLst>
                <p:tags r:id="rId1"/>
              </p:custDataLst>
            </p:nvPr>
          </p:nvPicPr>
          <p:blipFill>
            <a:blip r:embed="rId4" cstate="print">
              <a:lum bright="6000"/>
            </a:blip>
            <a:stretch>
              <a:fillRect/>
            </a:stretch>
          </p:blipFill>
          <p:spPr>
            <a:xfrm>
              <a:off x="461274" y="3677125"/>
              <a:ext cx="1952731" cy="1260349"/>
            </a:xfrm>
            <a:prstGeom prst="rect">
              <a:avLst/>
            </a:prstGeom>
          </p:spPr>
        </p:pic>
        <p:pic>
          <p:nvPicPr>
            <p:cNvPr id="14" name="图片 13" descr="C:/Users/jxb/AppData/Local/Temp/picturecompress_20211227104753/output_1.jpgoutput_1"/>
            <p:cNvPicPr>
              <a:picLocks noChangeAspect="1"/>
            </p:cNvPicPr>
            <p:nvPr/>
          </p:nvPicPr>
          <p:blipFill>
            <a:blip r:embed="rId5" cstate="print">
              <a:lum bright="18000" contrast="6000"/>
            </a:blip>
            <a:stretch>
              <a:fillRect/>
            </a:stretch>
          </p:blipFill>
          <p:spPr>
            <a:xfrm>
              <a:off x="4430806" y="3678165"/>
              <a:ext cx="1960336" cy="1265649"/>
            </a:xfrm>
            <a:prstGeom prst="rect">
              <a:avLst/>
            </a:prstGeom>
          </p:spPr>
        </p:pic>
        <p:pic>
          <p:nvPicPr>
            <p:cNvPr id="15" name="图片 14" descr="C:/Users/jxb/AppData/Local/Temp/picturecompress_20211231180518/output_1.jpgoutput_1"/>
            <p:cNvPicPr>
              <a:picLocks noChangeAspect="1"/>
            </p:cNvPicPr>
            <p:nvPr/>
          </p:nvPicPr>
          <p:blipFill>
            <a:blip r:embed="rId6" cstate="print"/>
            <a:srcRect l="24319" t="37704" r="39882"/>
            <a:stretch>
              <a:fillRect/>
            </a:stretch>
          </p:blipFill>
          <p:spPr>
            <a:xfrm>
              <a:off x="2441684" y="3678165"/>
              <a:ext cx="1952731" cy="1259309"/>
            </a:xfrm>
            <a:prstGeom prst="rect">
              <a:avLst/>
            </a:prstGeom>
          </p:spPr>
        </p:pic>
      </p:grpSp>
      <p:sp>
        <p:nvSpPr>
          <p:cNvPr id="17" name="标题 1"/>
          <p:cNvSpPr txBox="1">
            <a:spLocks noChangeArrowheads="1"/>
          </p:cNvSpPr>
          <p:nvPr/>
        </p:nvSpPr>
        <p:spPr bwMode="auto">
          <a:xfrm>
            <a:off x="220980" y="686992"/>
            <a:ext cx="7503795" cy="340310"/>
          </a:xfrm>
          <a:prstGeom prst="rect">
            <a:avLst/>
          </a:prstGeom>
          <a:noFill/>
          <a:ln w="25400">
            <a:noFill/>
            <a:miter lim="800000"/>
          </a:ln>
        </p:spPr>
        <p:txBody>
          <a:bodyPr anchor="ctr"/>
          <a:lstStyle/>
          <a:p>
            <a:pPr>
              <a:lnSpc>
                <a:spcPct val="90000"/>
              </a:lnSpc>
            </a:pPr>
            <a:r>
              <a:rPr lang="en-US" altLang="zh-CN"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1.</a:t>
            </a:r>
            <a:r>
              <a:rPr lang="zh-CN" altLang="en-US"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统一</a:t>
            </a:r>
            <a:r>
              <a:rPr lang="zh-CN" altLang="zh-CN"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思想</a:t>
            </a:r>
            <a:r>
              <a:rPr lang="zh-CN" altLang="en-US"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、凝聚师生共识，深入理解</a:t>
            </a:r>
            <a:r>
              <a:rPr lang="en-US" altLang="zh-CN"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OBE</a:t>
            </a:r>
            <a:r>
              <a:rPr lang="zh-CN" altLang="en-US"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理念</a:t>
            </a:r>
          </a:p>
        </p:txBody>
      </p:sp>
      <p:grpSp>
        <p:nvGrpSpPr>
          <p:cNvPr id="18" name="组合 2"/>
          <p:cNvGrpSpPr/>
          <p:nvPr/>
        </p:nvGrpSpPr>
        <p:grpSpPr>
          <a:xfrm>
            <a:off x="5551839" y="1180450"/>
            <a:ext cx="3249262" cy="2829576"/>
            <a:chOff x="4870170" y="937023"/>
            <a:chExt cx="3921406" cy="2563415"/>
          </a:xfrm>
        </p:grpSpPr>
        <p:sp>
          <p:nvSpPr>
            <p:cNvPr id="21" name="标题 1"/>
            <p:cNvSpPr txBox="1">
              <a:spLocks noChangeArrowheads="1"/>
            </p:cNvSpPr>
            <p:nvPr/>
          </p:nvSpPr>
          <p:spPr bwMode="auto">
            <a:xfrm>
              <a:off x="5403569" y="937023"/>
              <a:ext cx="3054641" cy="313551"/>
            </a:xfrm>
            <a:prstGeom prst="rect">
              <a:avLst/>
            </a:prstGeom>
            <a:solidFill>
              <a:srgbClr val="8CB3E3"/>
            </a:solidFill>
            <a:ln w="25400">
              <a:solidFill>
                <a:srgbClr val="8CB3E3"/>
              </a:solidFill>
              <a:miter lim="800000"/>
            </a:ln>
          </p:spPr>
          <p:txBody>
            <a:bodyPr anchor="ctr"/>
            <a:lstStyle/>
            <a:p>
              <a:pPr algn="ctr">
                <a:lnSpc>
                  <a:spcPct val="90000"/>
                </a:lnSpc>
              </a:pPr>
              <a:r>
                <a:rPr lang="en-US" altLang="zh-CN" sz="2000" b="1" dirty="0">
                  <a:solidFill>
                    <a:srgbClr val="002060"/>
                  </a:solidFill>
                  <a:latin typeface="黑体" panose="02010609060101010101" pitchFamily="49" charset="-122"/>
                  <a:ea typeface="黑体" panose="02010609060101010101" pitchFamily="49" charset="-122"/>
                  <a:sym typeface="黑体" panose="02010609060101010101" pitchFamily="49" charset="-122"/>
                </a:rPr>
                <a:t> </a:t>
              </a:r>
              <a:r>
                <a:rPr lang="zh-CN" altLang="en-US" sz="2000" b="1" dirty="0">
                  <a:solidFill>
                    <a:srgbClr val="002060"/>
                  </a:solidFill>
                  <a:latin typeface="黑体" panose="02010609060101010101" pitchFamily="49" charset="-122"/>
                  <a:ea typeface="黑体" panose="02010609060101010101" pitchFamily="49" charset="-122"/>
                  <a:sym typeface="黑体" panose="02010609060101010101" pitchFamily="49" charset="-122"/>
                </a:rPr>
                <a:t>工程教育认证理念</a:t>
              </a:r>
            </a:p>
          </p:txBody>
        </p:sp>
        <p:grpSp>
          <p:nvGrpSpPr>
            <p:cNvPr id="22" name="组合 6"/>
            <p:cNvGrpSpPr/>
            <p:nvPr/>
          </p:nvGrpSpPr>
          <p:grpSpPr bwMode="auto">
            <a:xfrm>
              <a:off x="4870170" y="1459707"/>
              <a:ext cx="3921406" cy="2040731"/>
              <a:chOff x="880402" y="1124840"/>
              <a:chExt cx="7147838" cy="4320300"/>
            </a:xfrm>
          </p:grpSpPr>
          <p:sp>
            <p:nvSpPr>
              <p:cNvPr id="23" name="矩形 5"/>
              <p:cNvSpPr>
                <a:spLocks noChangeArrowheads="1"/>
              </p:cNvSpPr>
              <p:nvPr/>
            </p:nvSpPr>
            <p:spPr bwMode="auto">
              <a:xfrm>
                <a:off x="880402" y="1124840"/>
                <a:ext cx="7066359" cy="4320300"/>
              </a:xfrm>
              <a:prstGeom prst="rect">
                <a:avLst/>
              </a:prstGeom>
              <a:solidFill>
                <a:schemeClr val="bg1"/>
              </a:solidFill>
              <a:ln w="9525">
                <a:noFill/>
                <a:miter lim="800000"/>
              </a:ln>
            </p:spPr>
            <p:txBody>
              <a:bodyPr/>
              <a:lstStyle/>
              <a:p>
                <a:endParaRPr lang="zh-CN" altLang="en-US"/>
              </a:p>
            </p:txBody>
          </p:sp>
          <p:pic>
            <p:nvPicPr>
              <p:cNvPr id="24" name="Picture 5" descr="C:\Documents and Settings\TEMP.WWW-03527EBBD5A\桌面\七项标准.png"/>
              <p:cNvPicPr>
                <a:picLocks noChangeAspect="1" noChangeArrowheads="1"/>
              </p:cNvPicPr>
              <p:nvPr/>
            </p:nvPicPr>
            <p:blipFill>
              <a:blip r:embed="rId7" cstate="print"/>
              <a:srcRect/>
              <a:stretch>
                <a:fillRect/>
              </a:stretch>
            </p:blipFill>
            <p:spPr bwMode="auto">
              <a:xfrm>
                <a:off x="1115760" y="1268850"/>
                <a:ext cx="6912480" cy="4071767"/>
              </a:xfrm>
              <a:prstGeom prst="rect">
                <a:avLst/>
              </a:prstGeom>
              <a:noFill/>
              <a:ln w="9525">
                <a:noFill/>
                <a:miter lim="800000"/>
                <a:headEnd/>
                <a:tailEnd/>
              </a:ln>
            </p:spPr>
          </p:pic>
        </p:grpSp>
      </p:grpSp>
    </p:spTree>
    <p:extLst>
      <p:ext uri="{BB962C8B-B14F-4D97-AF65-F5344CB8AC3E}">
        <p14:creationId xmlns:p14="http://schemas.microsoft.com/office/powerpoint/2010/main" xmlns="" val="1960213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7</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8"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一、</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凝聚师生共识，将</a:t>
            </a:r>
            <a:r>
              <a:rPr lang="en-US" altLang="zh-CN"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OBE</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理念贯穿人才培养全过程</a:t>
            </a:r>
            <a:endParaRPr lang="zh-CN" altLang="en-US" sz="2400" dirty="0" smtClean="0">
              <a:solidFill>
                <a:srgbClr val="FF0000"/>
              </a:solidFill>
              <a:latin typeface="黑体" panose="02010609060101010101" pitchFamily="49" charset="-122"/>
              <a:ea typeface="黑体" panose="02010609060101010101" pitchFamily="49" charset="-122"/>
              <a:sym typeface="Lucida Grande"/>
            </a:endParaRPr>
          </a:p>
        </p:txBody>
      </p:sp>
      <p:sp>
        <p:nvSpPr>
          <p:cNvPr id="17" name="标题 1"/>
          <p:cNvSpPr txBox="1">
            <a:spLocks noChangeArrowheads="1"/>
          </p:cNvSpPr>
          <p:nvPr/>
        </p:nvSpPr>
        <p:spPr bwMode="auto">
          <a:xfrm>
            <a:off x="287655" y="667942"/>
            <a:ext cx="7503795" cy="340310"/>
          </a:xfrm>
          <a:prstGeom prst="rect">
            <a:avLst/>
          </a:prstGeom>
          <a:noFill/>
          <a:ln w="25400">
            <a:noFill/>
            <a:miter lim="800000"/>
          </a:ln>
        </p:spPr>
        <p:txBody>
          <a:bodyPr anchor="ctr"/>
          <a:lstStyle/>
          <a:p>
            <a:pPr>
              <a:lnSpc>
                <a:spcPct val="90000"/>
              </a:lnSpc>
            </a:pPr>
            <a:r>
              <a:rPr lang="en-US" altLang="zh-CN"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2.OBE</a:t>
            </a:r>
            <a:r>
              <a:rPr lang="zh-CN" altLang="en-US" sz="2000"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理念贯穿本科人才培养方案</a:t>
            </a:r>
          </a:p>
        </p:txBody>
      </p:sp>
      <p:sp>
        <p:nvSpPr>
          <p:cNvPr id="25" name="矩形 1"/>
          <p:cNvSpPr>
            <a:spLocks noChangeArrowheads="1"/>
          </p:cNvSpPr>
          <p:nvPr/>
        </p:nvSpPr>
        <p:spPr bwMode="auto">
          <a:xfrm>
            <a:off x="200965" y="1023519"/>
            <a:ext cx="573311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宋体" panose="02010600030101010101" pitchFamily="2" charset="-122"/>
              </a:defRPr>
            </a:lvl1pPr>
            <a:lvl2pPr marL="742950" indent="-285750">
              <a:defRPr sz="3600">
                <a:solidFill>
                  <a:schemeClr val="tx1"/>
                </a:solidFill>
                <a:latin typeface="Arial" panose="020B0604020202020204" pitchFamily="34" charset="0"/>
                <a:ea typeface="宋体" panose="02010600030101010101" pitchFamily="2" charset="-122"/>
              </a:defRPr>
            </a:lvl2pPr>
            <a:lvl3pPr marL="1143000" indent="-228600">
              <a:defRPr sz="3600">
                <a:solidFill>
                  <a:schemeClr val="tx1"/>
                </a:solidFill>
                <a:latin typeface="Arial" panose="020B0604020202020204" pitchFamily="34" charset="0"/>
                <a:ea typeface="宋体" panose="02010600030101010101" pitchFamily="2" charset="-122"/>
              </a:defRPr>
            </a:lvl3pPr>
            <a:lvl4pPr marL="1600200" indent="-228600">
              <a:defRPr sz="3600">
                <a:solidFill>
                  <a:schemeClr val="tx1"/>
                </a:solidFill>
                <a:latin typeface="Arial" panose="020B0604020202020204" pitchFamily="34" charset="0"/>
                <a:ea typeface="宋体" panose="02010600030101010101" pitchFamily="2" charset="-122"/>
              </a:defRPr>
            </a:lvl4pPr>
            <a:lvl5pPr marL="2057400" indent="-22860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marL="360000" indent="-285750" algn="just">
              <a:lnSpc>
                <a:spcPct val="150000"/>
              </a:lnSpc>
              <a:buFont typeface="Wingdings" panose="05000000000000000000" charset="0"/>
              <a:buChar char="l"/>
              <a:defRPr/>
            </a:pPr>
            <a:r>
              <a:rPr lang="zh-CN" altLang="en-US" sz="1600" dirty="0" smtClean="0">
                <a:solidFill>
                  <a:prstClr val="black"/>
                </a:solidFill>
                <a:latin typeface="宋体" panose="02010600030101010101" pitchFamily="2" charset="-122"/>
              </a:rPr>
              <a:t>以</a:t>
            </a:r>
            <a:r>
              <a:rPr lang="zh-CN" altLang="zh-CN" sz="1600" dirty="0" smtClean="0">
                <a:solidFill>
                  <a:prstClr val="black"/>
                </a:solidFill>
                <a:latin typeface="宋体" panose="02010600030101010101" pitchFamily="2" charset="-122"/>
                <a:sym typeface="+mn-ea"/>
              </a:rPr>
              <a:t>工程教育理念引领</a:t>
            </a:r>
            <a:r>
              <a:rPr lang="zh-CN" altLang="zh-CN" sz="1600" dirty="0" smtClean="0">
                <a:solidFill>
                  <a:prstClr val="black"/>
                </a:solidFill>
                <a:latin typeface="宋体" panose="02010600030101010101" pitchFamily="2" charset="-122"/>
              </a:rPr>
              <a:t>培养方案制</a:t>
            </a:r>
            <a:r>
              <a:rPr lang="zh-CN" altLang="zh-CN" sz="1600" dirty="0" smtClean="0">
                <a:solidFill>
                  <a:prstClr val="black"/>
                </a:solidFill>
                <a:latin typeface="宋体" panose="02010600030101010101" pitchFamily="2" charset="-122"/>
              </a:rPr>
              <a:t>定</a:t>
            </a:r>
            <a:r>
              <a:rPr lang="zh-CN" altLang="en-US" sz="1600" dirty="0" smtClean="0">
                <a:solidFill>
                  <a:prstClr val="black"/>
                </a:solidFill>
                <a:latin typeface="宋体" panose="02010600030101010101" pitchFamily="2" charset="-122"/>
              </a:rPr>
              <a:t>。</a:t>
            </a:r>
            <a:r>
              <a:rPr lang="zh-CN" altLang="zh-CN" sz="1600" dirty="0" smtClean="0">
                <a:solidFill>
                  <a:prstClr val="black"/>
                </a:solidFill>
                <a:latin typeface="宋体" panose="02010600030101010101" pitchFamily="2" charset="-122"/>
              </a:rPr>
              <a:t>坚</a:t>
            </a:r>
            <a:r>
              <a:rPr lang="zh-CN" altLang="zh-CN" sz="1600" dirty="0">
                <a:solidFill>
                  <a:prstClr val="black"/>
                </a:solidFill>
                <a:latin typeface="宋体" panose="02010600030101010101" pitchFamily="2" charset="-122"/>
              </a:rPr>
              <a:t>持学生为本、分类培</a:t>
            </a:r>
            <a:r>
              <a:rPr lang="zh-CN" altLang="zh-CN" sz="1600" dirty="0" smtClean="0">
                <a:solidFill>
                  <a:prstClr val="black"/>
                </a:solidFill>
                <a:latin typeface="宋体" panose="02010600030101010101" pitchFamily="2" charset="-122"/>
              </a:rPr>
              <a:t>养，</a:t>
            </a:r>
            <a:r>
              <a:rPr lang="zh-CN" altLang="zh-CN" sz="1600" dirty="0" smtClean="0">
                <a:solidFill>
                  <a:prstClr val="black"/>
                </a:solidFill>
                <a:latin typeface="宋体" panose="02010600030101010101" pitchFamily="2" charset="-122"/>
              </a:rPr>
              <a:t>促</a:t>
            </a:r>
            <a:r>
              <a:rPr lang="zh-CN" altLang="zh-CN" sz="1600" dirty="0">
                <a:solidFill>
                  <a:prstClr val="black"/>
                </a:solidFill>
                <a:latin typeface="宋体" panose="02010600030101010101" pitchFamily="2" charset="-122"/>
              </a:rPr>
              <a:t>进学生知识、能力、素质协调发</a:t>
            </a:r>
            <a:r>
              <a:rPr lang="zh-CN" altLang="zh-CN" sz="1600" dirty="0" smtClean="0">
                <a:solidFill>
                  <a:prstClr val="black"/>
                </a:solidFill>
                <a:latin typeface="宋体" panose="02010600030101010101" pitchFamily="2" charset="-122"/>
              </a:rPr>
              <a:t>展。</a:t>
            </a:r>
            <a:endParaRPr lang="en-US" altLang="zh-CN" sz="1600" dirty="0">
              <a:solidFill>
                <a:prstClr val="black"/>
              </a:solidFill>
              <a:latin typeface="宋体" panose="02010600030101010101" pitchFamily="2" charset="-122"/>
            </a:endParaRPr>
          </a:p>
          <a:p>
            <a:pPr marL="360000" indent="-285750" algn="just">
              <a:lnSpc>
                <a:spcPct val="150000"/>
              </a:lnSpc>
              <a:buFont typeface="Wingdings" panose="05000000000000000000" charset="0"/>
              <a:buChar char="l"/>
              <a:defRPr/>
            </a:pPr>
            <a:r>
              <a:rPr lang="zh-CN" altLang="en-US" sz="1600" dirty="0" smtClean="0">
                <a:solidFill>
                  <a:srgbClr val="FF0000"/>
                </a:solidFill>
                <a:latin typeface="宋体" panose="02010600030101010101" pitchFamily="2" charset="-122"/>
              </a:rPr>
              <a:t>按照工程教育通用标准</a:t>
            </a:r>
            <a:r>
              <a:rPr lang="en-US" altLang="zh-CN" sz="1600" dirty="0" smtClean="0">
                <a:solidFill>
                  <a:srgbClr val="FF0000"/>
                </a:solidFill>
                <a:latin typeface="宋体" panose="02010600030101010101" pitchFamily="2" charset="-122"/>
              </a:rPr>
              <a:t>12</a:t>
            </a:r>
            <a:r>
              <a:rPr lang="zh-CN" altLang="en-US" sz="1600" dirty="0" smtClean="0">
                <a:solidFill>
                  <a:srgbClr val="FF0000"/>
                </a:solidFill>
                <a:latin typeface="宋体" panose="02010600030101010101" pitchFamily="2" charset="-122"/>
              </a:rPr>
              <a:t>条要求，</a:t>
            </a:r>
            <a:r>
              <a:rPr lang="zh-CN" altLang="en-US" sz="1600" dirty="0" smtClean="0">
                <a:solidFill>
                  <a:srgbClr val="FF0000"/>
                </a:solidFill>
                <a:latin typeface="宋体" panose="02010600030101010101" pitchFamily="2" charset="-122"/>
              </a:rPr>
              <a:t>确定指</a:t>
            </a:r>
            <a:r>
              <a:rPr lang="zh-CN" altLang="en-US" sz="1600" dirty="0" smtClean="0">
                <a:solidFill>
                  <a:srgbClr val="FF0000"/>
                </a:solidFill>
                <a:latin typeface="宋体" panose="02010600030101010101" pitchFamily="2" charset="-122"/>
              </a:rPr>
              <a:t>标观测点，准确界定支撑教学活动、课程等。</a:t>
            </a:r>
            <a:endParaRPr lang="en-US" altLang="zh-CN" sz="1600" dirty="0">
              <a:solidFill>
                <a:srgbClr val="FF0000"/>
              </a:solidFill>
              <a:latin typeface="宋体" panose="02010600030101010101" pitchFamily="2" charset="-122"/>
            </a:endParaRPr>
          </a:p>
          <a:p>
            <a:pPr marL="360000" indent="-285750" algn="just">
              <a:lnSpc>
                <a:spcPct val="150000"/>
              </a:lnSpc>
              <a:buFont typeface="Wingdings" panose="05000000000000000000" charset="0"/>
              <a:buChar char="l"/>
              <a:defRPr/>
            </a:pPr>
            <a:r>
              <a:rPr lang="zh-CN" altLang="en-US" sz="1600" dirty="0" smtClean="0">
                <a:solidFill>
                  <a:prstClr val="black"/>
                </a:solidFill>
                <a:latin typeface="宋体" panose="02010600030101010101" pitchFamily="2" charset="-122"/>
              </a:rPr>
              <a:t>深入</a:t>
            </a:r>
            <a:r>
              <a:rPr lang="zh-CN" altLang="en-US" sz="1600" dirty="0">
                <a:solidFill>
                  <a:prstClr val="black"/>
                </a:solidFill>
                <a:latin typeface="宋体" panose="02010600030101010101" pitchFamily="2" charset="-122"/>
              </a:rPr>
              <a:t>院校、企业进行大量的前期调研，理论结合实际制定培养方</a:t>
            </a:r>
            <a:r>
              <a:rPr lang="zh-CN" altLang="en-US" sz="1600" dirty="0" smtClean="0">
                <a:solidFill>
                  <a:prstClr val="black"/>
                </a:solidFill>
                <a:latin typeface="宋体" panose="02010600030101010101" pitchFamily="2" charset="-122"/>
              </a:rPr>
              <a:t>案。</a:t>
            </a:r>
            <a:endParaRPr lang="en-US" altLang="zh-CN" sz="1600" dirty="0">
              <a:solidFill>
                <a:prstClr val="black"/>
              </a:solidFill>
              <a:latin typeface="宋体" panose="02010600030101010101" pitchFamily="2" charset="-122"/>
            </a:endParaRPr>
          </a:p>
        </p:txBody>
      </p:sp>
      <p:grpSp>
        <p:nvGrpSpPr>
          <p:cNvPr id="26" name="组合 25"/>
          <p:cNvGrpSpPr/>
          <p:nvPr/>
        </p:nvGrpSpPr>
        <p:grpSpPr>
          <a:xfrm>
            <a:off x="333375" y="3571877"/>
            <a:ext cx="5430843" cy="1265318"/>
            <a:chOff x="306333" y="3984839"/>
            <a:chExt cx="4965219" cy="896447"/>
          </a:xfrm>
        </p:grpSpPr>
        <p:pic>
          <p:nvPicPr>
            <p:cNvPr id="28" name="图片 27"/>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0637" y="3991587"/>
              <a:ext cx="1555279" cy="874844"/>
            </a:xfrm>
            <a:prstGeom prst="rect">
              <a:avLst/>
            </a:prstGeom>
            <a:noFill/>
          </p:spPr>
        </p:pic>
        <p:pic>
          <p:nvPicPr>
            <p:cNvPr id="32" name="图片 31">
              <a:extLst>
                <a:ext uri="{FF2B5EF4-FFF2-40B4-BE49-F238E27FC236}">
                  <a16:creationId xmlns:a16="http://schemas.microsoft.com/office/drawing/2014/main" xmlns="" id="{4D0CC86A-78ED-41F2-97B3-27D50FF0E0AA}"/>
                </a:ext>
              </a:extLst>
            </p:cNvPr>
            <p:cNvPicPr>
              <a:picLocks noChangeAspect="1"/>
            </p:cNvPicPr>
            <p:nvPr/>
          </p:nvPicPr>
          <p:blipFill>
            <a:blip r:embed="rId4" cstate="print"/>
            <a:stretch>
              <a:fillRect/>
            </a:stretch>
          </p:blipFill>
          <p:spPr>
            <a:xfrm>
              <a:off x="306333" y="3984839"/>
              <a:ext cx="1555279" cy="892072"/>
            </a:xfrm>
            <a:prstGeom prst="rect">
              <a:avLst/>
            </a:prstGeom>
          </p:spPr>
        </p:pic>
        <p:pic>
          <p:nvPicPr>
            <p:cNvPr id="38" name="Picture 3" descr="E:\系务\2019培养方案修订\照片\QQ图片2019121716490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05501" y="3993347"/>
              <a:ext cx="1566051" cy="88793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1" name="Picture 1"/>
          <p:cNvPicPr>
            <a:picLocks noChangeAspect="1" noChangeArrowheads="1"/>
          </p:cNvPicPr>
          <p:nvPr/>
        </p:nvPicPr>
        <p:blipFill>
          <a:blip r:embed="rId6" cstate="print"/>
          <a:srcRect/>
          <a:stretch>
            <a:fillRect/>
          </a:stretch>
        </p:blipFill>
        <p:spPr bwMode="auto">
          <a:xfrm>
            <a:off x="6019800" y="719140"/>
            <a:ext cx="2932415" cy="2262186"/>
          </a:xfrm>
          <a:prstGeom prst="rect">
            <a:avLst/>
          </a:prstGeom>
          <a:noFill/>
          <a:ln w="9525">
            <a:noFill/>
            <a:miter lim="800000"/>
            <a:headEnd/>
            <a:tailEnd/>
          </a:ln>
        </p:spPr>
      </p:pic>
      <p:pic>
        <p:nvPicPr>
          <p:cNvPr id="42" name="Picture 2"/>
          <p:cNvPicPr>
            <a:picLocks noChangeAspect="1" noChangeArrowheads="1"/>
          </p:cNvPicPr>
          <p:nvPr/>
        </p:nvPicPr>
        <p:blipFill>
          <a:blip r:embed="rId7" cstate="print"/>
          <a:srcRect/>
          <a:stretch>
            <a:fillRect/>
          </a:stretch>
        </p:blipFill>
        <p:spPr bwMode="auto">
          <a:xfrm>
            <a:off x="5905501" y="3095626"/>
            <a:ext cx="2981324" cy="1772180"/>
          </a:xfrm>
          <a:prstGeom prst="rect">
            <a:avLst/>
          </a:prstGeom>
          <a:noFill/>
          <a:ln w="9525">
            <a:noFill/>
            <a:miter lim="800000"/>
            <a:headEnd/>
            <a:tailEnd/>
          </a:ln>
        </p:spPr>
      </p:pic>
    </p:spTree>
    <p:extLst>
      <p:ext uri="{BB962C8B-B14F-4D97-AF65-F5344CB8AC3E}">
        <p14:creationId xmlns:p14="http://schemas.microsoft.com/office/powerpoint/2010/main" xmlns="" val="1960213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2"/>
          <p:cNvSpPr txBox="1"/>
          <p:nvPr/>
        </p:nvSpPr>
        <p:spPr>
          <a:xfrm>
            <a:off x="8548825" y="4912668"/>
            <a:ext cx="595176" cy="230833"/>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18D3B8-2ABD-4ABC-B91F-F3C3858228EF}" type="slidenum">
              <a:rPr lang="zh-CN" altLang="en-US" smtClean="0">
                <a:solidFill>
                  <a:prstClr val="black">
                    <a:tint val="75000"/>
                  </a:prstClr>
                </a:solidFill>
              </a:rPr>
              <a:pPr algn="ctr"/>
              <a:t>8</a:t>
            </a:fld>
            <a:endParaRPr lang="zh-CN" altLang="en-US" dirty="0">
              <a:solidFill>
                <a:prstClr val="black">
                  <a:tint val="75000"/>
                </a:prstClr>
              </a:solidFill>
            </a:endParaRPr>
          </a:p>
        </p:txBody>
      </p:sp>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sp>
        <p:nvSpPr>
          <p:cNvPr id="10" name="标题 1"/>
          <p:cNvSpPr txBox="1">
            <a:spLocks noChangeArrowheads="1"/>
          </p:cNvSpPr>
          <p:nvPr/>
        </p:nvSpPr>
        <p:spPr bwMode="auto">
          <a:xfrm>
            <a:off x="228601" y="629842"/>
            <a:ext cx="8458200" cy="340310"/>
          </a:xfrm>
          <a:prstGeom prst="rect">
            <a:avLst/>
          </a:prstGeom>
          <a:noFill/>
          <a:ln w="25400">
            <a:noFill/>
            <a:miter lim="800000"/>
          </a:ln>
        </p:spPr>
        <p:txBody>
          <a:bodyPr anchor="ctr"/>
          <a:lstStyle/>
          <a:p>
            <a:pPr>
              <a:lnSpc>
                <a:spcPct val="90000"/>
              </a:lnSpc>
            </a:pP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3</a:t>
            </a:r>
            <a:r>
              <a:rPr lang="en-US" altLang="zh-CN"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a:t>
            </a:r>
            <a:r>
              <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以</a:t>
            </a:r>
            <a:r>
              <a:rPr lang="zh-CN" altLang="en-US" dirty="0" smtClean="0">
                <a:solidFill>
                  <a:srgbClr val="0000FF"/>
                </a:solidFill>
                <a:latin typeface="黑体" panose="02010609060101010101" pitchFamily="49" charset="-122"/>
                <a:ea typeface="黑体" panose="02010609060101010101" pitchFamily="49" charset="-122"/>
                <a:sym typeface="黑体" panose="02010609060101010101" pitchFamily="49" charset="-122"/>
              </a:rPr>
              <a:t>课程质量标准和课程达成度评价为抓手，促进人才培养目标有效达成</a:t>
            </a:r>
          </a:p>
        </p:txBody>
      </p:sp>
      <p:sp>
        <p:nvSpPr>
          <p:cNvPr id="11" name="矩形 10"/>
          <p:cNvSpPr/>
          <p:nvPr/>
        </p:nvSpPr>
        <p:spPr>
          <a:xfrm>
            <a:off x="252730" y="1022985"/>
            <a:ext cx="4997450" cy="2086725"/>
          </a:xfrm>
          <a:prstGeom prst="rect">
            <a:avLst/>
          </a:prstGeom>
          <a:noFill/>
        </p:spPr>
        <p:txBody>
          <a:bodyPr wrap="square">
            <a:spAutoFit/>
          </a:bodyPr>
          <a:lstStyle/>
          <a:p>
            <a:pPr marL="360000" indent="-360000" algn="just">
              <a:lnSpc>
                <a:spcPct val="135000"/>
              </a:lnSpc>
              <a:buFont typeface="Wingdings" panose="05000000000000000000" charset="0"/>
              <a:buChar char="l"/>
              <a:defRPr/>
            </a:pPr>
            <a:r>
              <a:rPr lang="zh-CN" altLang="en-US" sz="1600" dirty="0" smtClean="0">
                <a:latin typeface="宋体" panose="02010600030101010101" pitchFamily="2" charset="-122"/>
                <a:ea typeface="宋体" panose="02010600030101010101" pitchFamily="2" charset="-122"/>
                <a:sym typeface="黑体" panose="02010609060101010101" pitchFamily="49" charset="-122"/>
              </a:rPr>
              <a:t>为了培养</a:t>
            </a:r>
            <a:r>
              <a:rPr lang="zh-CN" altLang="en-US" sz="1600" dirty="0" smtClean="0">
                <a:latin typeface="宋体" panose="02010600030101010101" pitchFamily="2" charset="-122"/>
                <a:ea typeface="宋体" panose="02010600030101010101" pitchFamily="2" charset="-122"/>
                <a:sym typeface="+mn-ea"/>
              </a:rPr>
              <a:t>目标和学生毕业要求有效达成，</a:t>
            </a:r>
            <a:r>
              <a:rPr lang="zh-CN" altLang="en-US" sz="1600" dirty="0" smtClean="0">
                <a:latin typeface="宋体" panose="02010600030101010101" pitchFamily="2" charset="-122"/>
                <a:ea typeface="宋体" panose="02010600030101010101" pitchFamily="2" charset="-122"/>
                <a:sym typeface="黑体" panose="02010609060101010101" pitchFamily="49" charset="-122"/>
              </a:rPr>
              <a:t>按</a:t>
            </a:r>
            <a:r>
              <a:rPr lang="zh-CN" altLang="en-US" sz="1600" dirty="0" smtClean="0">
                <a:latin typeface="宋体" panose="02010600030101010101" pitchFamily="2" charset="-122"/>
                <a:ea typeface="宋体" panose="02010600030101010101" pitchFamily="2" charset="-122"/>
                <a:sym typeface="黑体" panose="02010609060101010101" pitchFamily="49" charset="-122"/>
              </a:rPr>
              <a:t>照</a:t>
            </a:r>
            <a:r>
              <a:rPr lang="en-US" altLang="zh-CN" sz="1600" dirty="0" smtClean="0">
                <a:latin typeface="宋体" panose="02010600030101010101" pitchFamily="2" charset="-122"/>
                <a:ea typeface="宋体" panose="02010600030101010101" pitchFamily="2" charset="-122"/>
                <a:sym typeface="黑体" panose="02010609060101010101" pitchFamily="49" charset="-122"/>
              </a:rPr>
              <a:t>OBE</a:t>
            </a:r>
            <a:r>
              <a:rPr lang="zh-CN" altLang="en-US" sz="1600" dirty="0" smtClean="0">
                <a:latin typeface="宋体" panose="02010600030101010101" pitchFamily="2" charset="-122"/>
                <a:ea typeface="宋体" panose="02010600030101010101" pitchFamily="2" charset="-122"/>
                <a:sym typeface="黑体" panose="02010609060101010101" pitchFamily="49" charset="-122"/>
              </a:rPr>
              <a:t>理</a:t>
            </a:r>
            <a:r>
              <a:rPr lang="zh-CN" altLang="en-US" sz="1600" dirty="0" smtClean="0">
                <a:latin typeface="宋体" panose="02010600030101010101" pitchFamily="2" charset="-122"/>
                <a:ea typeface="宋体" panose="02010600030101010101" pitchFamily="2" charset="-122"/>
                <a:sym typeface="黑体" panose="02010609060101010101" pitchFamily="49" charset="-122"/>
              </a:rPr>
              <a:t>念，做好课程质量标准制定工作。</a:t>
            </a:r>
            <a:r>
              <a:rPr lang="zh-CN" altLang="en-US" sz="1600" b="1" dirty="0" smtClean="0">
                <a:solidFill>
                  <a:srgbClr val="FF0000"/>
                </a:solidFill>
                <a:latin typeface="宋体" panose="02010600030101010101" pitchFamily="2" charset="-122"/>
                <a:ea typeface="宋体" panose="02010600030101010101" pitchFamily="2" charset="-122"/>
              </a:rPr>
              <a:t>使</a:t>
            </a:r>
            <a:r>
              <a:rPr lang="zh-CN" altLang="en-US" sz="1600" b="1" dirty="0" smtClean="0">
                <a:solidFill>
                  <a:srgbClr val="FF0000"/>
                </a:solidFill>
                <a:latin typeface="宋体" panose="02010600030101010101" pitchFamily="2" charset="-122"/>
                <a:ea typeface="宋体" panose="02010600030101010101" pitchFamily="2" charset="-122"/>
                <a:sym typeface="+mn-ea"/>
              </a:rPr>
              <a:t>教</a:t>
            </a:r>
            <a:r>
              <a:rPr lang="zh-CN" altLang="en-US" sz="1600" b="1" dirty="0" smtClean="0">
                <a:solidFill>
                  <a:srgbClr val="FF0000"/>
                </a:solidFill>
                <a:latin typeface="宋体" panose="02010600030101010101" pitchFamily="2" charset="-122"/>
                <a:ea typeface="宋体" panose="02010600030101010101" pitchFamily="2" charset="-122"/>
                <a:sym typeface="+mn-ea"/>
              </a:rPr>
              <a:t>师充分认</a:t>
            </a:r>
            <a:r>
              <a:rPr lang="zh-CN" altLang="en-US" sz="1600" b="1" dirty="0" smtClean="0">
                <a:solidFill>
                  <a:srgbClr val="FF0000"/>
                </a:solidFill>
                <a:latin typeface="宋体" panose="02010600030101010101" pitchFamily="2" charset="-122"/>
                <a:ea typeface="宋体" panose="02010600030101010101" pitchFamily="2" charset="-122"/>
                <a:sym typeface="+mn-ea"/>
              </a:rPr>
              <a:t>识所授课程对专业人才培养的支撑度</a:t>
            </a:r>
            <a:r>
              <a:rPr lang="zh-CN" altLang="en-US" sz="1600" dirty="0" smtClean="0">
                <a:latin typeface="宋体" panose="02010600030101010101" pitchFamily="2" charset="-122"/>
                <a:ea typeface="宋体" panose="02010600030101010101" pitchFamily="2" charset="-122"/>
                <a:sym typeface="+mn-ea"/>
              </a:rPr>
              <a:t>，理解</a:t>
            </a:r>
            <a:r>
              <a:rPr lang="zh-CN" altLang="en-US" sz="1600" dirty="0" smtClean="0">
                <a:latin typeface="宋体" panose="02010600030101010101" pitchFamily="2" charset="-122"/>
                <a:ea typeface="宋体" panose="02010600030101010101" pitchFamily="2" charset="-122"/>
                <a:sym typeface="+mn-ea"/>
              </a:rPr>
              <a:t>并</a:t>
            </a:r>
            <a:r>
              <a:rPr lang="zh-CN" altLang="en-US" sz="1600" dirty="0" smtClean="0">
                <a:latin typeface="宋体" panose="02010600030101010101" pitchFamily="2" charset="-122"/>
                <a:ea typeface="宋体" panose="02010600030101010101" pitchFamily="2" charset="-122"/>
                <a:sym typeface="+mn-ea"/>
              </a:rPr>
              <a:t>强化</a:t>
            </a:r>
            <a:r>
              <a:rPr lang="zh-CN" altLang="en-US" sz="1600" dirty="0" smtClean="0">
                <a:latin typeface="宋体" panose="02010600030101010101" pitchFamily="2" charset="-122"/>
                <a:ea typeface="宋体" panose="02010600030101010101" pitchFamily="2" charset="-122"/>
                <a:sym typeface="+mn-ea"/>
              </a:rPr>
              <a:t>课</a:t>
            </a:r>
            <a:r>
              <a:rPr lang="zh-CN" altLang="en-US" sz="1600" dirty="0" smtClean="0">
                <a:latin typeface="宋体" panose="02010600030101010101" pitchFamily="2" charset="-122"/>
                <a:ea typeface="宋体" panose="02010600030101010101" pitchFamily="2" charset="-122"/>
                <a:sym typeface="+mn-ea"/>
              </a:rPr>
              <a:t>程目标对毕业要求观测点的支撑度</a:t>
            </a:r>
            <a:r>
              <a:rPr lang="zh-CN" altLang="en-US" sz="1600" dirty="0" smtClean="0">
                <a:latin typeface="宋体" panose="02010600030101010101" pitchFamily="2" charset="-122"/>
                <a:ea typeface="宋体" panose="02010600030101010101" pitchFamily="2" charset="-122"/>
                <a:sym typeface="+mn-ea"/>
              </a:rPr>
              <a:t>。</a:t>
            </a:r>
            <a:endParaRPr lang="en-US" altLang="zh-CN" sz="1600" dirty="0" smtClean="0">
              <a:latin typeface="宋体" panose="02010600030101010101" pitchFamily="2" charset="-122"/>
              <a:ea typeface="宋体" panose="02010600030101010101" pitchFamily="2" charset="-122"/>
              <a:sym typeface="+mn-ea"/>
            </a:endParaRPr>
          </a:p>
          <a:p>
            <a:pPr marL="360000" indent="-360000" algn="just">
              <a:lnSpc>
                <a:spcPct val="135000"/>
              </a:lnSpc>
              <a:buFont typeface="Wingdings" panose="05000000000000000000" charset="0"/>
              <a:buChar char="l"/>
              <a:defRPr/>
            </a:pPr>
            <a:r>
              <a:rPr lang="zh-CN" altLang="en-US" sz="1600" b="1" dirty="0" smtClean="0">
                <a:solidFill>
                  <a:srgbClr val="FF0000"/>
                </a:solidFill>
                <a:latin typeface="宋体" panose="02010600030101010101" pitchFamily="2" charset="-122"/>
                <a:ea typeface="宋体" panose="02010600030101010101" pitchFamily="2" charset="-122"/>
                <a:sym typeface="+mn-ea"/>
              </a:rPr>
              <a:t>通</a:t>
            </a:r>
            <a:r>
              <a:rPr lang="zh-CN" altLang="en-US" sz="1600" b="1" dirty="0" smtClean="0">
                <a:solidFill>
                  <a:srgbClr val="FF0000"/>
                </a:solidFill>
                <a:latin typeface="宋体" panose="02010600030101010101" pitchFamily="2" charset="-122"/>
                <a:ea typeface="宋体" panose="02010600030101010101" pitchFamily="2" charset="-122"/>
                <a:sym typeface="+mn-ea"/>
              </a:rPr>
              <a:t>过持续开展课程达成度评价，实现课程的持续改进。</a:t>
            </a:r>
            <a:endParaRPr lang="en-US" altLang="zh-CN" sz="1600" b="1" dirty="0" smtClean="0">
              <a:solidFill>
                <a:srgbClr val="FF0000"/>
              </a:solidFill>
              <a:latin typeface="宋体" panose="02010600030101010101" pitchFamily="2" charset="-122"/>
              <a:ea typeface="宋体" panose="02010600030101010101" pitchFamily="2" charset="-122"/>
              <a:sym typeface="+mn-ea"/>
            </a:endParaRPr>
          </a:p>
        </p:txBody>
      </p:sp>
      <p:pic>
        <p:nvPicPr>
          <p:cNvPr id="4099" name="Picture 3"/>
          <p:cNvPicPr>
            <a:picLocks noChangeAspect="1" noChangeArrowheads="1"/>
          </p:cNvPicPr>
          <p:nvPr/>
        </p:nvPicPr>
        <p:blipFill>
          <a:blip r:embed="rId3" cstate="print"/>
          <a:srcRect r="1667"/>
          <a:stretch>
            <a:fillRect/>
          </a:stretch>
        </p:blipFill>
        <p:spPr bwMode="auto">
          <a:xfrm>
            <a:off x="5191126" y="3586163"/>
            <a:ext cx="2988403" cy="1250156"/>
          </a:xfrm>
          <a:prstGeom prst="rect">
            <a:avLst/>
          </a:prstGeom>
          <a:noFill/>
          <a:ln w="9525">
            <a:noFill/>
            <a:miter lim="800000"/>
            <a:headEnd/>
            <a:tailEnd/>
          </a:ln>
        </p:spPr>
      </p:pic>
      <p:pic>
        <p:nvPicPr>
          <p:cNvPr id="18" name="Picture 2" descr="C:\Users\Administrator\AppData\Roaming\Tencent\Users\414956549\QQ\WinTemp\RichOle\2]3@`ZSNO{]CMW2D8V5C7EA.png"/>
          <p:cNvPicPr>
            <a:picLocks noChangeAspect="1" noChangeArrowheads="1"/>
          </p:cNvPicPr>
          <p:nvPr/>
        </p:nvPicPr>
        <p:blipFill>
          <a:blip r:embed="rId4" cstate="print"/>
          <a:srcRect b="8017"/>
          <a:stretch>
            <a:fillRect/>
          </a:stretch>
        </p:blipFill>
        <p:spPr bwMode="auto">
          <a:xfrm>
            <a:off x="5162426" y="2953861"/>
            <a:ext cx="3730600" cy="2067719"/>
          </a:xfrm>
          <a:prstGeom prst="rect">
            <a:avLst/>
          </a:prstGeom>
          <a:noFill/>
        </p:spPr>
      </p:pic>
      <p:grpSp>
        <p:nvGrpSpPr>
          <p:cNvPr id="14" name="组合 13"/>
          <p:cNvGrpSpPr/>
          <p:nvPr/>
        </p:nvGrpSpPr>
        <p:grpSpPr>
          <a:xfrm>
            <a:off x="324940" y="3105518"/>
            <a:ext cx="4633651" cy="1839941"/>
            <a:chOff x="4410710" y="4316731"/>
            <a:chExt cx="4524480" cy="2245995"/>
          </a:xfrm>
        </p:grpSpPr>
        <p:pic>
          <p:nvPicPr>
            <p:cNvPr id="19" name="图片 18"/>
            <p:cNvPicPr>
              <a:picLocks noChangeAspect="1"/>
            </p:cNvPicPr>
            <p:nvPr/>
          </p:nvPicPr>
          <p:blipFill>
            <a:blip r:embed="rId5" cstate="print"/>
            <a:stretch>
              <a:fillRect/>
            </a:stretch>
          </p:blipFill>
          <p:spPr>
            <a:xfrm>
              <a:off x="4410710" y="4316731"/>
              <a:ext cx="4524480" cy="2245995"/>
            </a:xfrm>
            <a:prstGeom prst="rect">
              <a:avLst/>
            </a:prstGeom>
          </p:spPr>
        </p:pic>
        <p:sp>
          <p:nvSpPr>
            <p:cNvPr id="20" name="TextBox 19"/>
            <p:cNvSpPr txBox="1"/>
            <p:nvPr/>
          </p:nvSpPr>
          <p:spPr>
            <a:xfrm>
              <a:off x="7411264" y="5317960"/>
              <a:ext cx="487468" cy="756000"/>
            </a:xfrm>
            <a:prstGeom prst="rect">
              <a:avLst/>
            </a:prstGeom>
            <a:noFill/>
            <a:ln w="28575">
              <a:solidFill>
                <a:srgbClr val="FF0000"/>
              </a:solidFill>
            </a:ln>
          </p:spPr>
          <p:txBody>
            <a:bodyPr vert="eaVert" wrap="square" rtlCol="0">
              <a:spAutoFit/>
            </a:bodyPr>
            <a:lstStyle/>
            <a:p>
              <a:endParaRPr lang="zh-CN" altLang="en-US" dirty="0"/>
            </a:p>
          </p:txBody>
        </p:sp>
        <p:sp>
          <p:nvSpPr>
            <p:cNvPr id="21" name="TextBox 20"/>
            <p:cNvSpPr txBox="1"/>
            <p:nvPr/>
          </p:nvSpPr>
          <p:spPr>
            <a:xfrm>
              <a:off x="4888088" y="5319968"/>
              <a:ext cx="487468" cy="612001"/>
            </a:xfrm>
            <a:prstGeom prst="rect">
              <a:avLst/>
            </a:prstGeom>
            <a:noFill/>
            <a:ln w="28575">
              <a:solidFill>
                <a:srgbClr val="FF0000"/>
              </a:solidFill>
            </a:ln>
          </p:spPr>
          <p:txBody>
            <a:bodyPr vert="eaVert" wrap="square" rtlCol="0">
              <a:spAutoFit/>
            </a:bodyPr>
            <a:lstStyle/>
            <a:p>
              <a:endParaRPr lang="zh-CN" altLang="en-US" dirty="0"/>
            </a:p>
          </p:txBody>
        </p:sp>
      </p:grpSp>
      <p:pic>
        <p:nvPicPr>
          <p:cNvPr id="16" name="Picture 3"/>
          <p:cNvPicPr>
            <a:picLocks noChangeAspect="1" noChangeArrowheads="1"/>
          </p:cNvPicPr>
          <p:nvPr/>
        </p:nvPicPr>
        <p:blipFill>
          <a:blip r:embed="rId3" cstate="print"/>
          <a:srcRect r="1667"/>
          <a:stretch>
            <a:fillRect/>
          </a:stretch>
        </p:blipFill>
        <p:spPr bwMode="auto">
          <a:xfrm>
            <a:off x="5473065" y="1049655"/>
            <a:ext cx="3362325" cy="1875442"/>
          </a:xfrm>
          <a:prstGeom prst="rect">
            <a:avLst/>
          </a:prstGeom>
          <a:noFill/>
          <a:ln w="9525">
            <a:noFill/>
            <a:miter lim="800000"/>
            <a:headEnd/>
            <a:tailEnd/>
          </a:ln>
        </p:spPr>
      </p:pic>
      <p:sp>
        <p:nvSpPr>
          <p:cNvPr id="22"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一、</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凝聚师生共识，将</a:t>
            </a:r>
            <a:r>
              <a:rPr lang="en-US" altLang="zh-CN"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OBE</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理念贯穿人才培养全过程</a:t>
            </a:r>
            <a:endParaRPr lang="zh-CN" altLang="en-US" sz="2400" dirty="0" smtClean="0">
              <a:solidFill>
                <a:srgbClr val="FF0000"/>
              </a:solidFill>
              <a:latin typeface="黑体" panose="02010609060101010101" pitchFamily="49" charset="-122"/>
              <a:ea typeface="黑体" panose="02010609060101010101" pitchFamily="49" charset="-122"/>
              <a:sym typeface="Lucida Grande"/>
            </a:endParaRPr>
          </a:p>
        </p:txBody>
      </p:sp>
    </p:spTree>
    <p:extLst>
      <p:ext uri="{BB962C8B-B14F-4D97-AF65-F5344CB8AC3E}">
        <p14:creationId xmlns:p14="http://schemas.microsoft.com/office/powerpoint/2010/main" xmlns="" val="2045917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1" y="512321"/>
            <a:ext cx="9144000" cy="47449"/>
          </a:xfrm>
          <a:prstGeom prst="rect">
            <a:avLst/>
          </a:prstGeom>
          <a:solidFill>
            <a:schemeClr val="accent1">
              <a:lumMod val="75000"/>
            </a:schemeClr>
          </a:solidFill>
          <a:ln w="6350">
            <a:solidFill>
              <a:srgbClr val="CC3300"/>
            </a:solidFill>
            <a:miter lim="800000"/>
          </a:ln>
        </p:spPr>
        <p:txBody>
          <a:bodyPr wrap="none" lIns="124701" tIns="62350" rIns="124701" bIns="62350" anchor="ctr"/>
          <a:lstStyle/>
          <a:p>
            <a:pPr algn="ctr" defTabSz="1247140">
              <a:defRPr/>
            </a:pPr>
            <a:endParaRPr lang="zh-CN" altLang="en-US" sz="3800">
              <a:solidFill>
                <a:srgbClr val="FFFFFF"/>
              </a:solidFill>
              <a:latin typeface="宋体" panose="02010600030101010101" pitchFamily="2" charset="-122"/>
              <a:ea typeface="宋体" panose="02010600030101010101" pitchFamily="2" charset="-122"/>
            </a:endParaRPr>
          </a:p>
        </p:txBody>
      </p:sp>
      <p:pic>
        <p:nvPicPr>
          <p:cNvPr id="3" name="图片 2" descr="C:/Users/jxb/AppData/Local/Temp/picturecompress_20211227172643/output_1.jpgoutput_1"/>
          <p:cNvPicPr>
            <a:picLocks noChangeAspect="1"/>
          </p:cNvPicPr>
          <p:nvPr/>
        </p:nvPicPr>
        <p:blipFill>
          <a:blip r:embed="rId3" cstate="print"/>
          <a:stretch>
            <a:fillRect/>
          </a:stretch>
        </p:blipFill>
        <p:spPr>
          <a:xfrm>
            <a:off x="3943061" y="3670147"/>
            <a:ext cx="2193017" cy="1350000"/>
          </a:xfrm>
          <a:prstGeom prst="rect">
            <a:avLst/>
          </a:prstGeom>
        </p:spPr>
      </p:pic>
      <p:sp>
        <p:nvSpPr>
          <p:cNvPr id="6" name="矩形 5"/>
          <p:cNvSpPr/>
          <p:nvPr/>
        </p:nvSpPr>
        <p:spPr>
          <a:xfrm>
            <a:off x="228600" y="689932"/>
            <a:ext cx="5733415" cy="1532727"/>
          </a:xfrm>
          <a:prstGeom prst="rect">
            <a:avLst/>
          </a:prstGeom>
          <a:ln>
            <a:noFill/>
          </a:ln>
        </p:spPr>
        <p:txBody>
          <a:bodyPr wrap="square">
            <a:spAutoFit/>
          </a:bodyPr>
          <a:lstStyle/>
          <a:p>
            <a:pPr eaLnBrk="1" hangingPunct="1">
              <a:lnSpc>
                <a:spcPct val="120000"/>
              </a:lnSpc>
              <a:spcAft>
                <a:spcPts val="0"/>
              </a:spcAft>
              <a:defRPr/>
            </a:pPr>
            <a:r>
              <a:rPr lang="zh-CN" altLang="en-US" dirty="0" smtClean="0">
                <a:solidFill>
                  <a:srgbClr val="0000FF"/>
                </a:solidFill>
                <a:latin typeface="黑体" panose="02010609060101010101" pitchFamily="49" charset="-122"/>
                <a:ea typeface="黑体" panose="02010609060101010101" pitchFamily="49" charset="-122"/>
              </a:rPr>
              <a:t>机制</a:t>
            </a:r>
            <a:r>
              <a:rPr lang="zh-CN" altLang="en-US" dirty="0">
                <a:solidFill>
                  <a:srgbClr val="0000FF"/>
                </a:solidFill>
                <a:latin typeface="黑体" panose="02010609060101010101" pitchFamily="49" charset="-122"/>
                <a:ea typeface="黑体" panose="02010609060101010101" pitchFamily="49" charset="-122"/>
              </a:rPr>
              <a:t>专</a:t>
            </a:r>
            <a:r>
              <a:rPr lang="zh-CN" altLang="en-US" dirty="0" smtClean="0">
                <a:solidFill>
                  <a:srgbClr val="0000FF"/>
                </a:solidFill>
                <a:latin typeface="黑体" panose="02010609060101010101" pitchFamily="49" charset="-122"/>
                <a:ea typeface="黑体" panose="02010609060101010101" pitchFamily="49" charset="-122"/>
              </a:rPr>
              <a:t>业通过工程教育认证</a:t>
            </a:r>
            <a:endParaRPr lang="zh-CN" altLang="en-US" dirty="0">
              <a:solidFill>
                <a:srgbClr val="0000FF"/>
              </a:solidFill>
              <a:latin typeface="黑体" panose="02010609060101010101" pitchFamily="49" charset="-122"/>
              <a:ea typeface="黑体" panose="02010609060101010101" pitchFamily="49" charset="-122"/>
            </a:endParaRPr>
          </a:p>
          <a:p>
            <a:pPr indent="-12065" algn="just">
              <a:lnSpc>
                <a:spcPct val="150000"/>
              </a:lnSpc>
              <a:spcAft>
                <a:spcPts val="0"/>
              </a:spcAft>
              <a:buFont typeface="Wingdings" panose="05000000000000000000" charset="0"/>
              <a:buChar char="l"/>
              <a:defRPr/>
            </a:pPr>
            <a:r>
              <a:rPr lang="en-US" altLang="zh-CN" sz="1600" dirty="0" smtClean="0">
                <a:latin typeface="宋体" panose="02010600030101010101" pitchFamily="2" charset="-122"/>
                <a:ea typeface="宋体" panose="02010600030101010101" pitchFamily="2" charset="-122"/>
                <a:sym typeface="+mn-ea"/>
              </a:rPr>
              <a:t> 3</a:t>
            </a:r>
            <a:r>
              <a:rPr lang="zh-CN" altLang="en-US" sz="1600" dirty="0" smtClean="0">
                <a:latin typeface="宋体" panose="02010600030101010101" pitchFamily="2" charset="-122"/>
                <a:ea typeface="宋体" panose="02010600030101010101" pitchFamily="2" charset="-122"/>
                <a:sym typeface="+mn-ea"/>
              </a:rPr>
              <a:t>年的前期准备；</a:t>
            </a:r>
            <a:r>
              <a:rPr lang="en-US" altLang="zh-CN" sz="1600" dirty="0" smtClean="0">
                <a:latin typeface="宋体" panose="02010600030101010101" pitchFamily="2" charset="-122"/>
                <a:ea typeface="宋体" panose="02010600030101010101" pitchFamily="2" charset="-122"/>
                <a:sym typeface="+mn-ea"/>
              </a:rPr>
              <a:t>2020</a:t>
            </a:r>
            <a:r>
              <a:rPr lang="zh-CN" altLang="en-US" sz="1600" dirty="0">
                <a:latin typeface="宋体" panose="02010600030101010101" pitchFamily="2" charset="-122"/>
                <a:ea typeface="宋体" panose="02010600030101010101" pitchFamily="2" charset="-122"/>
                <a:sym typeface="+mn-ea"/>
              </a:rPr>
              <a:t>年</a:t>
            </a:r>
            <a:r>
              <a:rPr lang="en-US" altLang="zh-CN" sz="1600" dirty="0">
                <a:latin typeface="宋体" panose="02010600030101010101" pitchFamily="2" charset="-122"/>
                <a:ea typeface="宋体" panose="02010600030101010101" pitchFamily="2" charset="-122"/>
                <a:sym typeface="+mn-ea"/>
              </a:rPr>
              <a:t>10</a:t>
            </a:r>
            <a:r>
              <a:rPr lang="zh-CN" altLang="en-US" sz="1600" dirty="0">
                <a:latin typeface="宋体" panose="02010600030101010101" pitchFamily="2" charset="-122"/>
                <a:ea typeface="宋体" panose="02010600030101010101" pitchFamily="2" charset="-122"/>
                <a:sym typeface="+mn-ea"/>
              </a:rPr>
              <a:t>月</a:t>
            </a:r>
            <a:r>
              <a:rPr lang="zh-CN" altLang="en-US" sz="1600" dirty="0" smtClean="0">
                <a:latin typeface="宋体" panose="02010600030101010101" pitchFamily="2" charset="-122"/>
                <a:ea typeface="宋体" panose="02010600030101010101" pitchFamily="2" charset="-122"/>
                <a:sym typeface="+mn-ea"/>
              </a:rPr>
              <a:t>，提</a:t>
            </a:r>
            <a:r>
              <a:rPr lang="zh-CN" altLang="en-US" sz="1600" dirty="0">
                <a:latin typeface="宋体" panose="02010600030101010101" pitchFamily="2" charset="-122"/>
                <a:ea typeface="宋体" panose="02010600030101010101" pitchFamily="2" charset="-122"/>
                <a:sym typeface="+mn-ea"/>
              </a:rPr>
              <a:t>交</a:t>
            </a:r>
            <a:r>
              <a:rPr lang="en-US" altLang="zh-CN" sz="1600" dirty="0">
                <a:latin typeface="宋体" panose="02010600030101010101" pitchFamily="2" charset="-122"/>
                <a:ea typeface="宋体" panose="02010600030101010101" pitchFamily="2" charset="-122"/>
                <a:sym typeface="+mn-ea"/>
              </a:rPr>
              <a:t>《</a:t>
            </a:r>
            <a:r>
              <a:rPr lang="zh-CN" altLang="en-US" sz="1600" dirty="0">
                <a:latin typeface="宋体" panose="02010600030101010101" pitchFamily="2" charset="-122"/>
                <a:ea typeface="宋体" panose="02010600030101010101" pitchFamily="2" charset="-122"/>
                <a:sym typeface="+mn-ea"/>
              </a:rPr>
              <a:t>认证申请</a:t>
            </a:r>
            <a:r>
              <a:rPr lang="en-US" altLang="zh-CN" sz="1600" dirty="0" smtClean="0">
                <a:latin typeface="宋体" panose="02010600030101010101" pitchFamily="2" charset="-122"/>
                <a:ea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sym typeface="+mn-ea"/>
              </a:rPr>
              <a:t>；</a:t>
            </a:r>
            <a:r>
              <a:rPr lang="en-US" altLang="zh-CN" sz="1600" dirty="0" smtClean="0">
                <a:latin typeface="宋体" panose="02010600030101010101" pitchFamily="2" charset="-122"/>
                <a:ea typeface="宋体" panose="02010600030101010101" pitchFamily="2" charset="-122"/>
                <a:sym typeface="+mn-ea"/>
              </a:rPr>
              <a:t>2021</a:t>
            </a:r>
            <a:r>
              <a:rPr lang="zh-CN" altLang="en-US" sz="1600" dirty="0">
                <a:latin typeface="宋体" panose="02010600030101010101" pitchFamily="2" charset="-122"/>
                <a:ea typeface="宋体" panose="02010600030101010101" pitchFamily="2" charset="-122"/>
                <a:sym typeface="+mn-ea"/>
              </a:rPr>
              <a:t>年</a:t>
            </a:r>
            <a:r>
              <a:rPr lang="en-US" altLang="zh-CN" sz="1600" dirty="0">
                <a:latin typeface="宋体" panose="02010600030101010101" pitchFamily="2" charset="-122"/>
                <a:ea typeface="宋体" panose="02010600030101010101" pitchFamily="2" charset="-122"/>
                <a:sym typeface="+mn-ea"/>
              </a:rPr>
              <a:t>07</a:t>
            </a:r>
            <a:r>
              <a:rPr lang="zh-CN" altLang="en-US" sz="1600" dirty="0">
                <a:latin typeface="宋体" panose="02010600030101010101" pitchFamily="2" charset="-122"/>
                <a:ea typeface="宋体" panose="02010600030101010101" pitchFamily="2" charset="-122"/>
                <a:sym typeface="+mn-ea"/>
              </a:rPr>
              <a:t>月</a:t>
            </a:r>
            <a:r>
              <a:rPr lang="zh-CN" altLang="en-US" sz="1600" dirty="0" smtClean="0">
                <a:latin typeface="宋体" panose="02010600030101010101" pitchFamily="2" charset="-122"/>
                <a:ea typeface="宋体" panose="02010600030101010101" pitchFamily="2" charset="-122"/>
                <a:sym typeface="+mn-ea"/>
              </a:rPr>
              <a:t>，提</a:t>
            </a:r>
            <a:r>
              <a:rPr lang="zh-CN" altLang="en-US" sz="1600" dirty="0">
                <a:latin typeface="宋体" panose="02010600030101010101" pitchFamily="2" charset="-122"/>
                <a:ea typeface="宋体" panose="02010600030101010101" pitchFamily="2" charset="-122"/>
                <a:sym typeface="+mn-ea"/>
              </a:rPr>
              <a:t>交</a:t>
            </a:r>
            <a:r>
              <a:rPr lang="en-US" altLang="zh-CN" sz="1600" dirty="0">
                <a:latin typeface="宋体" panose="02010600030101010101" pitchFamily="2" charset="-122"/>
                <a:ea typeface="宋体" panose="02010600030101010101" pitchFamily="2" charset="-122"/>
                <a:sym typeface="+mn-ea"/>
              </a:rPr>
              <a:t>《</a:t>
            </a:r>
            <a:r>
              <a:rPr lang="zh-CN" altLang="en-US" sz="1600" dirty="0">
                <a:latin typeface="宋体" panose="02010600030101010101" pitchFamily="2" charset="-122"/>
                <a:ea typeface="宋体" panose="02010600030101010101" pitchFamily="2" charset="-122"/>
                <a:sym typeface="+mn-ea"/>
              </a:rPr>
              <a:t>自评报告</a:t>
            </a:r>
            <a:r>
              <a:rPr lang="en-US" altLang="zh-CN" sz="1600" dirty="0" smtClean="0">
                <a:latin typeface="宋体" panose="02010600030101010101" pitchFamily="2" charset="-122"/>
                <a:ea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sym typeface="+mn-ea"/>
              </a:rPr>
              <a:t>；</a:t>
            </a:r>
            <a:r>
              <a:rPr lang="en-US" altLang="zh-CN" sz="1600" dirty="0" smtClean="0">
                <a:latin typeface="宋体" panose="02010600030101010101" pitchFamily="2" charset="-122"/>
                <a:ea typeface="宋体" panose="02010600030101010101" pitchFamily="2" charset="-122"/>
                <a:sym typeface="+mn-ea"/>
              </a:rPr>
              <a:t>2021</a:t>
            </a:r>
            <a:r>
              <a:rPr lang="zh-CN" altLang="en-US" sz="1600" dirty="0">
                <a:latin typeface="宋体" panose="02010600030101010101" pitchFamily="2" charset="-122"/>
                <a:ea typeface="宋体" panose="02010600030101010101" pitchFamily="2" charset="-122"/>
                <a:sym typeface="+mn-ea"/>
              </a:rPr>
              <a:t>年</a:t>
            </a:r>
            <a:r>
              <a:rPr lang="en-US" altLang="zh-CN" sz="1600" dirty="0">
                <a:latin typeface="宋体" panose="02010600030101010101" pitchFamily="2" charset="-122"/>
                <a:ea typeface="宋体" panose="02010600030101010101" pitchFamily="2" charset="-122"/>
                <a:sym typeface="+mn-ea"/>
              </a:rPr>
              <a:t>10</a:t>
            </a:r>
            <a:r>
              <a:rPr lang="zh-CN" altLang="en-US" sz="1600" dirty="0">
                <a:latin typeface="宋体" panose="02010600030101010101" pitchFamily="2" charset="-122"/>
                <a:ea typeface="宋体" panose="02010600030101010101" pitchFamily="2" charset="-122"/>
                <a:sym typeface="+mn-ea"/>
              </a:rPr>
              <a:t>月</a:t>
            </a:r>
            <a:r>
              <a:rPr lang="en-US" altLang="zh-CN" sz="1600" dirty="0" smtClean="0">
                <a:latin typeface="宋体" panose="02010600030101010101" pitchFamily="2" charset="-122"/>
                <a:ea typeface="宋体" panose="02010600030101010101" pitchFamily="2" charset="-122"/>
                <a:sym typeface="+mn-ea"/>
              </a:rPr>
              <a:t>17-19</a:t>
            </a:r>
            <a:r>
              <a:rPr lang="zh-CN" altLang="en-US" sz="1600" dirty="0">
                <a:latin typeface="宋体" panose="02010600030101010101" pitchFamily="2" charset="-122"/>
                <a:ea typeface="宋体" panose="02010600030101010101" pitchFamily="2" charset="-122"/>
                <a:sym typeface="+mn-ea"/>
              </a:rPr>
              <a:t>日，线上现场考</a:t>
            </a:r>
            <a:r>
              <a:rPr lang="zh-CN" altLang="en-US" sz="1600" dirty="0" smtClean="0">
                <a:latin typeface="宋体" panose="02010600030101010101" pitchFamily="2" charset="-122"/>
                <a:ea typeface="宋体" panose="02010600030101010101" pitchFamily="2" charset="-122"/>
                <a:sym typeface="+mn-ea"/>
              </a:rPr>
              <a:t>查。认证结论：</a:t>
            </a:r>
            <a:r>
              <a:rPr lang="zh-CN" altLang="en-US" sz="1600" b="1" dirty="0" smtClean="0">
                <a:solidFill>
                  <a:srgbClr val="FF0000"/>
                </a:solidFill>
                <a:latin typeface="宋体" panose="02010600030101010101" pitchFamily="2" charset="-122"/>
                <a:ea typeface="宋体" panose="02010600030101010101" pitchFamily="2" charset="-122"/>
                <a:sym typeface="+mn-ea"/>
              </a:rPr>
              <a:t>通过认证，有效期</a:t>
            </a:r>
            <a:r>
              <a:rPr lang="en-US" altLang="zh-CN" sz="1600" b="1" dirty="0" smtClean="0">
                <a:solidFill>
                  <a:srgbClr val="FF0000"/>
                </a:solidFill>
                <a:latin typeface="宋体" panose="02010600030101010101" pitchFamily="2" charset="-122"/>
                <a:ea typeface="宋体" panose="02010600030101010101" pitchFamily="2" charset="-122"/>
                <a:sym typeface="+mn-ea"/>
              </a:rPr>
              <a:t>6</a:t>
            </a:r>
            <a:r>
              <a:rPr lang="zh-CN" altLang="en-US" sz="1600" b="1" dirty="0" smtClean="0">
                <a:solidFill>
                  <a:srgbClr val="FF0000"/>
                </a:solidFill>
                <a:latin typeface="宋体" panose="02010600030101010101" pitchFamily="2" charset="-122"/>
                <a:ea typeface="宋体" panose="02010600030101010101" pitchFamily="2" charset="-122"/>
                <a:sym typeface="+mn-ea"/>
              </a:rPr>
              <a:t>年</a:t>
            </a:r>
            <a:r>
              <a:rPr lang="zh-CN" altLang="en-US" sz="1600" dirty="0" smtClean="0">
                <a:latin typeface="宋体" panose="02010600030101010101" pitchFamily="2" charset="-122"/>
                <a:ea typeface="宋体" panose="02010600030101010101" pitchFamily="2" charset="-122"/>
                <a:sym typeface="+mn-ea"/>
              </a:rPr>
              <a:t>。</a:t>
            </a:r>
            <a:endParaRPr lang="en-US" altLang="zh-CN" sz="1600" dirty="0" smtClean="0">
              <a:latin typeface="宋体" panose="02010600030101010101" pitchFamily="2" charset="-122"/>
              <a:ea typeface="宋体" panose="02010600030101010101" pitchFamily="2" charset="-122"/>
              <a:sym typeface="+mn-ea"/>
            </a:endParaRPr>
          </a:p>
        </p:txBody>
      </p:sp>
      <p:pic>
        <p:nvPicPr>
          <p:cNvPr id="7" name="图片 3" descr="2a772858dd1643ed95ae14e1980b928d.jpg"/>
          <p:cNvPicPr>
            <a:picLocks noChangeAspect="1"/>
          </p:cNvPicPr>
          <p:nvPr/>
        </p:nvPicPr>
        <p:blipFill>
          <a:blip r:embed="rId4" cstate="print"/>
          <a:stretch>
            <a:fillRect/>
          </a:stretch>
        </p:blipFill>
        <p:spPr>
          <a:xfrm>
            <a:off x="6253055" y="848292"/>
            <a:ext cx="2561590" cy="1249748"/>
          </a:xfrm>
          <a:prstGeom prst="rect">
            <a:avLst/>
          </a:prstGeom>
          <a:noFill/>
          <a:ln w="9525">
            <a:noFill/>
          </a:ln>
        </p:spPr>
      </p:pic>
      <p:pic>
        <p:nvPicPr>
          <p:cNvPr id="12" name="图片 5" descr="88104b12e4d645b1999d39fe91bd124d.jpg"/>
          <p:cNvPicPr>
            <a:picLocks noChangeAspect="1"/>
          </p:cNvPicPr>
          <p:nvPr/>
        </p:nvPicPr>
        <p:blipFill>
          <a:blip r:embed="rId5" cstate="print"/>
          <a:stretch>
            <a:fillRect/>
          </a:stretch>
        </p:blipFill>
        <p:spPr>
          <a:xfrm>
            <a:off x="6253056" y="3666649"/>
            <a:ext cx="2561589" cy="1350000"/>
          </a:xfrm>
          <a:prstGeom prst="rect">
            <a:avLst/>
          </a:prstGeom>
          <a:noFill/>
          <a:ln w="9525">
            <a:noFill/>
          </a:ln>
        </p:spPr>
      </p:pic>
      <p:pic>
        <p:nvPicPr>
          <p:cNvPr id="18" name="图片 2" descr="f4176d0f899d468a9d5dc86637075186.jpg"/>
          <p:cNvPicPr>
            <a:picLocks noChangeAspect="1"/>
          </p:cNvPicPr>
          <p:nvPr/>
        </p:nvPicPr>
        <p:blipFill>
          <a:blip r:embed="rId6" cstate="print"/>
          <a:stretch>
            <a:fillRect/>
          </a:stretch>
        </p:blipFill>
        <p:spPr>
          <a:xfrm>
            <a:off x="3943061" y="2184559"/>
            <a:ext cx="2193017" cy="1403468"/>
          </a:xfrm>
          <a:prstGeom prst="rect">
            <a:avLst/>
          </a:prstGeom>
          <a:noFill/>
          <a:ln w="9525">
            <a:noFill/>
          </a:ln>
        </p:spPr>
      </p:pic>
      <p:pic>
        <p:nvPicPr>
          <p:cNvPr id="17" name="图片 16" descr="8db65e7653fc443a9745eaafa14a05d1.jpg"/>
          <p:cNvPicPr>
            <a:picLocks noChangeAspect="1"/>
          </p:cNvPicPr>
          <p:nvPr/>
        </p:nvPicPr>
        <p:blipFill>
          <a:blip r:embed="rId7" cstate="print"/>
          <a:stretch>
            <a:fillRect/>
          </a:stretch>
        </p:blipFill>
        <p:spPr>
          <a:xfrm>
            <a:off x="6253056" y="2184559"/>
            <a:ext cx="2561589" cy="1403468"/>
          </a:xfrm>
          <a:prstGeom prst="rect">
            <a:avLst/>
          </a:prstGeom>
          <a:noFill/>
          <a:ln w="9525">
            <a:noFill/>
          </a:ln>
        </p:spPr>
      </p:pic>
      <p:sp>
        <p:nvSpPr>
          <p:cNvPr id="14" name="标题 3"/>
          <p:cNvSpPr>
            <a:spLocks noGrp="1"/>
          </p:cNvSpPr>
          <p:nvPr>
            <p:ph type="ctrTitle"/>
          </p:nvPr>
        </p:nvSpPr>
        <p:spPr>
          <a:xfrm>
            <a:off x="304165" y="103347"/>
            <a:ext cx="8249286" cy="359569"/>
          </a:xfrm>
        </p:spPr>
        <p:txBody>
          <a:bodyPr/>
          <a:lstStyle/>
          <a:p>
            <a:pPr eaLnBrk="0" fontAlgn="base" hangingPunct="0">
              <a:spcBef>
                <a:spcPct val="50000"/>
              </a:spcBef>
              <a:spcAft>
                <a:spcPct val="0"/>
              </a:spcAft>
              <a:buSzPct val="75000"/>
            </a:pPr>
            <a:r>
              <a:rPr lang="zh-CN" altLang="en-US" sz="2400" dirty="0" smtClean="0">
                <a:solidFill>
                  <a:srgbClr val="FF0000"/>
                </a:solidFill>
                <a:latin typeface="黑体" panose="02010609060101010101" pitchFamily="49" charset="-122"/>
                <a:ea typeface="黑体" panose="02010609060101010101" pitchFamily="49" charset="-122"/>
                <a:sym typeface="Lucida Grande"/>
              </a:rPr>
              <a:t>一、</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凝聚师生共识，将</a:t>
            </a:r>
            <a:r>
              <a:rPr lang="en-US" altLang="zh-CN"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OBE</a:t>
            </a:r>
            <a:r>
              <a:rPr lang="zh-CN" altLang="en-US" sz="2400" dirty="0" smtClean="0">
                <a:solidFill>
                  <a:srgbClr val="FF0000"/>
                </a:solidFill>
                <a:latin typeface="黑体" panose="02010609060101010101" pitchFamily="49" charset="-122"/>
                <a:ea typeface="黑体" panose="02010609060101010101" pitchFamily="49" charset="-122"/>
                <a:sym typeface="黑体" panose="02010609060101010101" pitchFamily="49" charset="-122"/>
              </a:rPr>
              <a:t>理念贯穿人才培养全过程</a:t>
            </a:r>
            <a:endParaRPr kumimoji="1" lang="zh-CN" altLang="en-US" sz="2400" dirty="0" smtClean="0">
              <a:solidFill>
                <a:srgbClr val="FF0000"/>
              </a:solidFill>
              <a:latin typeface="黑体" panose="02010609060101010101" pitchFamily="49" charset="-122"/>
              <a:ea typeface="黑体" panose="02010609060101010101" pitchFamily="49" charset="-122"/>
              <a:cs typeface="楷体_GB2312" pitchFamily="49" charset="-122"/>
              <a:sym typeface="Lucida Grande"/>
            </a:endParaRPr>
          </a:p>
        </p:txBody>
      </p:sp>
      <p:sp>
        <p:nvSpPr>
          <p:cNvPr id="4" name="矩形 3"/>
          <p:cNvSpPr/>
          <p:nvPr/>
        </p:nvSpPr>
        <p:spPr>
          <a:xfrm>
            <a:off x="295275" y="2819791"/>
            <a:ext cx="3489960" cy="923330"/>
          </a:xfrm>
          <a:prstGeom prst="rect">
            <a:avLst/>
          </a:prstGeom>
          <a:solidFill>
            <a:schemeClr val="accent6">
              <a:lumMod val="20000"/>
              <a:lumOff val="80000"/>
            </a:schemeClr>
          </a:solidFill>
          <a:ln>
            <a:solidFill>
              <a:srgbClr val="0000FF"/>
            </a:solidFill>
          </a:ln>
        </p:spPr>
        <p:txBody>
          <a:bodyPr wrap="square">
            <a:spAutoFit/>
          </a:bodyPr>
          <a:lstStyle/>
          <a:p>
            <a:pPr algn="just">
              <a:lnSpc>
                <a:spcPct val="150000"/>
              </a:lnSpc>
              <a:spcAft>
                <a:spcPts val="0"/>
              </a:spcAft>
              <a:defRPr/>
            </a:pPr>
            <a:r>
              <a:rPr lang="zh-CN" altLang="en-US" b="1" dirty="0">
                <a:solidFill>
                  <a:srgbClr val="0000FF"/>
                </a:solidFill>
                <a:latin typeface="宋体" panose="02010600030101010101" pitchFamily="2" charset="-122"/>
                <a:ea typeface="宋体" panose="02010600030101010101" pitchFamily="2" charset="-122"/>
                <a:sym typeface="+mn-ea"/>
              </a:rPr>
              <a:t>感谢学校教务处、相关职能处室、兄弟学院的大力支持和配合！</a:t>
            </a:r>
            <a:endParaRPr lang="en-US" altLang="zh-CN" b="1" dirty="0">
              <a:solidFill>
                <a:srgbClr val="0000FF"/>
              </a:solidFill>
              <a:latin typeface="宋体" panose="02010600030101010101" pitchFamily="2" charset="-122"/>
              <a:ea typeface="宋体" panose="02010600030101010101" pitchFamily="2" charset="-122"/>
              <a:sym typeface="+mn-ea"/>
            </a:endParaRPr>
          </a:p>
        </p:txBody>
      </p:sp>
      <p:sp>
        <p:nvSpPr>
          <p:cNvPr id="15" name="灯片编号占位符 2"/>
          <p:cNvSpPr txBox="1"/>
          <p:nvPr/>
        </p:nvSpPr>
        <p:spPr>
          <a:xfrm>
            <a:off x="8548824" y="4912668"/>
            <a:ext cx="595176" cy="230833"/>
          </a:xfrm>
          <a:prstGeom prst="rect">
            <a:avLst/>
          </a:prstGeom>
          <a:noFill/>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t>9</a:t>
            </a:r>
            <a:endParaRPr lang="zh-CN" altLang="en-US" dirty="0"/>
          </a:p>
        </p:txBody>
      </p:sp>
    </p:spTree>
    <p:extLst>
      <p:ext uri="{BB962C8B-B14F-4D97-AF65-F5344CB8AC3E}">
        <p14:creationId xmlns:p14="http://schemas.microsoft.com/office/powerpoint/2010/main" xmlns="" val="8310240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A4YmVjMGRhNzBkNTJhMTNjYWMxYzlmOWFjZTk1M2U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02,&quot;width&quot;:507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756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 val="153617.565"/>
  <p:tag name="KSO_WM_BEAUTIFY_FLAG" val=""/>
  <p:tag name="KSO_WM_UNIT_INDEX" val=""/>
  <p:tag name="KSO_WM_UNIT_ID" val=""/>
  <p:tag name="KSO_WM_UNIT_PLACING_PICTURE_INFO" val="{&quot;code&quot;:&quot;bAb[2]&quot;,&quot;full_picture&quot;:false,&quot;last_crop_picture&quot;:&quot;bAb[2]&quot;,&quot;scheme&quot;:&quot;4-1&quot;,&quot;spacing&quot;:5}"/>
  <p:tag name="KSO_WM_UNIT_PLACING_PICTURE_COLLAGE_VIEWPORT" val="{&quot;height&quot;:1662.1529126213593,&quot;width&quot;:3134.1092233009704}"/>
  <p:tag name="KSO_WM_UNIT_PLACING_PICTURE_USER_VIEWPORT" val="{&quot;height&quot;:1662.1527559055119,&quot;width&quot;:3134.1086614173228}"/>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 val="153617.565"/>
  <p:tag name="KSO_WM_BEAUTIFY_FLAG" val=""/>
  <p:tag name="KSO_WM_UNIT_INDEX" val=""/>
  <p:tag name="KSO_WM_UNIT_ID" val=""/>
  <p:tag name="KSO_WM_UNIT_PLACING_PICTURE_INFO" val="{&quot;code&quot;:&quot;bAb[2]&quot;,&quot;full_picture&quot;:false,&quot;last_crop_picture&quot;:&quot;bAb[2]&quot;,&quot;scheme&quot;:&quot;4-1&quot;,&quot;spacing&quot;:5}"/>
  <p:tag name="KSO_WM_UNIT_PLACING_PICTURE_COLLAGE_VIEWPORT" val="{&quot;height&quot;:1662.1529126213593,&quot;width&quot;:3134.1092233009704}"/>
  <p:tag name="KSO_WM_UNIT_PLACING_PICTURE_USER_VIEWPORT" val="{&quot;height&quot;:1662.1527559055119,&quot;width&quot;:3134.1086614173228}"/>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4.6456692913384,&quot;width&quot;:4251.585826771653}"/>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76c2fb4a-678c-4441-880a-64ba2163c80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6">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4757</TotalTime>
  <Words>4164</Words>
  <Application>Microsoft Office PowerPoint</Application>
  <PresentationFormat>全屏显示(16:9)</PresentationFormat>
  <Paragraphs>174</Paragraphs>
  <Slides>26</Slides>
  <Notes>25</Notes>
  <HiddenSlides>0</HiddenSlides>
  <MMClips>0</MMClips>
  <ScaleCrop>false</ScaleCrop>
  <HeadingPairs>
    <vt:vector size="4" baseType="variant">
      <vt:variant>
        <vt:lpstr>主题</vt:lpstr>
      </vt:variant>
      <vt:variant>
        <vt:i4>2</vt:i4>
      </vt:variant>
      <vt:variant>
        <vt:lpstr>幻灯片标题</vt:lpstr>
      </vt:variant>
      <vt:variant>
        <vt:i4>26</vt:i4>
      </vt:variant>
    </vt:vector>
  </HeadingPairs>
  <TitlesOfParts>
    <vt:vector size="28" baseType="lpstr">
      <vt:lpstr>1_Apex</vt:lpstr>
      <vt:lpstr>1_Office 主题​​</vt:lpstr>
      <vt:lpstr>幻灯片 1</vt:lpstr>
      <vt:lpstr>幻灯片 2</vt:lpstr>
      <vt:lpstr>前言</vt:lpstr>
      <vt:lpstr>前言</vt:lpstr>
      <vt:lpstr>前言</vt:lpstr>
      <vt:lpstr>一、凝聚师生共识，将OBE理念贯穿人才培养全过程</vt:lpstr>
      <vt:lpstr>一、凝聚师生共识，将OBE理念贯穿人才培养全过程</vt:lpstr>
      <vt:lpstr>一、凝聚师生共识，将OBE理念贯穿人才培养全过程</vt:lpstr>
      <vt:lpstr>一、凝聚师生共识，将OBE理念贯穿人才培养全过程</vt:lpstr>
      <vt:lpstr>一、凝聚师生共识，将OBE理念贯穿人才培养全过程</vt:lpstr>
      <vt:lpstr>二、加强课程建设，促进学科交叉融合</vt:lpstr>
      <vt:lpstr>二、加强课程建设，促进学科交叉融合</vt:lpstr>
      <vt:lpstr>二、加强课程建设，促进学科交叉融合</vt:lpstr>
      <vt:lpstr>二、加强课程建设，促进学科交叉融合</vt:lpstr>
      <vt:lpstr>三、拓展实践资源与项目，提升实践教学保障水平</vt:lpstr>
      <vt:lpstr>三、拓展实践资源与项目，提升实践教学保障水平</vt:lpstr>
      <vt:lpstr>三、拓展实践资源与项目，提升实践教学保障水平</vt:lpstr>
      <vt:lpstr>三、拓展实践资源与项目，提升实践教学保障水平</vt:lpstr>
      <vt:lpstr>三、拓展实践资源与项目，提升实践教学保障水平</vt:lpstr>
      <vt:lpstr>三、拓展实践资源与项目，提升实践教学保障能力</vt:lpstr>
      <vt:lpstr>四、以高质量竞赛提升学生创新创业能力</vt:lpstr>
      <vt:lpstr>四、以高质量竞赛提升学生创新创业能力</vt:lpstr>
      <vt:lpstr>四、以高质量竞赛提升学生创新创业能力</vt:lpstr>
      <vt:lpstr>五、加强毕业设计过程管理，强化对毕业要求达成的支撑</vt:lpstr>
      <vt:lpstr>主要成效</vt:lpstr>
      <vt:lpstr>幻灯片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科奖多媒体中心</dc:title>
  <dc:creator>科奖多媒体中心</dc:creator>
  <cp:keywords>人才专用PPT模板</cp:keywords>
  <cp:lastModifiedBy>Administrator</cp:lastModifiedBy>
  <cp:revision>2551</cp:revision>
  <dcterms:created xsi:type="dcterms:W3CDTF">2019-11-13T01:29:00Z</dcterms:created>
  <dcterms:modified xsi:type="dcterms:W3CDTF">2022-12-07T08:31:02Z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5B80F02260B7454886D7F68D4A3ABBB5</vt:lpwstr>
  </property>
  <property fmtid="{D5CDD505-2E9C-101B-9397-08002B2CF9AE}" pid="3" name="KSOProductBuildVer">
    <vt:lpwstr>2052-11.1.0.11830</vt:lpwstr>
  </property>
</Properties>
</file>