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784" r:id="rId4"/>
    <p:sldId id="261" r:id="rId6"/>
    <p:sldId id="262" r:id="rId7"/>
    <p:sldId id="2859" r:id="rId8"/>
    <p:sldId id="2860" r:id="rId9"/>
    <p:sldId id="2862" r:id="rId10"/>
    <p:sldId id="2791" r:id="rId11"/>
    <p:sldId id="2863" r:id="rId12"/>
    <p:sldId id="2868" r:id="rId13"/>
    <p:sldId id="2936" r:id="rId14"/>
    <p:sldId id="2870" r:id="rId15"/>
    <p:sldId id="2871" r:id="rId16"/>
    <p:sldId id="2875" r:id="rId17"/>
    <p:sldId id="2882" r:id="rId18"/>
    <p:sldId id="2884" r:id="rId19"/>
    <p:sldId id="2885" r:id="rId20"/>
    <p:sldId id="2886" r:id="rId21"/>
    <p:sldId id="2887" r:id="rId22"/>
    <p:sldId id="2888" r:id="rId23"/>
    <p:sldId id="2890" r:id="rId24"/>
    <p:sldId id="2893" r:id="rId25"/>
    <p:sldId id="2894" r:id="rId26"/>
    <p:sldId id="2895" r:id="rId27"/>
    <p:sldId id="2905" r:id="rId28"/>
    <p:sldId id="2937" r:id="rId29"/>
    <p:sldId id="2898" r:id="rId30"/>
    <p:sldId id="264" r:id="rId31"/>
    <p:sldId id="2899" r:id="rId32"/>
    <p:sldId id="283" r:id="rId33"/>
  </p:sldIdLst>
  <p:sldSz cx="9144000" cy="6858000" type="screen4x3"/>
  <p:notesSz cx="6858000" cy="9144000"/>
  <p:custDataLst>
    <p:tags r:id="rId37"/>
  </p:custDataLst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1pPr>
    <a:lvl2pPr marL="4572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2pPr>
    <a:lvl3pPr marL="9144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3pPr>
    <a:lvl4pPr marL="13716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4pPr>
    <a:lvl5pPr marL="18288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5pPr>
    <a:lvl6pPr marL="22860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6pPr>
    <a:lvl7pPr marL="27432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7pPr>
    <a:lvl8pPr marL="32004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8pPr>
    <a:lvl9pPr marL="32004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Times New Roman" panose="0202060305040502030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7D31"/>
    <a:srgbClr val="4472C4"/>
    <a:srgbClr val="255C93"/>
    <a:srgbClr val="275E95"/>
    <a:srgbClr val="073D74"/>
    <a:srgbClr val="03396F"/>
    <a:srgbClr val="B5EEFF"/>
    <a:srgbClr val="2E61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09" autoAdjust="0"/>
    <p:restoredTop sz="86374" autoAdjust="0"/>
  </p:normalViewPr>
  <p:slideViewPr>
    <p:cSldViewPr>
      <p:cViewPr>
        <p:scale>
          <a:sx n="95" d="100"/>
          <a:sy n="95" d="100"/>
        </p:scale>
        <p:origin x="-946" y="86"/>
      </p:cViewPr>
      <p:guideLst>
        <p:guide orient="horz" pos="2934"/>
        <p:guide orient="horz" pos="3838"/>
        <p:guide orient="horz" pos="2321"/>
        <p:guide pos="294"/>
        <p:guide pos="5397"/>
      </p:guideLst>
    </p:cSldViewPr>
  </p:slideViewPr>
  <p:outlineViewPr>
    <p:cViewPr>
      <p:scale>
        <a:sx n="33" d="100"/>
        <a:sy n="33" d="100"/>
      </p:scale>
      <p:origin x="0" y="238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61"/>
    </p:cViewPr>
  </p:sorterViewPr>
  <p:notesViewPr>
    <p:cSldViewPr>
      <p:cViewPr varScale="1">
        <p:scale>
          <a:sx n="66" d="100"/>
          <a:sy n="66" d="100"/>
        </p:scale>
        <p:origin x="-3139" y="-82"/>
      </p:cViewPr>
      <p:guideLst>
        <p:guide orient="horz" pos="2870"/>
        <p:guide pos="2182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gs" Target="tags/tag8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页眉占位符"/>
          <p:cNvSpPr>
            <a:spLocks noGrp="1"/>
          </p:cNvSpPr>
          <p:nvPr>
            <p:ph type="hdr"/>
          </p:nvPr>
        </p:nvSpPr>
        <p:spPr>
          <a:xfrm>
            <a:off x="0" y="0"/>
            <a:ext cx="2971799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>
            <a:lvl1pPr marL="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7" name="日期占位符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/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8" name="文本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29" name="备注占位符 28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单击此处编辑母版文本样式</a:t>
            </a:r>
            <a:endParaRPr lang="en-US" altLang="zh-CN" sz="12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457200" lvl="1" indent="0" algn="l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第二级</a:t>
            </a:r>
            <a:endParaRPr lang="en-US" altLang="zh-CN" sz="12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914400" lvl="2" indent="0" algn="l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第三级</a:t>
            </a:r>
            <a:endParaRPr lang="en-US" altLang="zh-CN" sz="12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1371600" lvl="3" indent="0" algn="l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第四级</a:t>
            </a:r>
            <a:endParaRPr lang="en-US" altLang="zh-CN" sz="12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  <a:p>
            <a:pPr marL="1828800" lvl="4" indent="0" algn="l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第五级</a:t>
            </a:r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30" name="页脚占位符"/>
          <p:cNvSpPr>
            <a:spLocks noGrp="1"/>
          </p:cNvSpPr>
          <p:nvPr>
            <p:ph type="ftr" idx="4"/>
          </p:nvPr>
        </p:nvSpPr>
        <p:spPr>
          <a:xfrm>
            <a:off x="0" y="8685213"/>
            <a:ext cx="2971799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>
            <a:lvl1pPr marL="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endParaRPr lang="zh-CN" altLang="en-US" sz="12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31" name="编号占位符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>
            <a:lvl1pPr marL="0" indent="0" algn="r" defTabSz="914400" eaLnBrk="1" fontAlgn="base" latinLnBrk="0" hangingPunct="1">
              <a:defRPr sz="1200">
                <a:latin typeface="Arial" panose="020B0604020202020204" pitchFamily="34" charset="0"/>
                <a:ea typeface="宋体" panose="02010600030101010101" pitchFamily="2" charset="-122"/>
                <a:cs typeface="Calibri" panose="020F0502020204030204" charset="0"/>
              </a:defRPr>
            </a:lvl1pPr>
          </a:lstStyle>
          <a:p>
            <a:pPr marL="0" indent="0"/>
            <a:fld id="{CAD2D6BD-DE1B-4B5F-8B41-2702339687B9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eaLnBrk="0" fontAlgn="base" hangingPunct="0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1pPr>
    <a:lvl2pPr marL="457200" indent="0" algn="l" defTabSz="914400" eaLnBrk="0" fontAlgn="base" hangingPunct="0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2pPr>
    <a:lvl3pPr marL="914400" indent="0" algn="l" defTabSz="914400" eaLnBrk="0" fontAlgn="base" hangingPunct="0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3pPr>
    <a:lvl4pPr marL="1371600" indent="0" algn="l" defTabSz="914400" eaLnBrk="0" fontAlgn="base" hangingPunct="0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4pPr>
    <a:lvl5pPr marL="1828800" indent="0" algn="l" defTabSz="914400" eaLnBrk="0" fontAlgn="base" hangingPunct="0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5pPr>
    <a:lvl6pPr marL="22860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6pPr>
    <a:lvl7pPr marL="2743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7pPr>
    <a:lvl8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8pPr>
    <a:lvl9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4515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indent="0"/>
            <a:fld id="{CAD2D6BD-DE1B-4B5F-8B41-2702339687B9}" type="slidenum">
              <a:rPr lang="zh-CN" altLang="en-US" sz="1200" smtClean="0">
                <a:latin typeface="Arial" panose="020B0604020202020204" pitchFamily="3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"/>
          <p:cNvSpPr/>
          <p:nvPr userDrawn="1"/>
        </p:nvSpPr>
        <p:spPr>
          <a:xfrm>
            <a:off x="0" y="1"/>
            <a:ext cx="9144000" cy="960000"/>
          </a:xfrm>
          <a:prstGeom prst="rect">
            <a:avLst/>
          </a:prstGeom>
          <a:gradFill rotWithShape="1">
            <a:gsLst>
              <a:gs pos="100000">
                <a:srgbClr val="00366C">
                  <a:alpha val="100000"/>
                </a:srgbClr>
              </a:gs>
              <a:gs pos="50000">
                <a:srgbClr val="004182">
                  <a:alpha val="84705"/>
                </a:srgbClr>
              </a:gs>
              <a:gs pos="100000">
                <a:srgbClr val="F8DEDE">
                  <a:alpha val="100000"/>
                </a:srgbClr>
              </a:gs>
            </a:gsLst>
            <a:lin ang="5400000" scaled="1"/>
          </a:gradFill>
          <a:ln w="12700" cap="flat" cmpd="sng">
            <a:noFill/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8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fontAlgn="base" hangingPunct="0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内容占位符"/>
          <p:cNvSpPr>
            <a:spLocks noGrp="1"/>
          </p:cNvSpPr>
          <p:nvPr>
            <p:ph idx="1"/>
          </p:nvPr>
        </p:nvSpPr>
        <p:spPr>
          <a:xfrm>
            <a:off x="457200" y="1316770"/>
            <a:ext cx="8229600" cy="4525963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342900" indent="-342900" defTabSz="914400" fontAlgn="base" hangingPunct="0">
              <a:buNone/>
              <a:defRPr sz="2000" kern="1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342900" indent="-34290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 anchor="b" anchorCtr="0"/>
          <a:lstStyle>
            <a:lvl1pPr marL="0" indent="0" algn="ctr" defTabSz="914400" fontAlgn="base" hangingPunct="0">
              <a:defRPr sz="4500"/>
            </a:lvl1pPr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1" name="文本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algn="ctr" defTabSz="914400" fontAlgn="base" hangingPunct="0">
              <a:buNone/>
              <a:defRPr sz="1800"/>
            </a:lvl1pPr>
            <a:lvl2pPr marL="342900" indent="0" algn="ctr" defTabSz="914400" fontAlgn="base" hangingPunct="0">
              <a:buNone/>
              <a:defRPr sz="1500"/>
            </a:lvl2pPr>
            <a:lvl3pPr marL="685800" indent="0" algn="ctr" defTabSz="914400" fontAlgn="base" hangingPunct="0">
              <a:buNone/>
              <a:defRPr sz="1350"/>
            </a:lvl3pPr>
            <a:lvl4pPr marL="1028700" indent="0" algn="ctr" defTabSz="914400" fontAlgn="base" hangingPunct="0">
              <a:buNone/>
              <a:defRPr sz="1200"/>
            </a:lvl4pPr>
            <a:lvl5pPr marL="1371600" indent="0" algn="ctr" defTabSz="914400" fontAlgn="base" hangingPunct="0">
              <a:buNone/>
              <a:defRPr sz="1200"/>
            </a:lvl5pPr>
            <a:lvl6pPr marL="1714500" indent="0" algn="ctr" defTabSz="914400" fontAlgn="base" hangingPunct="1">
              <a:buNone/>
              <a:defRPr sz="1200"/>
            </a:lvl6pPr>
            <a:lvl7pPr marL="2057400" indent="0" algn="ctr" defTabSz="914400" fontAlgn="base" hangingPunct="1">
              <a:buNone/>
              <a:defRPr sz="1200"/>
            </a:lvl7pPr>
            <a:lvl8pPr marL="2400300" indent="0" algn="ctr" defTabSz="914400" fontAlgn="base" hangingPunct="1">
              <a:buNone/>
              <a:defRPr sz="1200"/>
            </a:lvl8pPr>
            <a:lvl9pPr marL="2400300" indent="0" algn="ctr" defTabSz="914400" fontAlgn="base" hangingPunct="1">
              <a:buNone/>
              <a:defRPr sz="1200"/>
            </a:lvl9pPr>
          </a:lstStyle>
          <a:p>
            <a:pPr marL="0" indent="0"/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2" name="日期占位符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3600" cy="47624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fontAlgn="base" hangingPunct="1">
              <a:defRPr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indent="0" defTabSz="914400"/>
            <a:endParaRPr lang="zh-CN" altLang="en-US"/>
          </a:p>
        </p:txBody>
      </p:sp>
      <p:sp>
        <p:nvSpPr>
          <p:cNvPr id="13" name="页脚占位符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fontAlgn="base" hangingPunct="1">
              <a:defRPr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indent="0" defTabSz="914400"/>
            <a:endParaRPr lang="zh-CN" altLang="en-US"/>
          </a:p>
        </p:txBody>
      </p:sp>
      <p:sp>
        <p:nvSpPr>
          <p:cNvPr id="14" name="编号占位符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4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eaLnBrk="1" fontAlgn="base" latinLnBrk="0" hangingPunct="1">
              <a:defRPr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indent="0"/>
            <a:fld id="{CAD2D6BD-DE1B-4B5F-8B41-2702339687B9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"/>
          <p:cNvSpPr/>
          <p:nvPr userDrawn="1"/>
        </p:nvSpPr>
        <p:spPr>
          <a:xfrm>
            <a:off x="0" y="-101415"/>
            <a:ext cx="9144000" cy="4159045"/>
          </a:xfrm>
          <a:prstGeom prst="rect">
            <a:avLst/>
          </a:prstGeom>
          <a:solidFill>
            <a:srgbClr val="004A7F"/>
          </a:solidFill>
          <a:ln w="12700" cap="flat" cmpd="sng">
            <a:solidFill>
              <a:srgbClr val="002060"/>
            </a:solidFill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16" name="标题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fontAlgn="base" hangingPunct="0">
              <a:defRPr sz="3400" b="1">
                <a:solidFill>
                  <a:schemeClr val="bg1"/>
                </a:solidFill>
              </a:defRPr>
            </a:lvl1pPr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7" name="矩形"/>
          <p:cNvSpPr/>
          <p:nvPr userDrawn="1"/>
        </p:nvSpPr>
        <p:spPr>
          <a:xfrm>
            <a:off x="218691" y="1052736"/>
            <a:ext cx="8706618" cy="5186230"/>
          </a:xfrm>
          <a:prstGeom prst="rect">
            <a:avLst/>
          </a:prstGeom>
          <a:solidFill>
            <a:schemeClr val="bg2"/>
          </a:solidFill>
          <a:ln w="12700" cap="flat" cmpd="sng">
            <a:noFill/>
            <a:prstDash val="solid"/>
            <a:round/>
          </a:ln>
          <a:effectLst>
            <a:outerShdw blurRad="139700" dist="63500" dir="3900000" algn="t" rotWithShape="0">
              <a:srgbClr val="000000">
                <a:alpha val="27450"/>
              </a:srgbClr>
            </a:outerShdw>
          </a:effectLst>
        </p:spPr>
        <p:txBody>
          <a:bodyPr rtlCol="0" anchor="ctr"/>
          <a:lstStyle/>
          <a:p>
            <a:pPr algn="ctr"/>
          </a:p>
        </p:txBody>
      </p:sp>
      <p:sp>
        <p:nvSpPr>
          <p:cNvPr id="18" name="文本"/>
          <p:cNvSpPr>
            <a:spLocks noGrp="1"/>
          </p:cNvSpPr>
          <p:nvPr>
            <p:ph type="body" idx="1" hasCustomPrompt="1"/>
          </p:nvPr>
        </p:nvSpPr>
        <p:spPr>
          <a:xfrm>
            <a:off x="785907" y="1772822"/>
            <a:ext cx="3624077" cy="396043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fontAlgn="base" hangingPunct="0">
              <a:buNone/>
              <a:defRPr sz="2400" b="1" baseline="0">
                <a:solidFill>
                  <a:srgbClr val="002948"/>
                </a:solidFill>
                <a:latin typeface="方正小标宋简体" panose="03000509000000000000" pitchFamily="2" charset="-122"/>
                <a:ea typeface="方正小标宋简体" panose="03000509000000000000" pitchFamily="2" charset="-122"/>
              </a:defRPr>
            </a:lvl1pPr>
            <a:lvl2pPr marL="685800" indent="-342900" defTabSz="914400" fontAlgn="base" hangingPunct="0">
              <a:buClr>
                <a:schemeClr val="accent1"/>
              </a:buClr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685800" indent="0" defTabSz="914400" fontAlgn="base" hangingPunct="0">
              <a:buNone/>
              <a:defRPr sz="1350">
                <a:solidFill>
                  <a:srgbClr val="898989"/>
                </a:solidFill>
              </a:defRPr>
            </a:lvl3pPr>
            <a:lvl4pPr marL="1028700" indent="0" defTabSz="914400" fontAlgn="base" hangingPunct="0">
              <a:buNone/>
              <a:defRPr sz="1200">
                <a:solidFill>
                  <a:srgbClr val="898989"/>
                </a:solidFill>
              </a:defRPr>
            </a:lvl4pPr>
          </a:lstStyle>
          <a:p>
            <a:pPr marL="0" indent="0"/>
            <a:r>
              <a:rPr lang="en-US" altLang="zh-CN"/>
              <a:t>    </a:t>
            </a:r>
            <a:r>
              <a:rPr lang="zh-CN" altLang="en-US"/>
              <a:t>单击此处编辑母版文本样式</a:t>
            </a:r>
            <a:endParaRPr lang="en-US" altLang="zh-CN"/>
          </a:p>
          <a:p>
            <a:pPr marL="685800" lvl="1" indent="-342900"/>
            <a:r>
              <a:rPr lang="en-US" altLang="zh-CN"/>
              <a:t>Sd </a:t>
            </a:r>
            <a:endParaRPr lang="en-US" altLang="zh-CN"/>
          </a:p>
          <a:p>
            <a:pPr marL="685800" lvl="1" indent="0"/>
            <a:r>
              <a:rPr lang="en-US" altLang="zh-CN"/>
              <a:t>Asdkj </a:t>
            </a:r>
            <a:endParaRPr lang="en-US" altLang="zh-CN"/>
          </a:p>
          <a:p>
            <a:pPr marL="1028700" lvl="1" indent="0"/>
            <a:r>
              <a:rPr lang="en-US" altLang="zh-CN"/>
              <a:t>Fghf </a:t>
            </a:r>
            <a:endParaRPr lang="zh-CN" altLang="en-US"/>
          </a:p>
        </p:txBody>
      </p:sp>
      <p:sp>
        <p:nvSpPr>
          <p:cNvPr id="19" name="文本"/>
          <p:cNvSpPr>
            <a:spLocks noGrp="1"/>
          </p:cNvSpPr>
          <p:nvPr>
            <p:ph type="body" idx="10" hasCustomPrompt="1"/>
          </p:nvPr>
        </p:nvSpPr>
        <p:spPr>
          <a:xfrm>
            <a:off x="4896036" y="1772822"/>
            <a:ext cx="3618402" cy="396043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algn="l" defTabSz="914400" eaLnBrk="0" fontAlgn="base" hangingPunct="0">
              <a:spcBef>
                <a:spcPct val="20000"/>
              </a:spcBef>
              <a:spcAft>
                <a:spcPts val="0"/>
              </a:spcAft>
              <a:buNone/>
              <a:defRPr sz="2400" b="1" kern="1200" baseline="0">
                <a:solidFill>
                  <a:srgbClr val="002948"/>
                </a:solidFill>
                <a:latin typeface="方正小标宋简体" panose="03000509000000000000" pitchFamily="2" charset="-122"/>
                <a:ea typeface="方正小标宋简体" panose="03000509000000000000" pitchFamily="2" charset="-122"/>
                <a:cs typeface="Arial" panose="020B0604020202020204" pitchFamily="34" charset="0"/>
              </a:defRPr>
            </a:lvl1pPr>
            <a:lvl2pPr marL="685800" indent="-342900" algn="l" defTabSz="914400" eaLnBrk="0" fontAlgn="base" hangingPunct="0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defRPr>
            </a:lvl2pPr>
            <a:lvl3pPr marL="685800" indent="0" defTabSz="914400" fontAlgn="base" hangingPunct="0">
              <a:buNone/>
              <a:defRPr sz="1350">
                <a:solidFill>
                  <a:srgbClr val="898989"/>
                </a:solidFill>
              </a:defRPr>
            </a:lvl3pPr>
            <a:lvl4pPr marL="1028700" indent="0" defTabSz="914400" fontAlgn="base" hangingPunct="0">
              <a:buNone/>
              <a:defRPr sz="1200">
                <a:solidFill>
                  <a:srgbClr val="898989"/>
                </a:solidFill>
              </a:defRPr>
            </a:lvl4pPr>
            <a:lvl5pPr marL="1371600" indent="0" defTabSz="914400" fontAlgn="base" hangingPunct="0">
              <a:buNone/>
              <a:defRPr sz="1200">
                <a:solidFill>
                  <a:srgbClr val="898989"/>
                </a:solidFill>
              </a:defRPr>
            </a:lvl5pPr>
          </a:lstStyle>
          <a:p>
            <a:pPr marL="0" indent="0"/>
            <a:r>
              <a:rPr lang="en-US" altLang="zh-CN"/>
              <a:t>    </a:t>
            </a:r>
            <a:r>
              <a:rPr lang="zh-CN" altLang="en-US"/>
              <a:t>单击此处编辑母版文本样式</a:t>
            </a:r>
            <a:endParaRPr lang="en-US" altLang="zh-CN"/>
          </a:p>
          <a:p>
            <a:pPr marL="685800" lvl="1" indent="-342900"/>
            <a:r>
              <a:rPr lang="en-US" altLang="zh-CN"/>
              <a:t>Sd </a:t>
            </a:r>
            <a:endParaRPr lang="en-US" altLang="zh-CN"/>
          </a:p>
          <a:p>
            <a:pPr marL="685800" lvl="1" indent="0"/>
            <a:r>
              <a:rPr lang="en-US" altLang="zh-CN"/>
              <a:t>Asdkj </a:t>
            </a:r>
            <a:endParaRPr lang="en-US" altLang="zh-CN"/>
          </a:p>
          <a:p>
            <a:pPr marL="1028700" lvl="1" indent="0"/>
            <a:r>
              <a:rPr lang="en-US" altLang="zh-CN"/>
              <a:t>Fghf </a:t>
            </a:r>
            <a:endParaRPr lang="en-US" altLang="zh-CN"/>
          </a:p>
          <a:p>
            <a:pPr marL="1371600" indent="0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"/>
          <p:cNvSpPr/>
          <p:nvPr/>
        </p:nvSpPr>
        <p:spPr>
          <a:xfrm>
            <a:off x="0" y="5"/>
            <a:ext cx="9144000" cy="960967"/>
          </a:xfrm>
          <a:prstGeom prst="rect">
            <a:avLst/>
          </a:prstGeom>
          <a:solidFill>
            <a:srgbClr val="004A7F"/>
          </a:solidFill>
          <a:ln w="12700" cap="flat" cmpd="sng">
            <a:noFill/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21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1060083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fontAlgn="base" hangingPunct="0">
              <a:defRPr sz="4265" b="1">
                <a:solidFill>
                  <a:schemeClr val="bg1"/>
                </a:solidFill>
              </a:defRPr>
            </a:lvl1pPr>
          </a:lstStyle>
          <a:p>
            <a:pPr mar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2" name="内容占位符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342900" indent="-342900" defTabSz="914400" fontAlgn="base" hangingPunct="0">
              <a:defRPr sz="3735" kern="12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defRPr>
            </a:lvl1pPr>
            <a:lvl2pPr marL="742950" indent="-285750" defTabSz="914400" fontAlgn="base" hangingPunct="0">
              <a:defRPr sz="32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defTabSz="914400" fontAlgn="base" hangingPunct="0">
              <a:defRPr sz="2665"/>
            </a:lvl3pPr>
            <a:lvl4pPr marL="1600200" indent="-228600" defTabSz="914400" fontAlgn="base" hangingPunct="0">
              <a:defRPr sz="2400"/>
            </a:lvl4pPr>
            <a:lvl5pPr marL="2057400" indent="-228600" defTabSz="914400" fontAlgn="base" hangingPunct="0">
              <a:defRPr sz="2400"/>
            </a:lvl5pPr>
          </a:lstStyle>
          <a:p>
            <a:pPr marL="342900" indent="-342900"/>
            <a:r>
              <a:rPr lang="zh-CN" altLang="en-US"/>
              <a:t>单击此处编辑母版文本样式</a:t>
            </a:r>
            <a:endParaRPr lang="en-US" altLang="zh-CN"/>
          </a:p>
          <a:p>
            <a:pPr marL="742950" lvl="1" indent="-285750"/>
            <a:r>
              <a:rPr lang="zh-CN" altLang="en-US"/>
              <a:t>第二级</a:t>
            </a:r>
            <a:endParaRPr lang="en-US" altLang="zh-CN"/>
          </a:p>
          <a:p>
            <a:pPr marL="1143000" lvl="2" indent="-228600"/>
            <a:r>
              <a:rPr lang="zh-CN" altLang="en-US"/>
              <a:t>第三级</a:t>
            </a:r>
            <a:endParaRPr lang="en-US" altLang="zh-CN"/>
          </a:p>
          <a:p>
            <a:pPr marL="1600200" lvl="3" indent="-228600"/>
            <a:r>
              <a:rPr lang="zh-CN" altLang="en-US"/>
              <a:t>第四级</a:t>
            </a:r>
            <a:endParaRPr lang="en-US" altLang="zh-CN"/>
          </a:p>
          <a:p>
            <a:pPr marL="2057400"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3" name="编号占位符"/>
          <p:cNvSpPr>
            <a:spLocks noGrp="1"/>
          </p:cNvSpPr>
          <p:nvPr>
            <p:ph type="sldNum" idx="4"/>
          </p:nvPr>
        </p:nvSpPr>
        <p:spPr>
          <a:xfrm>
            <a:off x="6553200" y="6356351"/>
            <a:ext cx="2133600" cy="366184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 anchor="ctr" anchorCtr="0"/>
          <a:lstStyle>
            <a:lvl1pPr marL="0" indent="0" defTabSz="914400" fontAlgn="base" hangingPunct="1">
              <a:defRPr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indent="0" defTabSz="1218565"/>
            <a:fld id="{CAD2D6BD-DE1B-4B5F-8B41-2702339687B9}" type="slidenum">
              <a:rPr lang="en-US" altLang="zh-CN" sz="1600">
                <a:solidFill>
                  <a:srgbClr val="898989"/>
                </a:solidFill>
              </a:rPr>
            </a:fld>
            <a:endParaRPr lang="zh-CN" altLang="en-US" sz="1600">
              <a:solidFill>
                <a:srgbClr val="898989"/>
              </a:solidFill>
            </a:endParaRPr>
          </a:p>
        </p:txBody>
      </p:sp>
      <p:sp>
        <p:nvSpPr>
          <p:cNvPr id="24" name="日期占位符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3600" cy="47624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fontAlgn="base" hangingPunct="1">
              <a:defRPr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indent="0" defTabSz="1218565"/>
            <a:endParaRPr lang="zh-CN" altLang="en-US" sz="1600">
              <a:solidFill>
                <a:srgbClr val="898989"/>
              </a:solidFill>
            </a:endParaRPr>
          </a:p>
        </p:txBody>
      </p:sp>
      <p:sp>
        <p:nvSpPr>
          <p:cNvPr id="25" name="页脚占位符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>
            <a:lvl1pPr marL="0" indent="0" defTabSz="914400" fontAlgn="base" hangingPunct="1">
              <a:defRPr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marL="0" indent="0" defTabSz="1218565"/>
            <a:endParaRPr lang="zh-CN" altLang="en-US" sz="1600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lïḍé"/>
          <p:cNvSpPr/>
          <p:nvPr userDrawn="1"/>
        </p:nvSpPr>
        <p:spPr>
          <a:xfrm>
            <a:off x="0" y="-101415"/>
            <a:ext cx="9144000" cy="4159045"/>
          </a:xfrm>
          <a:prstGeom prst="rect">
            <a:avLst/>
          </a:prstGeom>
          <a:solidFill>
            <a:srgbClr val="004A7F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ctr" defTabSz="685800"/>
            <a:endParaRPr lang="zh-CN" altLang="en-US" sz="18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îSḷíḓê"/>
          <p:cNvSpPr/>
          <p:nvPr userDrawn="1"/>
        </p:nvSpPr>
        <p:spPr>
          <a:xfrm>
            <a:off x="218691" y="1052737"/>
            <a:ext cx="8706618" cy="51862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39700" dist="63500" dir="3900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rmAutofit/>
          </a:bodyPr>
          <a:lstStyle/>
          <a:p>
            <a:pPr algn="ctr"/>
            <a:endParaRPr lang="zh-CN" altLang="en-US" sz="1900" b="1" spc="225" dirty="0">
              <a:solidFill>
                <a:srgbClr val="0070C0"/>
              </a:solidFill>
            </a:endParaRPr>
          </a:p>
        </p:txBody>
      </p:sp>
      <p:sp>
        <p:nvSpPr>
          <p:cNvPr id="9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785906" y="1772818"/>
            <a:ext cx="3624077" cy="3960439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2948"/>
                </a:solidFill>
                <a:latin typeface="方正小标宋简体" panose="03000509000000000000" pitchFamily="2" charset="-122"/>
                <a:ea typeface="方正小标宋简体" panose="03000509000000000000" pitchFamily="2" charset="-122"/>
              </a:defRPr>
            </a:lvl1pPr>
            <a:lvl2pPr marL="514350" indent="-257175">
              <a:buClr>
                <a:schemeClr val="accent1"/>
              </a:buClr>
              <a:buFont typeface="Wingdings" panose="05000000000000000000" pitchFamily="2" charset="2"/>
              <a:buChar char="Ø"/>
              <a:defRPr sz="15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noProof="1"/>
              <a:t>    </a:t>
            </a:r>
            <a:r>
              <a:rPr lang="zh-CN" altLang="en-US" noProof="1"/>
              <a:t>单击此处编辑母版文本样式</a:t>
            </a:r>
            <a:endParaRPr lang="en-US" altLang="zh-CN" noProof="1"/>
          </a:p>
          <a:p>
            <a:pPr lvl="1"/>
            <a:r>
              <a:rPr lang="en-US" altLang="zh-CN" noProof="1"/>
              <a:t>Sd </a:t>
            </a:r>
            <a:endParaRPr lang="en-US" altLang="zh-CN" noProof="1"/>
          </a:p>
          <a:p>
            <a:pPr lvl="1"/>
            <a:r>
              <a:rPr lang="en-US" altLang="zh-CN" noProof="1"/>
              <a:t>Asdkj </a:t>
            </a:r>
            <a:endParaRPr lang="en-US" altLang="zh-CN" noProof="1"/>
          </a:p>
          <a:p>
            <a:pPr lvl="1"/>
            <a:r>
              <a:rPr lang="en-US" altLang="zh-CN" noProof="1"/>
              <a:t>Fghf </a:t>
            </a:r>
            <a:endParaRPr lang="zh-CN" altLang="en-US" noProof="1"/>
          </a:p>
        </p:txBody>
      </p:sp>
      <p:sp>
        <p:nvSpPr>
          <p:cNvPr id="10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4896036" y="1772818"/>
            <a:ext cx="3618402" cy="3960439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zh-CN" altLang="en-US" sz="1800" b="1" kern="1200" baseline="0" noProof="1">
                <a:solidFill>
                  <a:srgbClr val="002948"/>
                </a:solidFill>
                <a:latin typeface="方正小标宋简体" panose="03000509000000000000" pitchFamily="2" charset="-122"/>
                <a:ea typeface="方正小标宋简体" panose="03000509000000000000" pitchFamily="2" charset="-122"/>
                <a:cs typeface="+mn-cs"/>
              </a:defRPr>
            </a:lvl1pPr>
            <a:lvl2pPr marL="257175" indent="0">
              <a:buNone/>
              <a:defRPr lang="en-US" altLang="zh-CN" sz="1500" kern="1200" noProof="1" smtClean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noProof="1"/>
              <a:t>    </a:t>
            </a:r>
            <a:r>
              <a:rPr lang="zh-CN" altLang="en-US" noProof="1"/>
              <a:t>单击此处编辑母版文本样式</a:t>
            </a:r>
            <a:endParaRPr lang="en-US" altLang="zh-CN" noProof="1"/>
          </a:p>
          <a:p>
            <a:pPr marL="514350" lvl="1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noProof="1"/>
              <a:t>Sd </a:t>
            </a:r>
            <a:endParaRPr lang="en-US" altLang="zh-CN" noProof="1"/>
          </a:p>
          <a:p>
            <a:pPr marL="514350" lvl="1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noProof="1"/>
              <a:t>Asdkj </a:t>
            </a:r>
            <a:endParaRPr lang="en-US" altLang="zh-CN" noProof="1"/>
          </a:p>
          <a:p>
            <a:pPr marL="514350" lvl="1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zh-CN" noProof="1"/>
              <a:t>Fghf </a:t>
            </a:r>
            <a:endParaRPr lang="en-US" altLang="zh-CN" noProof="1"/>
          </a:p>
          <a:p>
            <a:pPr marL="0" lv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 userDrawn="1"/>
        </p:nvSpPr>
        <p:spPr>
          <a:xfrm>
            <a:off x="-18510" y="0"/>
            <a:ext cx="9162510" cy="1124744"/>
          </a:xfrm>
          <a:prstGeom prst="rect">
            <a:avLst/>
          </a:prstGeom>
          <a:solidFill>
            <a:srgbClr val="004A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63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-18510" y="188640"/>
            <a:ext cx="9162510" cy="7200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zh-CN" altLang="en-US" dirty="0"/>
              <a:t>绪论引言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"/>
          <p:cNvSpPr>
            <a:spLocks noGrp="1"/>
          </p:cNvSpPr>
          <p:nvPr>
            <p:ph type="body" idx="2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"/>
          <p:cNvSpPr>
            <a:spLocks noGrp="1"/>
          </p:cNvSpPr>
          <p:nvPr>
            <p:ph type="dt" idx="12"/>
          </p:nvPr>
        </p:nvSpPr>
        <p:spPr>
          <a:xfrm>
            <a:off x="457200" y="6245225"/>
            <a:ext cx="2133600" cy="476249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/>
          <a:lstStyle>
            <a:lvl1pPr defTabSz="914400" fontAlgn="base" hangingPunct="0">
              <a:defRPr sz="1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/>
            <a:endParaRPr lang="zh-CN" altLang="en-US"/>
          </a:p>
        </p:txBody>
      </p:sp>
      <p:sp>
        <p:nvSpPr>
          <p:cNvPr id="5" name="页脚占位符"/>
          <p:cNvSpPr>
            <a:spLocks noGrp="1"/>
          </p:cNvSpPr>
          <p:nvPr>
            <p:ph type="ftr" idx="3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/>
          <a:lstStyle>
            <a:lvl1pPr algn="ctr" defTabSz="914400" fontAlgn="base" hangingPunct="0">
              <a:defRPr sz="1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/>
            <a:endParaRPr lang="zh-CN" altLang="en-US"/>
          </a:p>
        </p:txBody>
      </p:sp>
      <p:sp>
        <p:nvSpPr>
          <p:cNvPr id="6" name="编号占位符"/>
          <p:cNvSpPr>
            <a:spLocks noGrp="1"/>
          </p:cNvSpPr>
          <p:nvPr>
            <p:ph type="sldNum" idx="4"/>
          </p:nvPr>
        </p:nvSpPr>
        <p:spPr>
          <a:xfrm>
            <a:off x="6553200" y="6245225"/>
            <a:ext cx="2133600" cy="476249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/>
          <a:lstStyle>
            <a:lvl1pPr algn="r" defTabSz="914400" eaLnBrk="1" fontAlgn="base" latinLnBrk="0" hangingPunct="1">
              <a:defRPr sz="1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fld id="{CAD2D6BD-DE1B-4B5F-8B41-2702339687B9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marL="0" indent="0" algn="ctr" defTabSz="914400" eaLnBrk="0" fontAlgn="base" hangingPunct="0">
        <a:spcBef>
          <a:spcPts val="0"/>
        </a:spcBef>
        <a:spcAft>
          <a:spcPts val="0"/>
        </a:spcAft>
        <a:defRPr sz="4400" kern="1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1pPr>
    </p:titleStyle>
    <p:bodyStyle>
      <a:lvl1pPr marL="342900" indent="-3429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1pPr>
      <a:lvl2pPr marL="742950" indent="-28575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2pPr>
      <a:lvl3pPr marL="11430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3pPr>
      <a:lvl4pPr marL="16002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4pPr>
      <a:lvl5pPr marL="2057400" indent="-228600" algn="l" defTabSz="914400" eaLnBrk="0" fontAlgn="base" hangingPunct="0">
        <a:spcBef>
          <a:spcPct val="20000"/>
        </a:spcBef>
        <a:spcAft>
          <a:spcPts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5pPr>
      <a:lvl6pPr marL="2514600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ts val="0"/>
        </a:spcAft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6pPr>
      <a:lvl7pPr marL="2971800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ts val="0"/>
        </a:spcAft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7pPr>
      <a:lvl8pPr marL="3429000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ts val="0"/>
        </a:spcAft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8pPr>
      <a:lvl9pPr marL="3429000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ts val="0"/>
        </a:spcAft>
        <a:buChar char="»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30.png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346" y="757517"/>
            <a:ext cx="9144000" cy="53429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5" name="矩形"/>
          <p:cNvSpPr/>
          <p:nvPr>
            <p:custDataLst>
              <p:tags r:id="rId2"/>
            </p:custDataLst>
          </p:nvPr>
        </p:nvSpPr>
        <p:spPr>
          <a:xfrm>
            <a:off x="4560190" y="4004065"/>
            <a:ext cx="2886075" cy="93091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zh-CN" altLang="en-US" sz="2800" b="1" baseline="30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汪红梅</a:t>
            </a:r>
            <a:endParaRPr lang="zh-CN" altLang="en-US" sz="2800" b="1" i="0" u="none" strike="noStrike" kern="1200" cap="none" spc="0" normalizeH="0" baseline="30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  <a:p>
            <a:pPr marL="0" marR="0" lvl="0" algn="ctr" defTabSz="914400" rtl="0" eaLnBrk="0" fontAlgn="base" latinLnBrk="0" hangingPunct="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lang="zh-CN" altLang="en-US" sz="2800" b="1" baseline="30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经济管理学院</a:t>
            </a:r>
            <a:endParaRPr lang="zh-CN" altLang="en-US" sz="2800" b="1" i="0" u="none" strike="noStrike" kern="1200" cap="none" spc="0" baseline="30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3131820" y="2420620"/>
            <a:ext cx="5742940" cy="14712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交叉融合 产教协同 制度保障 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 defTabSz="457200">
              <a:lnSpc>
                <a:spcPts val="5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争创一流</a:t>
            </a:r>
            <a:r>
              <a:rPr kumimoji="0" lang="zh-CN" altLang="en-US" sz="3200" b="1" i="0" u="none" strike="noStrike" cap="none" spc="0" normalizeH="0" baseline="0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：经管实践</a:t>
            </a:r>
            <a:endParaRPr kumimoji="1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2.1 </a:t>
            </a:r>
            <a:r>
              <a:rPr lang="zh-CN" altLang="en-US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推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交叉融合，全面开展新文科建设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3" name="文本框 99"/>
          <p:cNvSpPr txBox="1"/>
          <p:nvPr/>
        </p:nvSpPr>
        <p:spPr>
          <a:xfrm>
            <a:off x="597217" y="1916790"/>
            <a:ext cx="7949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000" dirty="0"/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推动“数字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“智能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+”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赋能，打造现代化教育教学新场景</a:t>
            </a:r>
            <a:endParaRPr lang="zh-CN" altLang="en-US" sz="1800" b="1" kern="1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52" name="Picture 4" descr="C:\Users\Administrator\Documents\Tencent Files\569260819\Image\C2C\Image1\2CA6D7E612647AED5A881432025EBBDB.png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20" y="2683056"/>
            <a:ext cx="6666330" cy="31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071161" y="5877340"/>
            <a:ext cx="5001675" cy="55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zh-CN" altLang="en-US" b="1" dirty="0">
                <a:solidFill>
                  <a:srgbClr val="000000"/>
                </a:solidFill>
                <a:latin typeface="Times New Roman" panose="02020603050405020304" charset="0"/>
              </a:rPr>
              <a:t>数字经济与金融科技创新实验室（正在建设中）</a:t>
            </a:r>
            <a:endParaRPr lang="zh-CN" altLang="en-US" b="1" dirty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2.1 </a:t>
            </a:r>
            <a:r>
              <a:rPr lang="zh-CN" altLang="en-US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推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交叉融合，全面开展新文科建设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611505" y="2387600"/>
            <a:ext cx="281686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借助计算机科学技术，透过认知角度来分析经济行为的内在作用机制和执行过程，加强经济理论解释与预测能力，为解决“三农问题”和服务乡村振兴提供更加精准的理论依据和政策参考。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79520" y="2493010"/>
            <a:ext cx="4883150" cy="2456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3707765" y="5157470"/>
            <a:ext cx="5045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经济行为与政策模拟实验室（即将建设）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2.1 </a:t>
            </a:r>
            <a:r>
              <a:rPr lang="zh-CN" altLang="en-US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推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交叉融合，全面开展新文科建设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3" name="文本框 99"/>
          <p:cNvSpPr txBox="1"/>
          <p:nvPr/>
        </p:nvSpPr>
        <p:spPr>
          <a:xfrm>
            <a:off x="395605" y="2204720"/>
            <a:ext cx="422338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创新培养模式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，培育时代新人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。积极构建“五育并举”的人才培养体系</a:t>
            </a:r>
            <a:r>
              <a:rPr lang="zh-CN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本硕博贯通式培养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创办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经济学</a:t>
            </a:r>
            <a:r>
              <a:rPr lang="zh-CN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基础拔尖实验班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b="1" kern="1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8035" y="4652984"/>
            <a:ext cx="19293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/>
              <a:t>书院活动</a:t>
            </a:r>
            <a:endParaRPr lang="zh-CN" altLang="en-US" sz="1600" dirty="0" smtClean="0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4932045" y="2421255"/>
            <a:ext cx="3676015" cy="2154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55" y="4653280"/>
            <a:ext cx="4765675" cy="1974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4437380"/>
            <a:ext cx="4201160" cy="2211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2.1 </a:t>
            </a:r>
            <a:r>
              <a:rPr lang="zh-CN" altLang="en-US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推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交叉融合，全面开展新文科建设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10" y="2493010"/>
            <a:ext cx="2584450" cy="180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44830" y="2132965"/>
            <a:ext cx="530415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Bef>
                <a:spcPts val="0"/>
              </a:spcBef>
            </a:pPr>
            <a:r>
              <a:rPr lang="zh-CN" altLang="en-US" sz="1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8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）培育时代新人，创新培养模式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。连续五年举办创业国际班，学生在国际创业大赛获奖。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大力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实施大学生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创新创业训练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计划，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学生在校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四年期间参与率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达到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80%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以上。</a:t>
            </a: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</a:pPr>
            <a:endParaRPr lang="zh-CN" altLang="en-US" sz="18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</a:pPr>
            <a:endParaRPr lang="zh-CN" altLang="en-US" sz="1800" b="1" kern="1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695190"/>
            <a:ext cx="488823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350" y="4653280"/>
            <a:ext cx="2569210" cy="179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3530" y="4618355"/>
            <a:ext cx="3375025" cy="2120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10" y="2132965"/>
            <a:ext cx="3884295" cy="2778760"/>
          </a:xfrm>
          <a:prstGeom prst="rect">
            <a:avLst/>
          </a:prstGeom>
        </p:spPr>
      </p:pic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2.2 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锚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定培养质量，深入推进产教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融合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TextBox 17"/>
          <p:cNvSpPr txBox="1"/>
          <p:nvPr/>
        </p:nvSpPr>
        <p:spPr>
          <a:xfrm>
            <a:off x="611505" y="2060575"/>
            <a:ext cx="8131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主动服务国家战略，面向地方产业需求，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统筹聚合优质资源，培养创新型、复合型人才。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402843" y="2869962"/>
            <a:ext cx="8339328" cy="160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成立校企联合创新研究中心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）与企业合办学科赛事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）各类产学协同育人项目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）校外教学实践基地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" y="4575175"/>
            <a:ext cx="308165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80" y="4437380"/>
            <a:ext cx="3166745" cy="228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2.3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规范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激励并举，健全制度保障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体系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23850" y="2155825"/>
            <a:ext cx="83381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制度激励教师潜心育人。</a:t>
            </a: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通过引培并举提高师资队伍数量和质量；</a:t>
            </a:r>
            <a:r>
              <a:rPr lang="zh-CN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通过院</a:t>
            </a: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-校-</a:t>
            </a:r>
            <a:r>
              <a:rPr lang="zh-CN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教育教学项目申报</a:t>
            </a:r>
            <a:r>
              <a:rPr lang="zh-CN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鼓励支持教师投入教学、研究教学、创新教学。</a:t>
            </a:r>
            <a:endParaRPr 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289" name="Picture 1" descr="C:\Users\Administrator\AppData\Roaming\Tencent\Users\569260819\QQ\WinTemp\RichOle\{DV33HIQVN1`BV61MEF9(XS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755"/>
            <a:ext cx="3503930" cy="28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120"/>
            <a:ext cx="3111500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2.3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规范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激励并举，健全制度保障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体系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1160" y="2155825"/>
            <a:ext cx="836168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建设优秀基层教学组织。</a:t>
            </a: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坚持传帮带，教授100%上讲台、青年教师100%有导师，帮助青年教师过教学</a:t>
            </a:r>
            <a:r>
              <a:rPr lang="zh-CN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关；</a:t>
            </a: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坚持互帮学，课程组坚持集体备课、集体阅卷，开展</a:t>
            </a:r>
            <a:r>
              <a:rPr lang="zh-CN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教学档案教研室互查活动</a:t>
            </a:r>
            <a:r>
              <a:rPr lang="zh-CN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和青年教师讲课竞赛，互评互学互</a:t>
            </a:r>
            <a:r>
              <a:rPr lang="zh-CN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促。</a:t>
            </a:r>
            <a:endParaRPr lang="zh-CN" sz="18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585" y="6165641"/>
            <a:ext cx="3265486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zh-CN" altLang="en-US" sz="1600" dirty="0" smtClean="0">
                <a:uFillTx/>
                <a:latin typeface="宋体" panose="02010600030101010101" pitchFamily="2" charset="-122"/>
                <a:sym typeface="+mn-ea"/>
              </a:rPr>
              <a:t>教研室学习研讨</a:t>
            </a:r>
            <a:endParaRPr sz="1600" dirty="0">
              <a:uFillTx/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2480" y="6165641"/>
            <a:ext cx="3265486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algn="ctr">
              <a:buClrTx/>
              <a:buSzTx/>
              <a:buFontTx/>
              <a:buNone/>
            </a:pPr>
            <a:r>
              <a:rPr lang="zh-CN" altLang="en-US" sz="1600" dirty="0" smtClean="0">
                <a:uFillTx/>
                <a:latin typeface="宋体" panose="02010600030101010101" pitchFamily="2" charset="-122"/>
                <a:sym typeface="+mn-ea"/>
              </a:rPr>
              <a:t>师德先进集体</a:t>
            </a:r>
            <a:endParaRPr lang="zh-CN" altLang="en-US" sz="1600" dirty="0" smtClean="0">
              <a:uFillTx/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40643" y="6165894"/>
            <a:ext cx="3265486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algn="ctr">
              <a:buClrTx/>
              <a:buSzTx/>
              <a:buFontTx/>
              <a:buNone/>
            </a:pPr>
            <a:r>
              <a:rPr lang="zh-CN" altLang="en-US" sz="1600" dirty="0" smtClean="0">
                <a:uFillTx/>
                <a:latin typeface="宋体" panose="02010600030101010101" pitchFamily="2" charset="-122"/>
                <a:sym typeface="+mn-ea"/>
              </a:rPr>
              <a:t>优秀教学团队</a:t>
            </a:r>
            <a:endParaRPr lang="zh-CN" altLang="en-US" sz="1600" dirty="0" smtClean="0">
              <a:uFillTx/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4338" name="Picture 2" descr="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18585"/>
            <a:ext cx="2856230" cy="214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70" y="3918585"/>
            <a:ext cx="2625090" cy="210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35" y="3910330"/>
            <a:ext cx="3053080" cy="215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2757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251460" y="1124585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2.3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规范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激励并举，健全制度保障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体系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504010" y="2535307"/>
            <a:ext cx="3613785" cy="27238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健全质量约束机制</a:t>
            </a:r>
            <a:r>
              <a:rPr lang="zh-CN" sz="16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组织机构健全，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分工明确，责任</a:t>
            </a:r>
            <a:r>
              <a:rPr lang="zh-CN" sz="16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到位。</a:t>
            </a:r>
            <a:r>
              <a:rPr lang="zh-CN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</a:t>
            </a:r>
            <a:r>
              <a:rPr 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在教师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评先评优、</a:t>
            </a:r>
            <a:r>
              <a:rPr 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岗位评聘、职称晋升和出国进修等方面实行教学质量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和师德师风</a:t>
            </a:r>
            <a:r>
              <a:rPr 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一票</a:t>
            </a:r>
            <a:r>
              <a:rPr lang="zh-CN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否决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</a:t>
            </a:r>
            <a:r>
              <a:rPr 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指导学位论文质量与年度考核</a:t>
            </a:r>
            <a:r>
              <a:rPr lang="zh-CN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挂钩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</a:t>
            </a:r>
            <a:r>
              <a:rPr 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教学事故与年度奖励性绩效津贴分配挂钩。</a:t>
            </a:r>
            <a:endParaRPr 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16370" y="5445125"/>
            <a:ext cx="26892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宋体" panose="02010600030101010101" pitchFamily="2" charset="-122"/>
                <a:sym typeface="+mn-ea"/>
              </a:rPr>
              <a:t>学院</a:t>
            </a:r>
            <a:r>
              <a:rPr lang="zh-CN" altLang="en-US" sz="160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sym typeface="+mn-ea"/>
              </a:rPr>
              <a:t>制定年度考核</a:t>
            </a:r>
            <a:endParaRPr lang="zh-CN" altLang="en-US" sz="1600" dirty="0" smtClean="0">
              <a:solidFill>
                <a:schemeClr val="tx1"/>
              </a:solidFill>
              <a:uFillTx/>
              <a:latin typeface="宋体" panose="02010600030101010101" pitchFamily="2" charset="-122"/>
              <a:sym typeface="+mn-ea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zh-CN" altLang="en-US" sz="160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sym typeface="+mn-ea"/>
              </a:rPr>
              <a:t>实施细则</a:t>
            </a:r>
            <a:endParaRPr lang="zh-CN" altLang="en-US" sz="1600" dirty="0">
              <a:solidFill>
                <a:schemeClr val="tx1"/>
              </a:solidFill>
              <a:uFillTx/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20" y="2382520"/>
            <a:ext cx="2177415" cy="298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139565" y="5568315"/>
            <a:ext cx="26892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宋体" panose="02010600030101010101" pitchFamily="2" charset="-122"/>
                <a:sym typeface="+mn-ea"/>
              </a:rPr>
              <a:t>教学组织架构</a:t>
            </a:r>
            <a:endParaRPr lang="zh-CN" altLang="en-US" sz="1600" dirty="0">
              <a:solidFill>
                <a:schemeClr val="tx1"/>
              </a:solidFill>
              <a:uFillTx/>
              <a:latin typeface="宋体" panose="02010600030101010101" pitchFamily="2" charset="-122"/>
              <a:sym typeface="+mn-ea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4211955" y="2310765"/>
          <a:ext cx="2299970" cy="3126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" r:id="rId3" imgW="2286000" imgH="2766060" progId="Visio.Drawing.15">
                  <p:embed/>
                </p:oleObj>
              </mc:Choice>
              <mc:Fallback>
                <p:oleObj name="" r:id="rId3" imgW="2286000" imgH="2766060" progId="Visio.Drawing.15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1955" y="2310765"/>
                        <a:ext cx="2299970" cy="3126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2.3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规范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激励并举，健全制度保障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体系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605" y="2853055"/>
            <a:ext cx="4430395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严格教学过程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</a:t>
            </a:r>
            <a:r>
              <a:rPr 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日常教学检查和专项检查相结合，实现教学运行过程监控全覆盖。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坚持领导听课、督导听课、同行听课，坚持期中教学检查，坚持毕业论文开题、中期检查、集中答辩，坚持组织课堂学风、毕业论文档案等专项检查。</a:t>
            </a:r>
            <a:endParaRPr 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12105" y="6237605"/>
            <a:ext cx="31115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宋体" panose="02010600030101010101" pitchFamily="2" charset="-122"/>
                <a:sym typeface="+mn-ea"/>
              </a:rPr>
              <a:t>学院开展领导听课、督导</a:t>
            </a:r>
            <a:r>
              <a:rPr lang="zh-CN" altLang="en-US" sz="160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sym typeface="+mn-ea"/>
              </a:rPr>
              <a:t>听课</a:t>
            </a:r>
            <a:endParaRPr lang="zh-CN" altLang="en-US" sz="1600" dirty="0">
              <a:solidFill>
                <a:schemeClr val="tx1"/>
              </a:solidFill>
              <a:uFillTx/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6145" name="Picture 1" descr="C:\Users\Administrator\AppData\Roaming\Tencent\Users\569260819\QQ\WinTemp\RichOle\G10JL(QZJMMBQ0(_4X$C8DH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45" y="2277110"/>
            <a:ext cx="363982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2.3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规范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激励并举，健全制度保障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体系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605" y="2853055"/>
            <a:ext cx="4430395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严格教学过程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</a:t>
            </a:r>
            <a:r>
              <a:rPr 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日常教学检查和专项检查相结合，实现教学运行过程监控全覆盖。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坚持领导听课、督导听课、同行听课，坚持期中教学检查，坚持毕业论文开题、中期检查、集中答辩，坚持组织课堂学风、毕业论文档案等专项检查。</a:t>
            </a:r>
            <a:endParaRPr 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12105" y="6237605"/>
            <a:ext cx="31115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宋体" panose="02010600030101010101" pitchFamily="2" charset="-122"/>
                <a:sym typeface="+mn-ea"/>
              </a:rPr>
              <a:t>学院开展领导听课、督导</a:t>
            </a:r>
            <a:r>
              <a:rPr lang="zh-CN" altLang="en-US" sz="1600" dirty="0" smtClean="0">
                <a:solidFill>
                  <a:schemeClr val="tx1"/>
                </a:solidFill>
                <a:uFillTx/>
                <a:latin typeface="宋体" panose="02010600030101010101" pitchFamily="2" charset="-122"/>
                <a:sym typeface="+mn-ea"/>
              </a:rPr>
              <a:t>听课</a:t>
            </a:r>
            <a:endParaRPr lang="zh-CN" altLang="en-US" sz="1600" dirty="0">
              <a:solidFill>
                <a:schemeClr val="tx1"/>
              </a:solidFill>
              <a:uFillTx/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6145" name="Picture 1" descr="C:\Users\Administrator\AppData\Roaming\Tencent\Users\569260819\QQ\WinTemp\RichOle\G10JL(QZJMMBQ0(_4X$C8DH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45" y="2277110"/>
            <a:ext cx="363982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-36130" y="40596"/>
            <a:ext cx="9144000" cy="857250"/>
          </a:xfrm>
        </p:spPr>
        <p:txBody>
          <a:bodyPr/>
          <a:lstStyle/>
          <a:p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目录 </a:t>
            </a:r>
            <a:endParaRPr lang="zh-CN" altLang="en-US" sz="4400" dirty="0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pic>
        <p:nvPicPr>
          <p:cNvPr id="21" name="Picture 2" descr="C:\Users\Administrator\Desktop\png\20169_0000_-----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430" y="2536478"/>
            <a:ext cx="3249988" cy="1649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995920" y="2132820"/>
            <a:ext cx="4572000" cy="30200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1.  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学院基本情况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2.  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近年工作进展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3.  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主要成果荣誉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4.  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问题与改进举措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634619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2.4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标评价指标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，全力推进一流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115" y="1917065"/>
            <a:ext cx="4132580" cy="221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endParaRPr lang="en-US" altLang="zh-CN" sz="18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）对照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评价指标找差距，落实任务。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对照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国家级一流专业评价推荐指标体系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找差距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补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板，</a:t>
            </a:r>
            <a:r>
              <a:rPr lang="zh-CN" altLang="zh-CN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lang="zh-CN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具有专业特色的差异化任务列表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，制定年度实施计划，分解任务，落实</a:t>
            </a:r>
            <a:r>
              <a:rPr lang="zh-CN" altLang="zh-CN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到人。</a:t>
            </a:r>
            <a:endParaRPr lang="zh-CN" altLang="zh-CN" sz="16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7065"/>
            <a:ext cx="3524885" cy="338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327015" y="5949315"/>
            <a:ext cx="287845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1600" dirty="0" smtClean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学院召开一流专业建设推进会</a:t>
            </a:r>
            <a:endParaRPr lang="zh-CN" altLang="en-US" sz="1600" dirty="0">
              <a:solidFill>
                <a:prstClr val="black"/>
              </a:solidFill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6386" name="Picture 2" descr="C:\Users\Administrator\AppData\Roaming\Tencent\Users\569260819\QQ\WinTemp\RichOle\0N})N}X$(R(_442(RS(H3O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77335"/>
            <a:ext cx="3598545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C:\Users\Administrator\AppData\Roaming\Tencent\Users\569260819\QQ\WinTemp\RichOle\C`8F62JTWTAJSA{U651I$P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55" y="4364990"/>
            <a:ext cx="3502025" cy="23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634619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2.4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标评价指标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，全力推进一流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496" y="2204458"/>
            <a:ext cx="847648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）以教学团队建设为抓手，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推动专业建设高质量发展。</a:t>
            </a:r>
            <a:endParaRPr lang="zh-CN" altLang="en-US" sz="1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750" y="3573145"/>
            <a:ext cx="301879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年，学院启动建设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经济学教学团队和工商管理教学团队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个，建设期为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月至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月）。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55" y="2850515"/>
            <a:ext cx="4716145" cy="334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 smtClean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634619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2.4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对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标评价指标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，全力推进一流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605" y="2348865"/>
            <a:ext cx="39154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）大力推动国际合作办学，开拓学生国际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视野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提升学生的综合</a:t>
            </a:r>
            <a:r>
              <a:rPr lang="zh-CN" altLang="en-US" sz="1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素养。</a:t>
            </a:r>
            <a:endParaRPr lang="zh-CN" altLang="en-US" sz="18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395605" y="3213735"/>
            <a:ext cx="371284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依托研究中心和国际产学研项目，与国际优质教育资源合作，开展人才联合培养，推动本科生3+1+1”项目，与亚利桑那大学、阿德莱德大学、梅西大学、阿伯泰大学达成合作意向。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1015" y="2348865"/>
            <a:ext cx="2182495" cy="3410585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80" y="2348865"/>
            <a:ext cx="23272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10" y="3966845"/>
            <a:ext cx="2406015" cy="179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5650" y="2668706"/>
            <a:ext cx="3810000" cy="1353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03</a:t>
            </a:r>
            <a:endParaRPr lang="en-US" altLang="zh-CN" sz="3600" b="1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/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主要成果荣誉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6" name="Picture 2" descr="C:\Users\Administrator\Desktop\关于做好新版《本科招生专业解读》编写工作的通知\经管-本科招生专业解读\院长寄语\经管学院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80" y="2189480"/>
            <a:ext cx="3469005" cy="231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3 </a:t>
            </a:r>
            <a:r>
              <a:rPr lang="zh-CN" altLang="en-US" sz="3200" dirty="0" smtClean="0"/>
              <a:t>主要</a:t>
            </a:r>
            <a:r>
              <a:rPr lang="zh-CN" sz="3200" dirty="0" smtClean="0"/>
              <a:t>成果</a:t>
            </a:r>
            <a:r>
              <a:rPr lang="zh-CN" altLang="en-US" sz="3200" dirty="0" smtClean="0"/>
              <a:t>荣誉</a:t>
            </a:r>
            <a:endParaRPr lang="zh-CN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771775" y="1157605"/>
            <a:ext cx="36963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主要成果</a:t>
            </a:r>
            <a:endParaRPr lang="zh-CN" altLang="zh-CN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71500" y="1772770"/>
          <a:ext cx="7201001" cy="4320602"/>
        </p:xfrm>
        <a:graphic>
          <a:graphicData uri="http://schemas.openxmlformats.org/drawingml/2006/table">
            <a:tbl>
              <a:tblPr/>
              <a:tblGrid>
                <a:gridCol w="784423"/>
                <a:gridCol w="5443894"/>
                <a:gridCol w="972684"/>
              </a:tblGrid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成果类型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数量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国家一流本科专业建设点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陕西省一流本科专业建设点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国家级线上一流课程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门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陕西省线上线下混合一流课程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门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陕西省教学成果一等奖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国家级课程思政示范课程（课程思政教学名师和团队）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国家级新文科研究与改革实践项目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陕西省新文科研究与改革实践项目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陕西省教育教学改革研究项目重点项目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陕西省新农科研究与改革实践项目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陕西省教育科学规划课题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教育部产学合作协同育人项目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3 </a:t>
            </a:r>
            <a:r>
              <a:rPr lang="zh-CN" altLang="en-US" sz="3200" dirty="0" smtClean="0"/>
              <a:t>主要</a:t>
            </a:r>
            <a:r>
              <a:rPr lang="zh-CN" sz="3200" dirty="0" smtClean="0"/>
              <a:t>成果</a:t>
            </a:r>
            <a:r>
              <a:rPr lang="zh-CN" altLang="en-US" sz="3200" dirty="0" smtClean="0"/>
              <a:t>荣誉</a:t>
            </a:r>
            <a:endParaRPr lang="zh-CN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771775" y="1157605"/>
            <a:ext cx="36963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主要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荣誉</a:t>
            </a:r>
            <a:endParaRPr lang="zh-CN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15520" y="1844780"/>
          <a:ext cx="7200900" cy="4192905"/>
        </p:xfrm>
        <a:graphic>
          <a:graphicData uri="http://schemas.openxmlformats.org/drawingml/2006/table">
            <a:tbl>
              <a:tblPr/>
              <a:tblGrid>
                <a:gridCol w="792110"/>
                <a:gridCol w="4320600"/>
                <a:gridCol w="2087880"/>
              </a:tblGrid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荣誉名称</a:t>
                      </a:r>
                      <a:endParaRPr lang="zh-CN" alt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  <a:endParaRPr lang="zh-CN" alt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西北农林科技大学本科教学工作先进集体</a:t>
                      </a:r>
                      <a:endParaRPr lang="zh-CN" altLang="en-US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2021</a:t>
                      </a:r>
                      <a:r>
                        <a:rPr lang="zh-CN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西北农林科技大学本科教学工作先进集体</a:t>
                      </a:r>
                      <a:endParaRPr lang="zh-CN" altLang="en-US" sz="1400" b="1" i="0" u="none" strike="noStrike" kern="1200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2021-2022</a:t>
                      </a:r>
                      <a:r>
                        <a:rPr lang="zh-CN" alt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学年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国家级课程思政示范课程思政教学名师和团队</a:t>
                      </a:r>
                      <a:endParaRPr lang="zh-CN" altLang="en-US" sz="14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2021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西北农林科技大学第二届“金牌教师” 荣誉称号（孟全省、石宝峰）</a:t>
                      </a:r>
                      <a:endParaRPr lang="zh-CN" altLang="en-US" sz="1400" b="1" i="0" u="none" strike="noStrike" kern="1200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2022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kern="1200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校级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优秀教学团队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金融学教学团队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经济学教学团队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会计学教学团队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2021</a:t>
                      </a:r>
                      <a:r>
                        <a:rPr lang="zh-CN" alt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校级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优秀教学团队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（土地资源管理教学团队）</a:t>
                      </a:r>
                      <a:endParaRPr lang="zh-CN" altLang="en-US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2021-2022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学年</a:t>
                      </a:r>
                      <a:endParaRPr lang="zh-CN" altLang="en-US" sz="14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社会实践先进集体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国家级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2020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西北农林科技大学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社会实践先进集体</a:t>
                      </a:r>
                      <a:endParaRPr lang="zh-CN" altLang="en-US" sz="14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2021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zh-CN" sz="11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西北农林科技大学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创新创业先进集体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2020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年度、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2021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西北农林科技大学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就业指导单项奖</a:t>
                      </a:r>
                      <a:endParaRPr lang="zh-CN" altLang="en-US" sz="14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2021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年度、</a:t>
                      </a:r>
                      <a:r>
                        <a:rPr lang="en-US" altLang="zh-CN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2022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kern="1200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西北农林科技大学</a:t>
                      </a:r>
                      <a:r>
                        <a:rPr lang="zh-CN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五四红旗团委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2020</a:t>
                      </a:r>
                      <a:r>
                        <a:rPr lang="zh-CN" altLang="en-US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年度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3 </a:t>
            </a:r>
            <a:r>
              <a:rPr lang="zh-CN" altLang="en-US" sz="3200" dirty="0" smtClean="0"/>
              <a:t>主要</a:t>
            </a:r>
            <a:r>
              <a:rPr lang="zh-CN" sz="3200" dirty="0" smtClean="0"/>
              <a:t>成果</a:t>
            </a:r>
            <a:r>
              <a:rPr lang="zh-CN" altLang="en-US" sz="3200" dirty="0" smtClean="0"/>
              <a:t>荣誉</a:t>
            </a:r>
            <a:endParaRPr lang="zh-CN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627630" y="1557020"/>
            <a:ext cx="40151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两次荣获本科教学工作先进集体</a:t>
            </a:r>
            <a:endParaRPr lang="zh-CN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0290" y="2646680"/>
            <a:ext cx="3801745" cy="262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2638425"/>
            <a:ext cx="3901440" cy="2629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5650" y="1989455"/>
            <a:ext cx="381000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04</a:t>
            </a:r>
            <a:endParaRPr lang="en-US" altLang="zh-CN" sz="3600" b="1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</a:t>
            </a:r>
            <a:r>
              <a:rPr kumimoji="0" lang="zh-CN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与改进举措</a:t>
            </a:r>
            <a:endParaRPr kumimoji="0" lang="zh-CN" altLang="en-US" sz="36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26" name="Picture 2" descr="C:\Users\Administrator\Desktop\关于做好新版《本科招生专业解读》编写工作的通知\经管-本科招生专业解读\院长寄语\经管学院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80" y="2189480"/>
            <a:ext cx="3469005" cy="231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4 </a:t>
            </a:r>
            <a:r>
              <a:rPr lang="zh-CN" altLang="en-US" sz="3200" dirty="0"/>
              <a:t>问题与改进举措</a:t>
            </a:r>
            <a:endParaRPr lang="zh-CN" altLang="en-US" sz="3200" dirty="0"/>
          </a:p>
        </p:txBody>
      </p:sp>
      <p:sp>
        <p:nvSpPr>
          <p:cNvPr id="4" name="圆角矩形 3"/>
          <p:cNvSpPr/>
          <p:nvPr/>
        </p:nvSpPr>
        <p:spPr>
          <a:xfrm>
            <a:off x="471170" y="1291590"/>
            <a:ext cx="2012950" cy="588010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问题与不足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771774" y="2132820"/>
            <a:ext cx="610552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专业人才培养与社会需求契合程度有待提升</a:t>
            </a:r>
            <a:endParaRPr lang="zh-CN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领军人才建设与专业发展态势不相匹配</a:t>
            </a:r>
            <a:endParaRPr lang="zh-CN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课程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、教材</a:t>
            </a:r>
            <a:r>
              <a:rPr lang="zh-CN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建设</a:t>
            </a:r>
            <a:r>
              <a:rPr 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滞后，对专业建设支撑不足</a:t>
            </a:r>
            <a:endParaRPr lang="zh-CN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新文科与新农科建设的交叉融合有待进一步深化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教师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重科研，轻教学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的倾向尚需通过构建合理的评价体系予以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引导</a:t>
            </a:r>
            <a:endParaRPr lang="zh-CN" altLang="en-US" sz="2000" b="1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41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170" y="2637790"/>
            <a:ext cx="1851025" cy="3042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4 </a:t>
            </a:r>
            <a:r>
              <a:rPr lang="zh-CN" altLang="en-US" sz="3200" dirty="0"/>
              <a:t>问题与改进举措</a:t>
            </a:r>
            <a:endParaRPr lang="zh-CN" altLang="en-US" sz="3200" dirty="0"/>
          </a:p>
        </p:txBody>
      </p:sp>
      <p:sp>
        <p:nvSpPr>
          <p:cNvPr id="2" name="文本框 1"/>
          <p:cNvSpPr txBox="1"/>
          <p:nvPr/>
        </p:nvSpPr>
        <p:spPr>
          <a:xfrm>
            <a:off x="221615" y="2042160"/>
            <a:ext cx="1867535" cy="3876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启动培养方案的设计与优化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对标世界一流，优化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人才培养方案与课程设置，增加与本专业相关应用型课程，严格落实专业实习工作，加强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科研训练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学生实践能力的培养。</a:t>
            </a:r>
            <a:endParaRPr lang="zh-CN" altLang="zh-CN" sz="1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81249" y="1247795"/>
            <a:ext cx="2012950" cy="588010"/>
          </a:xfrm>
          <a:prstGeom prst="roundRect">
            <a:avLst/>
          </a:prstGeom>
          <a:solidFill>
            <a:srgbClr val="275E95"/>
          </a:solidFill>
          <a:ln>
            <a:solidFill>
              <a:srgbClr val="7E39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改进举措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3485" y="2060575"/>
            <a:ext cx="1953895" cy="43059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加强教师队伍建设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育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并举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培养或引进能够在专业建设和教学方面有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造诣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、有建树的教学科研型人才，</a:t>
            </a:r>
            <a:r>
              <a:rPr lang="zh-CN" altLang="zh-CN" sz="1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打造经济</a:t>
            </a:r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类和</a:t>
            </a:r>
            <a:r>
              <a:rPr lang="zh-CN" altLang="zh-CN" sz="1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</a:t>
            </a:r>
            <a:r>
              <a:rPr lang="zh-CN" altLang="en-US" sz="1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类</a:t>
            </a:r>
            <a:r>
              <a:rPr lang="zh-CN" altLang="zh-CN" sz="1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高水平教学人才团队</a:t>
            </a:r>
            <a:r>
              <a:rPr lang="zh-CN" altLang="zh-CN" sz="1600" b="1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，引领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教学团队建设。</a:t>
            </a:r>
            <a:endParaRPr lang="zh-CN" altLang="zh-CN" sz="1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31715" y="2060575"/>
            <a:ext cx="1814830" cy="38601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加强一流课程建设与新形态教材建设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鼓励教师总结教学经验与专业发展前沿，编写新教材或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修订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优秀教材，打造更多省部级或国家级规划教材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适应一流课程建设与一流学科发展</a:t>
            </a:r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需求</a:t>
            </a:r>
            <a:r>
              <a:rPr lang="zh-CN" altLang="zh-CN" sz="1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zh-CN" sz="16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zh-CN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04310" y="2042160"/>
            <a:ext cx="2052035" cy="43116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.构建一体化政产学研用平台和制度保障体系</a:t>
            </a:r>
            <a:endParaRPr lang="zh-CN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建立科学合理的教师评价体系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zh-CN" altLang="zh-CN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199525" y="2132197"/>
            <a:ext cx="0" cy="4253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667770" y="2132197"/>
            <a:ext cx="0" cy="4253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671586" y="2191789"/>
            <a:ext cx="0" cy="4253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5650" y="2205355"/>
            <a:ext cx="381000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01</a:t>
            </a:r>
            <a:endParaRPr lang="en-US" altLang="zh-CN" sz="3600" b="1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学院</a:t>
            </a:r>
            <a:r>
              <a:rPr lang="zh-CN" altLang="en-US" sz="3600" b="1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基本</a:t>
            </a:r>
            <a:r>
              <a:rPr lang="zh-CN" altLang="en-US" sz="36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情况</a:t>
            </a:r>
            <a:endParaRPr kumimoji="0" lang="zh-CN" altLang="en-US" sz="36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26" name="Picture 2" descr="C:\Users\Administrator\Desktop\关于做好新版《本科招生专业解读》编写工作的通知\经管-本科招生专业解读\院长寄语\经管学院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80" y="2117725"/>
            <a:ext cx="3469005" cy="231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矩形"/>
          <p:cNvSpPr/>
          <p:nvPr/>
        </p:nvSpPr>
        <p:spPr>
          <a:xfrm>
            <a:off x="5586624" y="4135773"/>
            <a:ext cx="2349362" cy="112412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rtlCol="0" anchor="ctr"/>
          <a:lstStyle/>
          <a:p>
            <a:pPr algn="ctr"/>
          </a:p>
        </p:txBody>
      </p:sp>
      <p:sp>
        <p:nvSpPr>
          <p:cNvPr id="160" name="矩形"/>
          <p:cNvSpPr/>
          <p:nvPr/>
        </p:nvSpPr>
        <p:spPr>
          <a:xfrm>
            <a:off x="3510920" y="2122805"/>
            <a:ext cx="3533775" cy="10915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6600" b="1" i="0" u="none" strike="noStrike" kern="1200" cap="none" spc="0" baseline="0">
                <a:solidFill>
                  <a:srgbClr val="00569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6600" b="1" i="0" u="none" strike="noStrike" kern="1200" cap="none" spc="0" baseline="0">
                <a:solidFill>
                  <a:srgbClr val="00569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谢 谢 ！</a:t>
            </a:r>
            <a:endParaRPr lang="zh-CN" altLang="en-US" sz="6600" b="1" i="0" u="none" strike="noStrike" kern="1200" cap="none" spc="0" baseline="0">
              <a:solidFill>
                <a:srgbClr val="00569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1" name="半闭框"/>
          <p:cNvSpPr/>
          <p:nvPr/>
        </p:nvSpPr>
        <p:spPr>
          <a:xfrm>
            <a:off x="2930001" y="1832606"/>
            <a:ext cx="918443" cy="918443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4"/>
          </a:solidFill>
          <a:ln w="12700" cap="flat" cmpd="sng">
            <a:noFill/>
            <a:prstDash val="solid"/>
            <a:round/>
          </a:ln>
        </p:spPr>
        <p:txBody>
          <a:bodyPr rtlCol="0" anchor="ctr"/>
          <a:lstStyle/>
          <a:p>
            <a:pPr algn="ctr"/>
          </a:p>
        </p:txBody>
      </p:sp>
      <p:pic>
        <p:nvPicPr>
          <p:cNvPr id="162" name="图片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782" y="3992823"/>
            <a:ext cx="9138436" cy="2892561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>
                <a:alpha val="0"/>
              </a:srgbClr>
            </a:solidFill>
            <a:prstDash val="solid"/>
            <a:miter/>
          </a:ln>
          <a:effectLst>
            <a:outerShdw blurRad="54999" dist="18000" dir="5400000" algn="tl" rotWithShape="0">
              <a:srgbClr val="000000">
                <a:alpha val="39607"/>
              </a:srgbClr>
            </a:outerShdw>
            <a:softEdge rad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1 </a:t>
            </a:r>
            <a:r>
              <a:rPr lang="zh-CN" altLang="en-US" sz="3200" dirty="0"/>
              <a:t>学院基本情况</a:t>
            </a:r>
            <a:endParaRPr lang="zh-CN" altLang="en-US" sz="3200" dirty="0"/>
          </a:p>
        </p:txBody>
      </p:sp>
      <p:sp>
        <p:nvSpPr>
          <p:cNvPr id="2" name="圆角矩形 1"/>
          <p:cNvSpPr/>
          <p:nvPr/>
        </p:nvSpPr>
        <p:spPr>
          <a:xfrm>
            <a:off x="467360" y="1268730"/>
            <a:ext cx="2329562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1.1 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师资队伍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7120" y="2852935"/>
            <a:ext cx="2989446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在编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教职工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160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，其中专任教师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136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。专任教师中，教授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38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人，副教授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49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人。</a:t>
            </a:r>
            <a:endParaRPr lang="en-US" altLang="zh-CN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0" name="Picture 2" descr="C:\Users\Administrator\Documents\Tencent Files\569260819\FileRecv\图片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65" y="2204720"/>
            <a:ext cx="492823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1 </a:t>
            </a:r>
            <a:r>
              <a:rPr lang="zh-CN" altLang="en-US" sz="3200" dirty="0"/>
              <a:t>学院基本情况</a:t>
            </a:r>
            <a:endParaRPr lang="zh-CN" altLang="en-US" sz="3200" dirty="0"/>
          </a:p>
        </p:txBody>
      </p:sp>
      <p:sp>
        <p:nvSpPr>
          <p:cNvPr id="2" name="圆角矩形 1"/>
          <p:cNvSpPr/>
          <p:nvPr/>
        </p:nvSpPr>
        <p:spPr>
          <a:xfrm>
            <a:off x="467360" y="1268730"/>
            <a:ext cx="2329562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1.2 </a:t>
            </a:r>
            <a:r>
              <a:rPr lang="zh-CN" altLang="en-US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本科专业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360" y="2853055"/>
            <a:ext cx="3528560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个本科专业</a:t>
            </a:r>
            <a:endParaRPr lang="zh-CN" altLang="en-US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了金融学和保险学专业改造方案及</a:t>
            </a:r>
            <a:r>
              <a:rPr lang="zh-CN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经济学（基础拔尖实验班）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培养方案。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经济学（基础拔尖实验班）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开始招生，保险学专业停招。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83710" y="2277110"/>
            <a:ext cx="4656455" cy="3421380"/>
            <a:chOff x="8346" y="4148"/>
            <a:chExt cx="10373" cy="5388"/>
          </a:xfrm>
        </p:grpSpPr>
        <p:sp>
          <p:nvSpPr>
            <p:cNvPr id="3" name="圆角矩形 3"/>
            <p:cNvSpPr>
              <a:spLocks noChangeAspect="1"/>
            </p:cNvSpPr>
            <p:nvPr/>
          </p:nvSpPr>
          <p:spPr>
            <a:xfrm>
              <a:off x="12138" y="6083"/>
              <a:ext cx="2835" cy="525"/>
            </a:xfrm>
            <a:prstGeom prst="roundRect">
              <a:avLst/>
            </a:prstGeom>
            <a:solidFill>
              <a:srgbClr val="ED7D31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工商管理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圆角矩形 4"/>
            <p:cNvSpPr>
              <a:spLocks noChangeAspect="1"/>
            </p:cNvSpPr>
            <p:nvPr/>
          </p:nvSpPr>
          <p:spPr>
            <a:xfrm>
              <a:off x="8629" y="8619"/>
              <a:ext cx="2835" cy="525"/>
            </a:xfrm>
            <a:prstGeom prst="roundRect">
              <a:avLst/>
            </a:prstGeom>
            <a:solidFill>
              <a:srgbClr val="4472C4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土地资源管理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" name="圆角矩形 5"/>
            <p:cNvSpPr>
              <a:spLocks noChangeAspect="1"/>
            </p:cNvSpPr>
            <p:nvPr/>
          </p:nvSpPr>
          <p:spPr>
            <a:xfrm>
              <a:off x="8629" y="6965"/>
              <a:ext cx="2835" cy="525"/>
            </a:xfrm>
            <a:prstGeom prst="roundRect">
              <a:avLst/>
            </a:prstGeom>
            <a:solidFill>
              <a:srgbClr val="4472C4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会计学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圆角矩形 6"/>
            <p:cNvSpPr>
              <a:spLocks noChangeAspect="1"/>
            </p:cNvSpPr>
            <p:nvPr/>
          </p:nvSpPr>
          <p:spPr>
            <a:xfrm>
              <a:off x="8629" y="6083"/>
              <a:ext cx="2835" cy="525"/>
            </a:xfrm>
            <a:prstGeom prst="roundRect">
              <a:avLst/>
            </a:prstGeom>
            <a:solidFill>
              <a:srgbClr val="4472C4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农林经济管理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圆角矩形 8"/>
            <p:cNvSpPr>
              <a:spLocks noChangeAspect="1"/>
            </p:cNvSpPr>
            <p:nvPr/>
          </p:nvSpPr>
          <p:spPr>
            <a:xfrm>
              <a:off x="15630" y="7145"/>
              <a:ext cx="2835" cy="840"/>
            </a:xfrm>
            <a:prstGeom prst="roundRect">
              <a:avLst/>
            </a:prstGeom>
            <a:solidFill>
              <a:srgbClr val="70AD47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国际经济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与贸易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圆角矩形 3"/>
            <p:cNvSpPr>
              <a:spLocks noChangeAspect="1"/>
            </p:cNvSpPr>
            <p:nvPr/>
          </p:nvSpPr>
          <p:spPr>
            <a:xfrm>
              <a:off x="15629" y="8363"/>
              <a:ext cx="2835" cy="525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保险学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圆角矩形 4"/>
            <p:cNvSpPr>
              <a:spLocks noChangeAspect="1"/>
            </p:cNvSpPr>
            <p:nvPr/>
          </p:nvSpPr>
          <p:spPr>
            <a:xfrm>
              <a:off x="8629" y="7795"/>
              <a:ext cx="2835" cy="525"/>
            </a:xfrm>
            <a:prstGeom prst="roundRect">
              <a:avLst/>
            </a:prstGeom>
            <a:solidFill>
              <a:srgbClr val="4472C4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金融学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圆角矩形 5"/>
            <p:cNvSpPr>
              <a:spLocks noChangeAspect="1"/>
            </p:cNvSpPr>
            <p:nvPr/>
          </p:nvSpPr>
          <p:spPr>
            <a:xfrm>
              <a:off x="12138" y="6989"/>
              <a:ext cx="2826" cy="2232"/>
            </a:xfrm>
            <a:prstGeom prst="roundRect">
              <a:avLst/>
            </a:prstGeom>
            <a:solidFill>
              <a:srgbClr val="ED7D31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经济学（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ea"/>
                </a:rPr>
                <a:t>新创办经济学基础拔尖实验班</a:t>
              </a: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）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圆角矩形 6"/>
            <p:cNvSpPr>
              <a:spLocks noChangeAspect="1"/>
            </p:cNvSpPr>
            <p:nvPr/>
          </p:nvSpPr>
          <p:spPr>
            <a:xfrm>
              <a:off x="15608" y="6189"/>
              <a:ext cx="2835" cy="525"/>
            </a:xfrm>
            <a:prstGeom prst="roundRect">
              <a:avLst/>
            </a:prstGeom>
            <a:solidFill>
              <a:srgbClr val="70AD47"/>
            </a:solidFill>
            <a:ln w="381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62873" tIns="31437" rIns="62873" bIns="31437" rtlCol="0" anchor="ctr"/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市场营销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861" y="4148"/>
              <a:ext cx="5351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</a:rPr>
                <a:t>本科专业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1981" y="5422"/>
              <a:ext cx="3026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</a:rPr>
                <a:t>省级一流专业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353" y="5408"/>
              <a:ext cx="3401" cy="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</a:rPr>
                <a:t>国家级一流专业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346" y="5208"/>
              <a:ext cx="3401" cy="43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1836" y="5208"/>
              <a:ext cx="3401" cy="43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318" y="5208"/>
              <a:ext cx="3401" cy="43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1 </a:t>
            </a:r>
            <a:r>
              <a:rPr lang="zh-CN" altLang="en-US" sz="3200" dirty="0"/>
              <a:t>学院基本情况</a:t>
            </a:r>
            <a:endParaRPr lang="zh-CN" altLang="en-US" sz="3200" dirty="0"/>
          </a:p>
        </p:txBody>
      </p:sp>
      <p:sp>
        <p:nvSpPr>
          <p:cNvPr id="2" name="圆角矩形 1"/>
          <p:cNvSpPr/>
          <p:nvPr/>
        </p:nvSpPr>
        <p:spPr>
          <a:xfrm>
            <a:off x="626745" y="1268730"/>
            <a:ext cx="231648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1.3 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就业升学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27380" y="2493010"/>
          <a:ext cx="7924800" cy="326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630"/>
                <a:gridCol w="1485265"/>
                <a:gridCol w="1484630"/>
                <a:gridCol w="1483995"/>
                <a:gridCol w="1986280"/>
              </a:tblGrid>
              <a:tr h="16294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年度</a:t>
                      </a:r>
                      <a:endParaRPr lang="zh-CN" altLang="en-US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007C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毕业生人数</a:t>
                      </a:r>
                      <a:endParaRPr lang="zh-CN" altLang="en-US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007C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就业率</a:t>
                      </a:r>
                      <a:endParaRPr lang="zh-CN" altLang="en-US" dirty="0"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007C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升学率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007C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985</a:t>
                      </a:r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升学率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anchor="ctr" anchorCtr="1">
                    <a:solidFill>
                      <a:srgbClr val="007CBC"/>
                    </a:solidFill>
                  </a:tcPr>
                </a:tc>
              </a:tr>
              <a:tr h="4083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2019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008DDC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637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008DDC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83.36%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008DDC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27.47%</a:t>
                      </a:r>
                      <a:endParaRPr lang="zh-CN" sz="1800" kern="1200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008DDC">
                        <a:alpha val="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15.23%</a:t>
                      </a:r>
                      <a:endParaRPr lang="zh-CN" sz="1800" kern="1200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008DDC">
                        <a:alpha val="8000"/>
                      </a:srgbClr>
                    </a:solidFill>
                  </a:tcPr>
                </a:tc>
              </a:tr>
              <a:tr h="4070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2020</a:t>
                      </a:r>
                      <a:endParaRPr lang="zh-CN" altLang="en-US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9ECD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649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9ECD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70.57%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9ECD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32.51%</a:t>
                      </a:r>
                      <a:endParaRPr lang="zh-CN" sz="1800" kern="1200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9ECD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17.26%</a:t>
                      </a:r>
                      <a:endParaRPr lang="zh-CN" sz="1800" kern="1200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9ECDE6"/>
                    </a:solidFill>
                  </a:tcPr>
                </a:tc>
              </a:tr>
              <a:tr h="4083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2021</a:t>
                      </a:r>
                      <a:endParaRPr lang="zh-CN" altLang="en-US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EBF6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569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EBF6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78.91%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EBF6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31.33%</a:t>
                      </a:r>
                      <a:endParaRPr lang="zh-CN" sz="1800" kern="1200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BF6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20.39%</a:t>
                      </a:r>
                      <a:endParaRPr lang="zh-CN" sz="1800" kern="1200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BF6FC"/>
                    </a:solidFill>
                  </a:tcPr>
                </a:tc>
              </a:tr>
              <a:tr h="4070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dirty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2022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9ECD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557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9ECD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76.66%</a:t>
                      </a:r>
                      <a:endParaRPr lang="zh-CN" altLang="en-US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anchor="ctr" anchorCtr="1">
                    <a:solidFill>
                      <a:srgbClr val="9ECD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31.95%</a:t>
                      </a:r>
                      <a:endParaRPr lang="zh-CN" sz="1800" kern="1200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9ECD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20.29%</a:t>
                      </a:r>
                      <a:endParaRPr lang="zh-CN" sz="1800" kern="1200" dirty="0">
                        <a:solidFill>
                          <a:schemeClr val="tx1"/>
                        </a:solidFill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9ECD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55650" y="1989455"/>
            <a:ext cx="381000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02</a:t>
            </a:r>
            <a:endParaRPr lang="en-US" altLang="zh-CN" sz="3600" b="1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近年工作进展</a:t>
            </a:r>
            <a:endParaRPr kumimoji="0" lang="zh-CN" altLang="en-US" sz="36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26" name="Picture 2" descr="C:\Users\Administrator\Desktop\关于做好新版《本科招生专业解读》编写工作的通知\经管-本科招生专业解读\院长寄语\经管学院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80" y="2189480"/>
            <a:ext cx="3469005" cy="231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sz="3200" dirty="0"/>
              <a:t>近年</a:t>
            </a:r>
            <a:r>
              <a:rPr lang="zh-CN" altLang="en-US" sz="3200" dirty="0"/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2.1 </a:t>
            </a:r>
            <a:r>
              <a:rPr lang="zh-CN" altLang="en-US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推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交叉融合，全面开展新文科建设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67360" y="1828632"/>
            <a:ext cx="799318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将价值引导贯穿人才培养全过程，培养社会主义事业的建设者与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接班人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50" name="Picture 2" descr="C:\Users\Administrator\Documents\Tencent Files\569260819\FileRecv\举办微党课大赛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0" y="2574135"/>
            <a:ext cx="4248589" cy="28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91600" y="5482164"/>
            <a:ext cx="115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0" eaLnBrk="0" hangingPunct="0">
              <a:lnSpc>
                <a:spcPct val="200000"/>
              </a:lnSpc>
              <a:spcAft>
                <a:spcPct val="0"/>
              </a:spcAft>
            </a:pPr>
            <a:r>
              <a:rPr lang="zh-CN" altLang="en-US" b="1" kern="1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党建引领</a:t>
            </a:r>
            <a:endParaRPr lang="en-US" altLang="zh-CN" b="1" kern="1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90" y="2599212"/>
            <a:ext cx="2377432" cy="178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44" y="4509150"/>
            <a:ext cx="3163348" cy="15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7708927" y="2610821"/>
            <a:ext cx="646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rtl="0" eaLnBrk="0" hangingPunct="0">
              <a:lnSpc>
                <a:spcPct val="200000"/>
              </a:lnSpc>
              <a:spcAft>
                <a:spcPct val="0"/>
              </a:spcAft>
            </a:pPr>
            <a:r>
              <a:rPr lang="zh-CN" altLang="en-US" b="1" kern="1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lang="zh-CN" altLang="en-US" b="1" kern="1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农</a:t>
            </a:r>
            <a:endParaRPr lang="en-US" altLang="zh-CN" b="1" kern="100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 rtl="0" eaLnBrk="0" hangingPunct="0">
              <a:lnSpc>
                <a:spcPct val="200000"/>
              </a:lnSpc>
              <a:spcAft>
                <a:spcPct val="0"/>
              </a:spcAft>
            </a:pPr>
            <a:r>
              <a:rPr lang="zh-CN" altLang="en-US" b="1" kern="1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情怀</a:t>
            </a:r>
            <a:endParaRPr lang="en-US" altLang="zh-CN" b="1" kern="100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 rtl="0" eaLnBrk="0" hangingPunct="0">
              <a:lnSpc>
                <a:spcPct val="200000"/>
              </a:lnSpc>
              <a:spcAft>
                <a:spcPct val="0"/>
              </a:spcAft>
            </a:pPr>
            <a:r>
              <a:rPr lang="zh-CN" altLang="en-US" b="1" kern="1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塑造</a:t>
            </a:r>
            <a:endParaRPr lang="en-US" altLang="zh-CN" b="1" kern="1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46605" y="6080477"/>
            <a:ext cx="3185487" cy="562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b="1" kern="1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第一课堂与第二课堂有机衔接</a:t>
            </a:r>
            <a:endParaRPr lang="zh-CN" altLang="en-US" b="1" kern="1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"/>
          <p:cNvSpPr>
            <a:spLocks noGrp="1"/>
          </p:cNvSpPr>
          <p:nvPr>
            <p:ph type="title"/>
          </p:nvPr>
        </p:nvSpPr>
        <p:spPr>
          <a:xfrm>
            <a:off x="0" y="-12332"/>
            <a:ext cx="9144000" cy="993059"/>
          </a:xfrm>
          <a:prstGeom prst="rect">
            <a:avLst/>
          </a:prstGeom>
          <a:ln w="9525" cap="flat" cmpd="sng">
            <a:noFill/>
            <a:prstDash val="solid"/>
            <a:round/>
          </a:ln>
        </p:spPr>
        <p:txBody>
          <a:bodyPr/>
          <a:lstStyle/>
          <a:p>
            <a:r>
              <a:rPr lang="en-US" altLang="zh-CN" sz="3200" dirty="0"/>
              <a:t>2 </a:t>
            </a:r>
            <a:r>
              <a:rPr lang="zh-CN" dirty="0">
                <a:sym typeface="+mn-ea"/>
              </a:rPr>
              <a:t>近年</a:t>
            </a:r>
            <a:r>
              <a:rPr lang="zh-CN" altLang="en-US" dirty="0">
                <a:sym typeface="+mn-ea"/>
              </a:rPr>
              <a:t>工作进展</a:t>
            </a:r>
            <a:endParaRPr lang="zh-CN" altLang="en-US" sz="3200" dirty="0"/>
          </a:p>
        </p:txBody>
      </p:sp>
      <p:sp>
        <p:nvSpPr>
          <p:cNvPr id="3" name="圆角矩形 2"/>
          <p:cNvSpPr/>
          <p:nvPr/>
        </p:nvSpPr>
        <p:spPr>
          <a:xfrm>
            <a:off x="467360" y="1268730"/>
            <a:ext cx="5896610" cy="598805"/>
          </a:xfrm>
          <a:prstGeom prst="roundRect">
            <a:avLst/>
          </a:prstGeom>
          <a:solidFill>
            <a:srgbClr val="275E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2.1 </a:t>
            </a:r>
            <a:r>
              <a:rPr lang="zh-CN" altLang="en-US" sz="24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力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推</a:t>
            </a: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交叉融合，全面开展新文科建设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115" y="2132965"/>
            <a:ext cx="6414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（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）将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思政教育融入教育教学，守牢人才培养主阵地</a:t>
            </a:r>
            <a:endParaRPr lang="zh-CN" altLang="en-US" b="1" kern="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89_1LSK0TH)JSTZU3X3Q7XJ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5670" y="2820660"/>
            <a:ext cx="4969263" cy="326710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99160" y="6165215"/>
            <a:ext cx="5155565" cy="450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rtl="0" fontAlgn="auto">
              <a:lnSpc>
                <a:spcPct val="130000"/>
              </a:lnSpc>
              <a:buClr>
                <a:srgbClr val="0000FF"/>
              </a:buClr>
            </a:pP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教育部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课程思政示范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课程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、教学名师和团队</a:t>
            </a:r>
            <a:endParaRPr lang="zh-CN" altLang="en-US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85" y="1628507"/>
            <a:ext cx="2160300" cy="205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80" y="3141345"/>
            <a:ext cx="2129155" cy="181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77" y="3933006"/>
            <a:ext cx="2198205" cy="185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15" y="4810017"/>
            <a:ext cx="2116679" cy="204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829.5228346456693,&quot;width&quot;:4545}"/>
</p:tagLst>
</file>

<file path=ppt/tags/tag2.xml><?xml version="1.0" encoding="utf-8"?>
<p:tagLst xmlns:p="http://schemas.openxmlformats.org/presentationml/2006/main">
  <p:tag name="KSO_WM_UNIT_TABLE_BEAUTIFY" val="smartTable{e835e1ae-3f81-4803-9830-99e2b565ea92}"/>
  <p:tag name="TABLE_ENDDRAG_ORIGIN_RECT" val="624*256"/>
  <p:tag name="TABLE_ENDDRAG_RECT" val="49*196*624*256"/>
</p:tagLst>
</file>

<file path=ppt/tags/tag3.xml><?xml version="1.0" encoding="utf-8"?>
<p:tagLst xmlns:p="http://schemas.openxmlformats.org/presentationml/2006/main">
  <p:tag name="KSO_WM_UNIT_PLACING_PICTURE_USER_VIEWPORT" val="{&quot;height&quot;:4370.943307086614,&quot;width&quot;:6705.124409448818}"/>
</p:tagLst>
</file>

<file path=ppt/tags/tag4.xml><?xml version="1.0" encoding="utf-8"?>
<p:tagLst xmlns:p="http://schemas.openxmlformats.org/presentationml/2006/main">
  <p:tag name="KSO_WM_UNIT_PLACING_PICTURE_USER_VIEWPORT" val="{&quot;height&quot;:5415,&quot;width&quot;:12000}"/>
</p:tagLst>
</file>

<file path=ppt/tags/tag5.xml><?xml version="1.0" encoding="utf-8"?>
<p:tagLst xmlns:p="http://schemas.openxmlformats.org/presentationml/2006/main">
  <p:tag name="KSO_WM_UNIT_PLACING_PICTURE_USER_VIEWPORT" val="{&quot;height&quot;:6033,&quot;width&quot;:8806}"/>
</p:tagLst>
</file>

<file path=ppt/tags/tag6.xml><?xml version="1.0" encoding="utf-8"?>
<p:tagLst xmlns:p="http://schemas.openxmlformats.org/presentationml/2006/main">
  <p:tag name="KSO_WM_UNIT_TABLE_BEAUTIFY" val="smartTable{da118b43-8288-486e-a90e-f7aaef6951f9}"/>
</p:tagLst>
</file>

<file path=ppt/tags/tag7.xml><?xml version="1.0" encoding="utf-8"?>
<p:tagLst xmlns:p="http://schemas.openxmlformats.org/presentationml/2006/main">
  <p:tag name="KSO_WM_UNIT_TABLE_BEAUTIFY" val="smartTable{db5065c0-67b3-451d-948d-8fba56b28dbb}"/>
</p:tagLst>
</file>

<file path=ppt/tags/tag8.xml><?xml version="1.0" encoding="utf-8"?>
<p:tagLst xmlns:p="http://schemas.openxmlformats.org/presentationml/2006/main">
  <p:tag name="KSO_WPP_MARK_KEY" val="5c052fb2-96cc-4b68-850f-9474febc2f7c"/>
  <p:tag name="COMMONDATA" val="eyJoZGlkIjoiNzdlMDI0NTY2MzlmZWIzYmM1NDZmOWIzNDgwNjBlOGQifQ=="/>
</p:tagLst>
</file>

<file path=ppt/theme/theme1.xml><?xml version="1.0" encoding="utf-8"?>
<a:theme xmlns:a="http://schemas.openxmlformats.org/drawingml/2006/main" name="1_默认设计模板">
  <a:themeElements>
    <a:clrScheme name="1_默认设计模板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C6071E"/>
      </a:accent1>
      <a:accent2>
        <a:srgbClr val="EE816C"/>
      </a:accent2>
      <a:accent3>
        <a:srgbClr val="B8893C"/>
      </a:accent3>
      <a:accent4>
        <a:srgbClr val="FB9D01"/>
      </a:accent4>
      <a:accent5>
        <a:srgbClr val="EE564B"/>
      </a:accent5>
      <a:accent6>
        <a:srgbClr val="A8B5C5"/>
      </a:accent6>
      <a:hlink>
        <a:srgbClr val="4472C4"/>
      </a:hlink>
      <a:folHlink>
        <a:srgbClr val="BFBFBF"/>
      </a:folHlink>
    </a:clrScheme>
    <a:fontScheme name="1_默认设计模板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1_默认设计模板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0</TotalTime>
  <Words>3237</Words>
  <Application>WPS 演示</Application>
  <PresentationFormat>全屏显示(4:3)</PresentationFormat>
  <Paragraphs>449</Paragraphs>
  <Slides>30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宋体</vt:lpstr>
      <vt:lpstr>Wingdings</vt:lpstr>
      <vt:lpstr>Times New Roman</vt:lpstr>
      <vt:lpstr>微软雅黑</vt:lpstr>
      <vt:lpstr>方正小标宋简体</vt:lpstr>
      <vt:lpstr>Arial Unicode MS</vt:lpstr>
      <vt:lpstr>华文细黑</vt:lpstr>
      <vt:lpstr>黑体</vt:lpstr>
      <vt:lpstr>Calibri</vt:lpstr>
      <vt:lpstr>楷体</vt:lpstr>
      <vt:lpstr>Calibri</vt:lpstr>
      <vt:lpstr>方正姚体</vt:lpstr>
      <vt:lpstr>新宋体</vt:lpstr>
      <vt:lpstr>华文行楷</vt:lpstr>
      <vt:lpstr>幼圆</vt:lpstr>
      <vt:lpstr>1_默认设计模板</vt:lpstr>
      <vt:lpstr>Visio.Drawing.15</vt:lpstr>
      <vt:lpstr>PowerPoint 演示文稿</vt:lpstr>
      <vt:lpstr>目录 </vt:lpstr>
      <vt:lpstr>PowerPoint 演示文稿</vt:lpstr>
      <vt:lpstr>1 学院基本情况</vt:lpstr>
      <vt:lpstr>1 学院基本情况</vt:lpstr>
      <vt:lpstr>1 学院基本情况</vt:lpstr>
      <vt:lpstr>PowerPoint 演示文稿</vt:lpstr>
      <vt:lpstr>2 2019年来的工作进展</vt:lpstr>
      <vt:lpstr>2 2019年来的工作进展</vt:lpstr>
      <vt:lpstr>2 2019年来的工作进展</vt:lpstr>
      <vt:lpstr>2 近年工作进展</vt:lpstr>
      <vt:lpstr>2 2019年来的工作进展</vt:lpstr>
      <vt:lpstr>2 2019年来的工作进展</vt:lpstr>
      <vt:lpstr>2 2019年来的工作进展</vt:lpstr>
      <vt:lpstr>2 2019年来的工作进展</vt:lpstr>
      <vt:lpstr>2 2019年来的工作进展</vt:lpstr>
      <vt:lpstr>2 2019年来的工作进展</vt:lpstr>
      <vt:lpstr>2 2019年来的工作进展</vt:lpstr>
      <vt:lpstr>2 2019年来的工作进展</vt:lpstr>
      <vt:lpstr>2 2019年来的工作进展</vt:lpstr>
      <vt:lpstr>2 2019年来的工作进展</vt:lpstr>
      <vt:lpstr>2 2019年来的工作进展</vt:lpstr>
      <vt:lpstr>PowerPoint 演示文稿</vt:lpstr>
      <vt:lpstr>3 获主要成果和荣誉</vt:lpstr>
      <vt:lpstr>3 获主要成果和荣誉</vt:lpstr>
      <vt:lpstr>3 主要成果荣誉</vt:lpstr>
      <vt:lpstr>PowerPoint 演示文稿</vt:lpstr>
      <vt:lpstr>4 问题不足与后续举措</vt:lpstr>
      <vt:lpstr>4 问题不足与后续举措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红梅</cp:lastModifiedBy>
  <cp:revision>1615</cp:revision>
  <dcterms:created xsi:type="dcterms:W3CDTF">2018-01-10T02:34:00Z</dcterms:created>
  <dcterms:modified xsi:type="dcterms:W3CDTF">2022-12-06T03:10:09Z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RubyTemplateID">
    <vt:lpwstr>2</vt:lpwstr>
  </property>
  <property fmtid="{D5CDD505-2E9C-101B-9397-08002B2CF9AE}" pid="4" name="ICV">
    <vt:lpwstr>6C9E0CFD0277490BBD4F0EC5DC69028D</vt:lpwstr>
  </property>
</Properties>
</file>