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p:sldMasterIdLst>
    <p:sldMasterId id="2147483648" r:id="rId1"/>
    <p:sldMasterId id="2147483664" r:id="rId2"/>
  </p:sldMasterIdLst>
  <p:notesMasterIdLst>
    <p:notesMasterId r:id="rId27"/>
  </p:notesMasterIdLst>
  <p:handoutMasterIdLst>
    <p:handoutMasterId r:id="rId28"/>
  </p:handoutMasterIdLst>
  <p:sldIdLst>
    <p:sldId id="1279" r:id="rId3"/>
    <p:sldId id="1110" r:id="rId4"/>
    <p:sldId id="1743" r:id="rId5"/>
    <p:sldId id="1742" r:id="rId6"/>
    <p:sldId id="1744" r:id="rId7"/>
    <p:sldId id="1745" r:id="rId8"/>
    <p:sldId id="1748" r:id="rId9"/>
    <p:sldId id="1746" r:id="rId10"/>
    <p:sldId id="1751" r:id="rId11"/>
    <p:sldId id="1749" r:id="rId12"/>
    <p:sldId id="1752" r:id="rId13"/>
    <p:sldId id="1758" r:id="rId14"/>
    <p:sldId id="1753" r:id="rId15"/>
    <p:sldId id="1756" r:id="rId16"/>
    <p:sldId id="1766" r:id="rId17"/>
    <p:sldId id="1759" r:id="rId18"/>
    <p:sldId id="1760" r:id="rId19"/>
    <p:sldId id="1761" r:id="rId20"/>
    <p:sldId id="1762" r:id="rId21"/>
    <p:sldId id="1764" r:id="rId22"/>
    <p:sldId id="1763" r:id="rId23"/>
    <p:sldId id="1765" r:id="rId24"/>
    <p:sldId id="1757" r:id="rId25"/>
    <p:sldId id="1522" r:id="rId26"/>
  </p:sldIdLst>
  <p:sldSz cx="12192000" cy="6858000"/>
  <p:notesSz cx="9928225" cy="6797675"/>
  <p:custDataLst>
    <p:tags r:id="rId29"/>
  </p:custDataLst>
  <p:defaultTextStyle>
    <a:defPPr>
      <a:defRPr lang="zh-CN"/>
    </a:defPPr>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楷体_GB2312" panose="02010609030101010101" pitchFamily="49" charset="-122"/>
        <a:ea typeface="楷体_GB2312" panose="02010609030101010101" pitchFamily="49" charset="-122"/>
        <a:cs typeface="+mn-cs"/>
      </a:defRPr>
    </a:lvl1pPr>
    <a:lvl2pPr marL="457200" lvl="1"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楷体_GB2312" panose="02010609030101010101" pitchFamily="49" charset="-122"/>
        <a:ea typeface="楷体_GB2312" panose="02010609030101010101" pitchFamily="49" charset="-122"/>
        <a:cs typeface="+mn-cs"/>
      </a:defRPr>
    </a:lvl2pPr>
    <a:lvl3pPr marL="914400" lvl="2"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楷体_GB2312" panose="02010609030101010101" pitchFamily="49" charset="-122"/>
        <a:ea typeface="楷体_GB2312" panose="02010609030101010101" pitchFamily="49" charset="-122"/>
        <a:cs typeface="+mn-cs"/>
      </a:defRPr>
    </a:lvl3pPr>
    <a:lvl4pPr marL="1371600" lvl="3"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楷体_GB2312" panose="02010609030101010101" pitchFamily="49" charset="-122"/>
        <a:ea typeface="楷体_GB2312" panose="02010609030101010101" pitchFamily="49" charset="-122"/>
        <a:cs typeface="+mn-cs"/>
      </a:defRPr>
    </a:lvl4pPr>
    <a:lvl5pPr marL="1828800" lvl="4"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楷体_GB2312" panose="02010609030101010101" pitchFamily="49" charset="-122"/>
        <a:ea typeface="楷体_GB2312" panose="02010609030101010101" pitchFamily="49" charset="-122"/>
        <a:cs typeface="+mn-cs"/>
      </a:defRPr>
    </a:lvl5pPr>
    <a:lvl6pPr marL="2286000" lvl="5"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楷体_GB2312" panose="02010609030101010101" pitchFamily="49" charset="-122"/>
        <a:ea typeface="楷体_GB2312" panose="02010609030101010101" pitchFamily="49" charset="-122"/>
        <a:cs typeface="+mn-cs"/>
      </a:defRPr>
    </a:lvl6pPr>
    <a:lvl7pPr marL="2743200" lvl="6"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楷体_GB2312" panose="02010609030101010101" pitchFamily="49" charset="-122"/>
        <a:ea typeface="楷体_GB2312" panose="02010609030101010101" pitchFamily="49" charset="-122"/>
        <a:cs typeface="+mn-cs"/>
      </a:defRPr>
    </a:lvl7pPr>
    <a:lvl8pPr marL="3200400" lvl="7"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楷体_GB2312" panose="02010609030101010101" pitchFamily="49" charset="-122"/>
        <a:ea typeface="楷体_GB2312" panose="02010609030101010101" pitchFamily="49" charset="-122"/>
        <a:cs typeface="+mn-cs"/>
      </a:defRPr>
    </a:lvl8pPr>
    <a:lvl9pPr marL="3657600" lvl="8"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楷体_GB2312" panose="02010609030101010101" pitchFamily="49" charset="-122"/>
        <a:ea typeface="楷体_GB2312" panose="02010609030101010101" pitchFamily="49" charset="-122"/>
        <a:cs typeface="+mn-cs"/>
      </a:defRPr>
    </a:lvl9pPr>
  </p:defaultTextStyle>
  <p:extLst>
    <p:ext uri="{EFAFB233-063F-42B5-8137-9DF3F51BA10A}">
      <p15:sldGuideLst xmlns:p15="http://schemas.microsoft.com/office/powerpoint/2012/main">
        <p15:guide id="1" orient="horz" pos="2251">
          <p15:clr>
            <a:srgbClr val="A4A3A4"/>
          </p15:clr>
        </p15:guide>
        <p15:guide id="2" pos="39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ECFF"/>
    <a:srgbClr val="FF99FF"/>
    <a:srgbClr val="4309E7"/>
    <a:srgbClr val="FFFFCC"/>
    <a:srgbClr val="FFF3F3"/>
    <a:srgbClr val="FFE1E1"/>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90247" autoAdjust="0"/>
  </p:normalViewPr>
  <p:slideViewPr>
    <p:cSldViewPr showGuides="1">
      <p:cViewPr>
        <p:scale>
          <a:sx n="100" d="100"/>
          <a:sy n="100" d="100"/>
        </p:scale>
        <p:origin x="1086" y="144"/>
      </p:cViewPr>
      <p:guideLst>
        <p:guide orient="horz" pos="2251"/>
        <p:guide pos="3931"/>
      </p:guideLst>
    </p:cSldViewPr>
  </p:slideViewPr>
  <p:outlineViewPr>
    <p:cViewPr>
      <p:scale>
        <a:sx n="33" d="100"/>
        <a:sy n="33" d="100"/>
      </p:scale>
      <p:origin x="0" y="0"/>
    </p:cViewPr>
  </p:outlineViewPr>
  <p:notesTextViewPr>
    <p:cViewPr>
      <p:scale>
        <a:sx n="1" d="1"/>
        <a:sy n="1" d="1"/>
      </p:scale>
      <p:origin x="0" y="0"/>
    </p:cViewPr>
  </p:notesTextViewPr>
  <p:sorterViewPr showFormatting="0">
    <p:cViewPr>
      <p:scale>
        <a:sx n="66" d="100"/>
        <a:sy n="66" d="100"/>
      </p:scale>
      <p:origin x="0" y="172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4300538" cy="339725"/>
          </a:xfrm>
          <a:prstGeom prst="rect">
            <a:avLst/>
          </a:prstGeom>
          <a:noFill/>
          <a:ln w="9525">
            <a:noFill/>
            <a:miter lim="800000"/>
          </a:ln>
          <a:effectLst/>
        </p:spPr>
        <p:txBody>
          <a:bodyPr vert="horz" wrap="square" lIns="91321" tIns="45661" rIns="91321" bIns="45661" numCol="1" anchor="t" anchorCtr="0" compatLnSpc="1"/>
          <a:lstStyle>
            <a:lvl1pPr algn="l" eaLnBrk="1" hangingPunct="1">
              <a:spcBef>
                <a:spcPct val="0"/>
              </a:spcBef>
              <a:buClrTx/>
              <a:buFontTx/>
              <a:buNone/>
              <a:defRPr sz="1200" b="0">
                <a:latin typeface="Arial" panose="020B0604020202020204" pitchFamily="34" charset="0"/>
                <a:ea typeface="宋体" panose="02010600030101010101" pitchFamily="2" charset="-122"/>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5235" name="Rectangle 3"/>
          <p:cNvSpPr>
            <a:spLocks noGrp="1" noChangeArrowheads="1"/>
          </p:cNvSpPr>
          <p:nvPr>
            <p:ph type="dt" sz="quarter" idx="1"/>
          </p:nvPr>
        </p:nvSpPr>
        <p:spPr bwMode="auto">
          <a:xfrm>
            <a:off x="5624513" y="0"/>
            <a:ext cx="4302125" cy="339725"/>
          </a:xfrm>
          <a:prstGeom prst="rect">
            <a:avLst/>
          </a:prstGeom>
          <a:noFill/>
          <a:ln w="9525">
            <a:noFill/>
            <a:miter lim="800000"/>
          </a:ln>
          <a:effectLst/>
        </p:spPr>
        <p:txBody>
          <a:bodyPr vert="horz" wrap="square" lIns="91321" tIns="45661" rIns="91321" bIns="45661" numCol="1" anchor="t" anchorCtr="0" compatLnSpc="1"/>
          <a:lstStyle>
            <a:lvl1pPr algn="r" eaLnBrk="1" hangingPunct="1">
              <a:spcBef>
                <a:spcPct val="0"/>
              </a:spcBef>
              <a:buClrTx/>
              <a:buFontTx/>
              <a:buNone/>
              <a:defRPr sz="1200" b="0">
                <a:latin typeface="Arial" panose="020B0604020202020204" pitchFamily="34" charset="0"/>
                <a:ea typeface="宋体" panose="02010600030101010101" pitchFamily="2" charset="-122"/>
                <a:cs typeface="+mn-cs"/>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5236" name="Rectangle 4"/>
          <p:cNvSpPr>
            <a:spLocks noGrp="1" noChangeArrowheads="1"/>
          </p:cNvSpPr>
          <p:nvPr>
            <p:ph type="ftr" sz="quarter" idx="2"/>
          </p:nvPr>
        </p:nvSpPr>
        <p:spPr bwMode="auto">
          <a:xfrm>
            <a:off x="0" y="6456363"/>
            <a:ext cx="4300538" cy="339725"/>
          </a:xfrm>
          <a:prstGeom prst="rect">
            <a:avLst/>
          </a:prstGeom>
          <a:noFill/>
          <a:ln w="9525">
            <a:noFill/>
            <a:miter lim="800000"/>
          </a:ln>
          <a:effectLst/>
        </p:spPr>
        <p:txBody>
          <a:bodyPr vert="horz" wrap="square" lIns="91321" tIns="45661" rIns="91321" bIns="45661" numCol="1" anchor="b" anchorCtr="0" compatLnSpc="1"/>
          <a:lstStyle>
            <a:lvl1pPr algn="l" eaLnBrk="1" hangingPunct="1">
              <a:spcBef>
                <a:spcPct val="0"/>
              </a:spcBef>
              <a:buClrTx/>
              <a:buFontTx/>
              <a:buNone/>
              <a:defRPr sz="1200" b="0">
                <a:latin typeface="Arial" panose="020B0604020202020204" pitchFamily="34" charset="0"/>
                <a:ea typeface="宋体" panose="02010600030101010101" pitchFamily="2" charset="-122"/>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5237" name="Rectangle 5"/>
          <p:cNvSpPr>
            <a:spLocks noGrp="1" noChangeArrowheads="1"/>
          </p:cNvSpPr>
          <p:nvPr>
            <p:ph type="sldNum" sz="quarter" idx="3"/>
          </p:nvPr>
        </p:nvSpPr>
        <p:spPr bwMode="auto">
          <a:xfrm>
            <a:off x="5624513" y="6456363"/>
            <a:ext cx="4302125" cy="339725"/>
          </a:xfrm>
          <a:prstGeom prst="rect">
            <a:avLst/>
          </a:prstGeom>
          <a:noFill/>
          <a:ln w="9525">
            <a:noFill/>
            <a:miter lim="800000"/>
          </a:ln>
          <a:effectLst/>
        </p:spPr>
        <p:txBody>
          <a:bodyPr vert="horz" wrap="square" lIns="91321" tIns="45661" rIns="91321" bIns="45661" numCol="1" anchor="b" anchorCtr="0" compatLnSpc="1"/>
          <a:lstStyle>
            <a:lvl1pPr algn="r" eaLnBrk="1" hangingPunct="1">
              <a:buFontTx/>
              <a:buNone/>
              <a:defRPr sz="1200" b="0">
                <a:latin typeface="Arial" panose="020B0604020202020204" pitchFamily="34" charset="0"/>
                <a:ea typeface="宋体" panose="02010600030101010101" pitchFamily="2" charset="-122"/>
                <a:cs typeface="+mn-cs"/>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1613E497-C4B0-43D1-9184-9C9AA21BDBA4}" type="slidenum">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4300538" cy="339725"/>
          </a:xfrm>
          <a:prstGeom prst="rect">
            <a:avLst/>
          </a:prstGeom>
          <a:noFill/>
          <a:ln w="9525">
            <a:noFill/>
            <a:miter lim="800000"/>
          </a:ln>
          <a:effectLst/>
        </p:spPr>
        <p:txBody>
          <a:bodyPr vert="horz" wrap="square" lIns="91321" tIns="45661" rIns="91321" bIns="45661" numCol="1" anchor="t" anchorCtr="0" compatLnSpc="1"/>
          <a:lstStyle>
            <a:lvl1pPr algn="l" eaLnBrk="1" hangingPunct="1">
              <a:spcBef>
                <a:spcPct val="0"/>
              </a:spcBef>
              <a:buClrTx/>
              <a:buFontTx/>
              <a:buNone/>
              <a:defRPr sz="1200" b="0">
                <a:latin typeface="Arial" panose="020B0604020202020204" pitchFamily="34" charset="0"/>
                <a:ea typeface="宋体" panose="02010600030101010101" pitchFamily="2" charset="-122"/>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171" name="Rectangle 3"/>
          <p:cNvSpPr>
            <a:spLocks noGrp="1" noChangeArrowheads="1"/>
          </p:cNvSpPr>
          <p:nvPr>
            <p:ph type="dt" idx="1"/>
          </p:nvPr>
        </p:nvSpPr>
        <p:spPr bwMode="auto">
          <a:xfrm>
            <a:off x="5624513" y="0"/>
            <a:ext cx="4302125" cy="339725"/>
          </a:xfrm>
          <a:prstGeom prst="rect">
            <a:avLst/>
          </a:prstGeom>
          <a:noFill/>
          <a:ln w="9525">
            <a:noFill/>
            <a:miter lim="800000"/>
          </a:ln>
          <a:effectLst/>
        </p:spPr>
        <p:txBody>
          <a:bodyPr vert="horz" wrap="square" lIns="91321" tIns="45661" rIns="91321" bIns="45661" numCol="1" anchor="t" anchorCtr="0" compatLnSpc="1"/>
          <a:lstStyle>
            <a:lvl1pPr algn="r" eaLnBrk="1" hangingPunct="1">
              <a:spcBef>
                <a:spcPct val="0"/>
              </a:spcBef>
              <a:buClrTx/>
              <a:buFontTx/>
              <a:buNone/>
              <a:defRPr sz="1200" b="0">
                <a:latin typeface="Arial" panose="020B0604020202020204" pitchFamily="34" charset="0"/>
                <a:ea typeface="宋体" panose="02010600030101010101" pitchFamily="2" charset="-122"/>
                <a:cs typeface="+mn-cs"/>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172" name="Rectangle 4"/>
          <p:cNvSpPr>
            <a:spLocks noGrp="1" noRot="1" noChangeAspect="1" noTextEdit="1"/>
          </p:cNvSpPr>
          <p:nvPr>
            <p:ph type="sldImg"/>
          </p:nvPr>
        </p:nvSpPr>
        <p:spPr>
          <a:xfrm>
            <a:off x="2701925" y="509588"/>
            <a:ext cx="4529138" cy="2547937"/>
          </a:xfrm>
          <a:prstGeom prst="rect">
            <a:avLst/>
          </a:prstGeom>
          <a:noFill/>
          <a:ln w="9525" cap="flat" cmpd="sng">
            <a:solidFill>
              <a:srgbClr val="000000"/>
            </a:solidFill>
            <a:prstDash val="solid"/>
            <a:miter/>
            <a:headEnd type="none" w="med" len="med"/>
            <a:tailEnd type="none" w="med" len="med"/>
          </a:ln>
        </p:spPr>
      </p:sp>
      <p:sp>
        <p:nvSpPr>
          <p:cNvPr id="7173" name="Rectangle 5"/>
          <p:cNvSpPr>
            <a:spLocks noGrp="1" noChangeArrowheads="1"/>
          </p:cNvSpPr>
          <p:nvPr>
            <p:ph type="body" sz="quarter" idx="3"/>
          </p:nvPr>
        </p:nvSpPr>
        <p:spPr bwMode="auto">
          <a:xfrm>
            <a:off x="992188" y="3228975"/>
            <a:ext cx="7943850" cy="3059113"/>
          </a:xfrm>
          <a:prstGeom prst="rect">
            <a:avLst/>
          </a:prstGeom>
          <a:noFill/>
          <a:ln w="9525">
            <a:noFill/>
            <a:miter lim="800000"/>
          </a:ln>
          <a:effectLst/>
        </p:spPr>
        <p:txBody>
          <a:bodyPr vert="horz" wrap="square" lIns="91321" tIns="45661" rIns="91321" bIns="45661"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p>
        </p:txBody>
      </p:sp>
      <p:sp>
        <p:nvSpPr>
          <p:cNvPr id="7174" name="Rectangle 6"/>
          <p:cNvSpPr>
            <a:spLocks noGrp="1" noChangeArrowheads="1"/>
          </p:cNvSpPr>
          <p:nvPr>
            <p:ph type="ftr" sz="quarter" idx="4"/>
          </p:nvPr>
        </p:nvSpPr>
        <p:spPr bwMode="auto">
          <a:xfrm>
            <a:off x="0" y="6456363"/>
            <a:ext cx="4300538" cy="339725"/>
          </a:xfrm>
          <a:prstGeom prst="rect">
            <a:avLst/>
          </a:prstGeom>
          <a:noFill/>
          <a:ln w="9525">
            <a:noFill/>
            <a:miter lim="800000"/>
          </a:ln>
          <a:effectLst/>
        </p:spPr>
        <p:txBody>
          <a:bodyPr vert="horz" wrap="square" lIns="91321" tIns="45661" rIns="91321" bIns="45661" numCol="1" anchor="b" anchorCtr="0" compatLnSpc="1"/>
          <a:lstStyle>
            <a:lvl1pPr algn="l" eaLnBrk="1" hangingPunct="1">
              <a:spcBef>
                <a:spcPct val="0"/>
              </a:spcBef>
              <a:buClrTx/>
              <a:buFontTx/>
              <a:buNone/>
              <a:defRPr sz="1200" b="0">
                <a:latin typeface="Arial" panose="020B0604020202020204" pitchFamily="34" charset="0"/>
                <a:ea typeface="宋体" panose="02010600030101010101" pitchFamily="2" charset="-122"/>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175" name="Rectangle 7"/>
          <p:cNvSpPr>
            <a:spLocks noGrp="1" noChangeArrowheads="1"/>
          </p:cNvSpPr>
          <p:nvPr>
            <p:ph type="sldNum" sz="quarter" idx="5"/>
          </p:nvPr>
        </p:nvSpPr>
        <p:spPr bwMode="auto">
          <a:xfrm>
            <a:off x="5624513" y="6456363"/>
            <a:ext cx="4302125" cy="339725"/>
          </a:xfrm>
          <a:prstGeom prst="rect">
            <a:avLst/>
          </a:prstGeom>
          <a:noFill/>
          <a:ln w="9525">
            <a:noFill/>
            <a:miter lim="800000"/>
          </a:ln>
          <a:effectLst/>
        </p:spPr>
        <p:txBody>
          <a:bodyPr vert="horz" wrap="square" lIns="91321" tIns="45661" rIns="91321" bIns="45661" numCol="1" anchor="b" anchorCtr="0" compatLnSpc="1"/>
          <a:lstStyle>
            <a:lvl1pPr algn="r" eaLnBrk="1" hangingPunct="1">
              <a:buFontTx/>
              <a:buNone/>
              <a:defRPr sz="1200" b="0">
                <a:latin typeface="Arial" panose="020B0604020202020204" pitchFamily="34" charset="0"/>
                <a:ea typeface="宋体" panose="02010600030101010101" pitchFamily="2" charset="-122"/>
                <a:cs typeface="+mn-cs"/>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7802D1A-AC6B-4F4D-876F-010569FA2EBB}" type="slidenum">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TextEdit="1"/>
          </p:cNvSpPr>
          <p:nvPr>
            <p:ph type="sldImg"/>
          </p:nvPr>
        </p:nvSpPr>
        <p:spPr/>
      </p:sp>
      <p:sp>
        <p:nvSpPr>
          <p:cNvPr id="10243" name="Rectangle 3"/>
          <p:cNvSpPr>
            <a:spLocks noGrp="1"/>
          </p:cNvSpPr>
          <p:nvPr>
            <p:ph type="body" idx="1"/>
          </p:nvPr>
        </p:nvSpPr>
        <p:spPr/>
        <p:txBody>
          <a:bodyPr wrap="square" lIns="91321" tIns="45661" rIns="91321" bIns="45661" anchor="t" anchorCtr="0"/>
          <a:lstStyle/>
          <a:p>
            <a:pPr lvl="0"/>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9</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3391489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10</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181149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11</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1884567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12</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1954181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13</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2202742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14</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1797240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15</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2004037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16</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2114931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17</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45804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18</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867070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TextEdit="1"/>
          </p:cNvSpPr>
          <p:nvPr>
            <p:ph type="sldImg"/>
          </p:nvPr>
        </p:nvSpPr>
        <p:spPr/>
      </p:sp>
      <p:sp>
        <p:nvSpPr>
          <p:cNvPr id="12291" name="Rectangle 3"/>
          <p:cNvSpPr>
            <a:spLocks noGrp="1"/>
          </p:cNvSpPr>
          <p:nvPr>
            <p:ph type="body"/>
          </p:nvPr>
        </p:nvSpPr>
        <p:spPr/>
        <p:txBody>
          <a:bodyPr wrap="square" lIns="91321" tIns="45661" rIns="91321" bIns="45661" anchor="t" anchorCtr="0"/>
          <a:lstStyle/>
          <a:p>
            <a:pPr lvl="0"/>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19</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839862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20</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669633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21</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983133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22</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723250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p:sp>
      <p:sp>
        <p:nvSpPr>
          <p:cNvPr id="105475" name="Rectangle 3"/>
          <p:cNvSpPr>
            <a:spLocks noGrp="1"/>
          </p:cNvSpPr>
          <p:nvPr>
            <p:ph type="body" idx="1"/>
          </p:nvPr>
        </p:nvSpPr>
        <p:spPr/>
        <p:txBody>
          <a:bodyPr wrap="square" lIns="91321" tIns="45661" rIns="91321" bIns="45661" anchor="t" anchorCtr="0"/>
          <a:lstStyle/>
          <a:p>
            <a:pPr lvl="0"/>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2</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4236176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3</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1569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4</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356484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5</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654472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6</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154905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7</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3454258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p:nvPr>
        </p:nvSpPr>
        <p:spPr/>
        <p:txBody>
          <a:bodyPr wrap="square" lIns="91321" tIns="45661" rIns="91321" bIns="45661"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a:xfrm>
            <a:off x="5624513" y="6456363"/>
            <a:ext cx="4302125" cy="339725"/>
          </a:xfrm>
          <a:prstGeom prst="rect">
            <a:avLst/>
          </a:prstGeom>
          <a:noFill/>
          <a:ln w="9525">
            <a:noFill/>
          </a:ln>
        </p:spPr>
        <p:txBody>
          <a:bodyPr lIns="91321" tIns="45661" rIns="91321" bIns="45661" anchor="b" anchorCtr="0"/>
          <a:lstStyle/>
          <a:p>
            <a:pPr lvl="0" algn="r" eaLnBrk="1" hangingPunct="1">
              <a:spcBef>
                <a:spcPct val="0"/>
              </a:spcBef>
            </a:pPr>
            <a:fld id="{9A0DB2DC-4C9A-4742-B13C-FB6460FD3503}" type="slidenum">
              <a:rPr lang="zh-CN" altLang="en-US" dirty="0">
                <a:latin typeface="Calibri" panose="020F0502020204030204" pitchFamily="34" charset="0"/>
                <a:ea typeface="楷体_GB2312" panose="02010609030101010101" pitchFamily="49" charset="-122"/>
              </a:rPr>
              <a:t>8</a:t>
            </a:fld>
            <a:endParaRPr lang="zh-CN" altLang="en-US" dirty="0">
              <a:latin typeface="Calibri" panose="020F0502020204030204" pitchFamily="34" charset="0"/>
              <a:ea typeface="楷体_GB2312" panose="02010609030101010101" pitchFamily="49" charset="-122"/>
            </a:endParaRPr>
          </a:p>
        </p:txBody>
      </p:sp>
    </p:spTree>
    <p:extLst>
      <p:ext uri="{BB962C8B-B14F-4D97-AF65-F5344CB8AC3E}">
        <p14:creationId xmlns:p14="http://schemas.microsoft.com/office/powerpoint/2010/main" val="3127026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幻灯片精简">
    <p:bg>
      <p:bgPr>
        <a:solidFill>
          <a:schemeClr val="bg1"/>
        </a:solidFill>
        <a:effectLst/>
      </p:bgPr>
    </p:bg>
    <p:spTree>
      <p:nvGrpSpPr>
        <p:cNvPr id="1" name=""/>
        <p:cNvGrpSpPr/>
        <p:nvPr/>
      </p:nvGrpSpPr>
      <p:grpSpPr>
        <a:xfrm>
          <a:off x="0" y="0"/>
          <a:ext cx="0" cy="0"/>
          <a:chOff x="0" y="0"/>
          <a:chExt cx="0" cy="0"/>
        </a:xfrm>
      </p:grpSpPr>
      <p:pic>
        <p:nvPicPr>
          <p:cNvPr id="3074" name="图片 7"/>
          <p:cNvPicPr>
            <a:picLocks noChangeAspect="1"/>
          </p:cNvPicPr>
          <p:nvPr userDrawn="1"/>
        </p:nvPicPr>
        <p:blipFill>
          <a:blip r:embed="rId2"/>
          <a:stretch>
            <a:fillRect/>
          </a:stretch>
        </p:blipFill>
        <p:spPr>
          <a:xfrm>
            <a:off x="0" y="6310313"/>
            <a:ext cx="12192000" cy="549275"/>
          </a:xfrm>
          <a:prstGeom prst="rect">
            <a:avLst/>
          </a:prstGeom>
          <a:noFill/>
          <a:ln w="9525">
            <a:noFill/>
          </a:ln>
        </p:spPr>
      </p:pic>
      <p:sp>
        <p:nvSpPr>
          <p:cNvPr id="10" name="Rectangle 9"/>
          <p:cNvSpPr txBox="1">
            <a:spLocks noChangeArrowheads="1"/>
          </p:cNvSpPr>
          <p:nvPr/>
        </p:nvSpPr>
        <p:spPr>
          <a:xfrm>
            <a:off x="10447338" y="6473825"/>
            <a:ext cx="1057275" cy="215900"/>
          </a:xfrm>
          <a:prstGeom prst="rect">
            <a:avLst/>
          </a:prstGeom>
        </p:spPr>
        <p:txBody>
          <a:bodyPr lIns="0" tIns="0" rIns="0" bIns="0"/>
          <a:lstStyle>
            <a:lvl1pPr eaLnBrk="0" hangingPunct="0">
              <a:defRPr sz="1600" b="1">
                <a:solidFill>
                  <a:schemeClr val="tx1"/>
                </a:solidFill>
                <a:latin typeface="楷体_GB2312" panose="02010609030101010101" pitchFamily="49" charset="-122"/>
                <a:ea typeface="楷体_GB2312" panose="02010609030101010101" pitchFamily="49" charset="-122"/>
              </a:defRPr>
            </a:lvl1pPr>
            <a:lvl2pPr marL="742950" indent="-285750" eaLnBrk="0" hangingPunct="0">
              <a:defRPr sz="1600" b="1">
                <a:solidFill>
                  <a:schemeClr val="tx1"/>
                </a:solidFill>
                <a:latin typeface="楷体_GB2312" panose="02010609030101010101" pitchFamily="49" charset="-122"/>
                <a:ea typeface="楷体_GB2312" panose="02010609030101010101" pitchFamily="49" charset="-122"/>
              </a:defRPr>
            </a:lvl2pPr>
            <a:lvl3pPr marL="1143000" indent="-228600" eaLnBrk="0" hangingPunct="0">
              <a:defRPr sz="1600" b="1">
                <a:solidFill>
                  <a:schemeClr val="tx1"/>
                </a:solidFill>
                <a:latin typeface="楷体_GB2312" panose="02010609030101010101" pitchFamily="49" charset="-122"/>
                <a:ea typeface="楷体_GB2312" panose="02010609030101010101" pitchFamily="49" charset="-122"/>
              </a:defRPr>
            </a:lvl3pPr>
            <a:lvl4pPr marL="1600200" indent="-228600" eaLnBrk="0" hangingPunct="0">
              <a:defRPr sz="1600" b="1">
                <a:solidFill>
                  <a:schemeClr val="tx1"/>
                </a:solidFill>
                <a:latin typeface="楷体_GB2312" panose="02010609030101010101" pitchFamily="49" charset="-122"/>
                <a:ea typeface="楷体_GB2312" panose="02010609030101010101" pitchFamily="49" charset="-122"/>
              </a:defRPr>
            </a:lvl4pPr>
            <a:lvl5pPr marL="2057400" indent="-228600" eaLnBrk="0" hangingPunct="0">
              <a:defRPr sz="1600" b="1">
                <a:solidFill>
                  <a:schemeClr val="tx1"/>
                </a:solidFill>
                <a:latin typeface="楷体_GB2312" panose="02010609030101010101" pitchFamily="49" charset="-122"/>
                <a:ea typeface="楷体_GB2312" panose="02010609030101010101" pitchFamily="49" charset="-122"/>
              </a:defRPr>
            </a:lvl5pPr>
            <a:lvl6pPr marL="2514600" indent="-228600" eaLnBrk="0" fontAlgn="base" hangingPunct="0">
              <a:spcBef>
                <a:spcPct val="0"/>
              </a:spcBef>
              <a:spcAft>
                <a:spcPct val="0"/>
              </a:spcAft>
              <a:defRPr sz="1600" b="1">
                <a:solidFill>
                  <a:schemeClr val="tx1"/>
                </a:solidFill>
                <a:latin typeface="楷体_GB2312" panose="02010609030101010101" pitchFamily="49" charset="-122"/>
                <a:ea typeface="楷体_GB2312" panose="02010609030101010101" pitchFamily="49" charset="-122"/>
              </a:defRPr>
            </a:lvl6pPr>
            <a:lvl7pPr marL="2971800" indent="-228600" eaLnBrk="0" fontAlgn="base" hangingPunct="0">
              <a:spcBef>
                <a:spcPct val="0"/>
              </a:spcBef>
              <a:spcAft>
                <a:spcPct val="0"/>
              </a:spcAft>
              <a:defRPr sz="1600" b="1">
                <a:solidFill>
                  <a:schemeClr val="tx1"/>
                </a:solidFill>
                <a:latin typeface="楷体_GB2312" panose="02010609030101010101" pitchFamily="49" charset="-122"/>
                <a:ea typeface="楷体_GB2312" panose="02010609030101010101" pitchFamily="49" charset="-122"/>
              </a:defRPr>
            </a:lvl7pPr>
            <a:lvl8pPr marL="3429000" indent="-228600" eaLnBrk="0" fontAlgn="base" hangingPunct="0">
              <a:spcBef>
                <a:spcPct val="0"/>
              </a:spcBef>
              <a:spcAft>
                <a:spcPct val="0"/>
              </a:spcAft>
              <a:defRPr sz="1600" b="1">
                <a:solidFill>
                  <a:schemeClr val="tx1"/>
                </a:solidFill>
                <a:latin typeface="楷体_GB2312" panose="02010609030101010101" pitchFamily="49" charset="-122"/>
                <a:ea typeface="楷体_GB2312" panose="02010609030101010101" pitchFamily="49" charset="-122"/>
              </a:defRPr>
            </a:lvl8pPr>
            <a:lvl9pPr marL="3886200" indent="-228600" eaLnBrk="0" fontAlgn="base" hangingPunct="0">
              <a:spcBef>
                <a:spcPct val="0"/>
              </a:spcBef>
              <a:spcAft>
                <a:spcPct val="0"/>
              </a:spcAft>
              <a:defRPr sz="1600" b="1">
                <a:solidFill>
                  <a:schemeClr val="tx1"/>
                </a:solidFill>
                <a:latin typeface="楷体_GB2312" panose="02010609030101010101" pitchFamily="49" charset="-122"/>
                <a:ea typeface="楷体_GB2312" panose="02010609030101010101" pitchFamily="49" charset="-122"/>
              </a:defRPr>
            </a:lvl9pPr>
          </a:lstStyle>
          <a:p>
            <a:pPr marL="0" marR="0" lvl="0" indent="0" algn="ctr" defTabSz="914400" rtl="0" eaLnBrk="1" fontAlgn="base" latinLnBrk="0" hangingPunct="1">
              <a:lnSpc>
                <a:spcPct val="100000"/>
              </a:lnSpc>
              <a:spcBef>
                <a:spcPct val="50000"/>
              </a:spcBef>
              <a:spcAft>
                <a:spcPct val="0"/>
              </a:spcAft>
              <a:buClr>
                <a:srgbClr val="FF0000"/>
              </a:buClr>
              <a:buSzTx/>
              <a:buFont typeface="Wingdings" panose="05000000000000000000" pitchFamily="2" charset="2"/>
              <a:buNone/>
              <a:defRPr/>
            </a:pPr>
            <a:fld id="{F80E09DB-EFF7-4C69-98BA-ED087DFC855A}" type="slidenum">
              <a:rPr kumimoji="0" lang="en-US" altLang="zh-CN" sz="1600" b="1" i="0" u="none" strike="noStrike" kern="1200" cap="none" spc="0" normalizeH="0" baseline="0" noProof="0" smtClean="0">
                <a:ln>
                  <a:noFill/>
                </a:ln>
                <a:solidFill>
                  <a:schemeClr val="bg1"/>
                </a:solidFill>
                <a:effectLst/>
                <a:uLnTx/>
                <a:uFillTx/>
                <a:latin typeface="楷体_GB2312" panose="02010609030101010101" pitchFamily="49" charset="-122"/>
                <a:ea typeface="楷体_GB2312" panose="02010609030101010101" pitchFamily="49" charset="-122"/>
                <a:cs typeface="+mn-cs"/>
                <a:sym typeface="+mn-ea"/>
              </a:rPr>
              <a:t>‹#›</a:t>
            </a:fld>
            <a:endParaRPr kumimoji="0" lang="en-US" altLang="zh-CN" sz="1600" b="1" i="0" u="none" strike="noStrike" kern="1200" cap="none" spc="0" normalizeH="0" baseline="0" noProof="0">
              <a:ln>
                <a:noFill/>
              </a:ln>
              <a:solidFill>
                <a:schemeClr val="bg1"/>
              </a:solidFill>
              <a:effectLst/>
              <a:uLnTx/>
              <a:uFillTx/>
              <a:latin typeface="楷体_GB2312" panose="02010609030101010101" pitchFamily="49" charset="-122"/>
              <a:ea typeface="楷体_GB2312" panose="02010609030101010101" pitchFamily="49" charset="-122"/>
              <a:cs typeface="+mn-cs"/>
              <a:sym typeface="+mn-ea"/>
            </a:endParaRPr>
          </a:p>
        </p:txBody>
      </p:sp>
      <p:sp>
        <p:nvSpPr>
          <p:cNvPr id="11" name="TextBox 9"/>
          <p:cNvSpPr txBox="1"/>
          <p:nvPr/>
        </p:nvSpPr>
        <p:spPr>
          <a:xfrm>
            <a:off x="239713" y="6381750"/>
            <a:ext cx="7874000" cy="307975"/>
          </a:xfrm>
          <a:prstGeom prst="rect">
            <a:avLst/>
          </a:prstGeom>
          <a:noFill/>
        </p:spPr>
        <p:txBody>
          <a:bodyPr>
            <a:spAutoFit/>
          </a:bodyPr>
          <a:lstStyle/>
          <a:p>
            <a:pPr marL="0" marR="0" lvl="0" indent="0" algn="ctr" defTabSz="914400" rtl="0" eaLnBrk="1" fontAlgn="base" latinLnBrk="0" hangingPunct="1">
              <a:lnSpc>
                <a:spcPct val="100000"/>
              </a:lnSpc>
              <a:spcBef>
                <a:spcPct val="50000"/>
              </a:spcBef>
              <a:spcAft>
                <a:spcPct val="0"/>
              </a:spcAft>
              <a:buClr>
                <a:srgbClr val="FF0000"/>
              </a:buClr>
              <a:buSzTx/>
              <a:buFont typeface="Wingdings" panose="05000000000000000000" pitchFamily="2" charset="2"/>
              <a:buNone/>
              <a:defRPr/>
            </a:pPr>
            <a:r>
              <a:rPr kumimoji="0" lang="zh-CN" altLang="en-US" sz="1400" b="0" i="0" u="none" strike="noStrike" kern="1200" cap="none" spc="300" normalizeH="0" baseline="0" noProof="0" dirty="0">
                <a:ln>
                  <a:noFill/>
                </a:ln>
                <a:solidFill>
                  <a:schemeClr val="bg2"/>
                </a:solidFill>
                <a:effectLst/>
                <a:uLnTx/>
                <a:uFillTx/>
                <a:latin typeface="黑体" panose="02010609060101010101" pitchFamily="49" charset="-122"/>
                <a:ea typeface="黑体" panose="02010609060101010101" pitchFamily="49" charset="-122"/>
                <a:cs typeface="楷体_GB2312" panose="02010609030101010101" pitchFamily="49" charset="-122"/>
                <a:sym typeface="+mn-ea"/>
              </a:rPr>
              <a:t>技术转移集成服务平台建设与示范（</a:t>
            </a:r>
            <a:r>
              <a:rPr kumimoji="0" lang="en-US" altLang="zh-CN" sz="1400" b="0" i="0" u="none" strike="noStrike" kern="1200" cap="none" spc="300" normalizeH="0" baseline="0" noProof="0" dirty="0">
                <a:ln>
                  <a:noFill/>
                </a:ln>
                <a:solidFill>
                  <a:schemeClr val="bg2"/>
                </a:solidFill>
                <a:effectLst/>
                <a:uLnTx/>
                <a:uFillTx/>
                <a:latin typeface="黑体" panose="02010609060101010101" pitchFamily="49" charset="-122"/>
                <a:ea typeface="黑体" panose="02010609060101010101" pitchFamily="49" charset="-122"/>
                <a:cs typeface="楷体_GB2312" panose="02010609030101010101" pitchFamily="49" charset="-122"/>
                <a:sym typeface="+mn-ea"/>
              </a:rPr>
              <a:t>2012BAH30F01</a:t>
            </a:r>
            <a:r>
              <a:rPr kumimoji="0" lang="zh-CN" altLang="en-US" sz="1400" b="0" i="0" u="none" strike="noStrike" kern="1200" cap="none" spc="300" normalizeH="0" baseline="0" noProof="0" dirty="0">
                <a:ln>
                  <a:noFill/>
                </a:ln>
                <a:solidFill>
                  <a:schemeClr val="bg2"/>
                </a:solidFill>
                <a:effectLst/>
                <a:uLnTx/>
                <a:uFillTx/>
                <a:latin typeface="黑体" panose="02010609060101010101" pitchFamily="49" charset="-122"/>
                <a:ea typeface="黑体" panose="02010609060101010101" pitchFamily="49" charset="-122"/>
                <a:cs typeface="楷体_GB2312" panose="02010609030101010101" pitchFamily="49" charset="-122"/>
                <a:sym typeface="+mn-ea"/>
              </a:rPr>
              <a:t>）</a:t>
            </a:r>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结束幻灯片">
    <p:bg>
      <p:bgPr>
        <a:solidFill>
          <a:schemeClr val="bg1"/>
        </a:solidFill>
        <a:effectLst/>
      </p:bgPr>
    </p:bg>
    <p:spTree>
      <p:nvGrpSpPr>
        <p:cNvPr id="1" name=""/>
        <p:cNvGrpSpPr/>
        <p:nvPr/>
      </p:nvGrpSpPr>
      <p:grpSpPr>
        <a:xfrm>
          <a:off x="0" y="0"/>
          <a:ext cx="0" cy="0"/>
          <a:chOff x="0" y="0"/>
          <a:chExt cx="0" cy="0"/>
        </a:xfrm>
      </p:grpSpPr>
      <p:pic>
        <p:nvPicPr>
          <p:cNvPr id="4098" name="图片 4"/>
          <p:cNvPicPr>
            <a:picLocks noChangeAspect="1"/>
          </p:cNvPicPr>
          <p:nvPr userDrawn="1"/>
        </p:nvPicPr>
        <p:blipFill>
          <a:blip r:embed="rId2"/>
          <a:stretch>
            <a:fillRect/>
          </a:stretch>
        </p:blipFill>
        <p:spPr>
          <a:xfrm>
            <a:off x="0" y="733425"/>
            <a:ext cx="12192000" cy="31750"/>
          </a:xfrm>
          <a:prstGeom prst="rect">
            <a:avLst/>
          </a:prstGeom>
          <a:noFill/>
          <a:ln w="9525">
            <a:noFill/>
          </a:ln>
        </p:spPr>
      </p:pic>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结束幻灯片">
    <p:bg>
      <p:bgPr>
        <a:solidFill>
          <a:schemeClr val="bg1"/>
        </a:solidFill>
        <a:effectLst/>
      </p:bgPr>
    </p:bg>
    <p:spTree>
      <p:nvGrpSpPr>
        <p:cNvPr id="1" name=""/>
        <p:cNvGrpSpPr/>
        <p:nvPr/>
      </p:nvGrpSpPr>
      <p:grpSpPr>
        <a:xfrm>
          <a:off x="0" y="0"/>
          <a:ext cx="0" cy="0"/>
          <a:chOff x="0" y="0"/>
          <a:chExt cx="0" cy="0"/>
        </a:xfrm>
      </p:grpSpPr>
      <p:sp>
        <p:nvSpPr>
          <p:cNvPr id="9" name="TextBox 3"/>
          <p:cNvSpPr txBox="1"/>
          <p:nvPr/>
        </p:nvSpPr>
        <p:spPr>
          <a:xfrm>
            <a:off x="431800" y="2924175"/>
            <a:ext cx="11425238" cy="708025"/>
          </a:xfrm>
          <a:prstGeom prst="rect">
            <a:avLst/>
          </a:prstGeom>
          <a:noFill/>
        </p:spPr>
        <p:txBody>
          <a:bodyPr>
            <a:spAutoFit/>
          </a:bodyPr>
          <a:lstStyle/>
          <a:p>
            <a:pPr marL="0" marR="0" lvl="0" indent="0" algn="ctr" defTabSz="914400" rtl="0" eaLnBrk="1" fontAlgn="base" latinLnBrk="0" hangingPunct="1">
              <a:lnSpc>
                <a:spcPct val="100000"/>
              </a:lnSpc>
              <a:spcBef>
                <a:spcPct val="50000"/>
              </a:spcBef>
              <a:spcAft>
                <a:spcPct val="0"/>
              </a:spcAft>
              <a:buClr>
                <a:srgbClr val="FF0000"/>
              </a:buClr>
              <a:buSzTx/>
              <a:buFont typeface="Wingdings" panose="05000000000000000000" pitchFamily="2" charset="2"/>
              <a:buNone/>
              <a:defRPr/>
            </a:pPr>
            <a:r>
              <a:rPr kumimoji="0" lang="zh-CN" altLang="en-US" sz="4000" b="0" i="0" u="none" strike="noStrike" kern="1200" cap="none" spc="0" normalizeH="0" baseline="0" noProof="0" dirty="0">
                <a:ln>
                  <a:noFill/>
                </a:ln>
                <a:solidFill>
                  <a:srgbClr val="0066FF"/>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sym typeface="+mn-ea"/>
              </a:rPr>
              <a:t>请各位领导专家批评指正！</a:t>
            </a:r>
          </a:p>
        </p:txBody>
      </p:sp>
      <p:pic>
        <p:nvPicPr>
          <p:cNvPr id="5123" name="图片 4"/>
          <p:cNvPicPr>
            <a:picLocks noChangeAspect="1"/>
          </p:cNvPicPr>
          <p:nvPr userDrawn="1"/>
        </p:nvPicPr>
        <p:blipFill>
          <a:blip r:embed="rId2"/>
          <a:stretch>
            <a:fillRect/>
          </a:stretch>
        </p:blipFill>
        <p:spPr>
          <a:xfrm>
            <a:off x="0" y="552450"/>
            <a:ext cx="12192000" cy="31750"/>
          </a:xfrm>
          <a:prstGeom prst="rect">
            <a:avLst/>
          </a:prstGeom>
          <a:noFill/>
          <a:ln w="9525">
            <a:noFill/>
          </a:ln>
        </p:spPr>
      </p:pic>
      <p:pic>
        <p:nvPicPr>
          <p:cNvPr id="5124" name="图片 9"/>
          <p:cNvPicPr>
            <a:picLocks noChangeAspect="1"/>
          </p:cNvPicPr>
          <p:nvPr userDrawn="1"/>
        </p:nvPicPr>
        <p:blipFill>
          <a:blip r:embed="rId3"/>
          <a:stretch>
            <a:fillRect/>
          </a:stretch>
        </p:blipFill>
        <p:spPr>
          <a:xfrm>
            <a:off x="1588" y="6321425"/>
            <a:ext cx="12190412" cy="547688"/>
          </a:xfrm>
          <a:prstGeom prst="rect">
            <a:avLst/>
          </a:prstGeom>
          <a:noFill/>
          <a:ln w="9525">
            <a:noFill/>
          </a:ln>
        </p:spPr>
      </p:pic>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结束幻灯片2">
    <p:bg>
      <p:bgPr>
        <a:solidFill>
          <a:schemeClr val="bg1"/>
        </a:solidFill>
        <a:effectLst/>
      </p:bgPr>
    </p:bg>
    <p:spTree>
      <p:nvGrpSpPr>
        <p:cNvPr id="1" name=""/>
        <p:cNvGrpSpPr/>
        <p:nvPr/>
      </p:nvGrpSpPr>
      <p:grpSpPr>
        <a:xfrm>
          <a:off x="0" y="0"/>
          <a:ext cx="0" cy="0"/>
          <a:chOff x="0" y="0"/>
          <a:chExt cx="0" cy="0"/>
        </a:xfrm>
      </p:grpSpPr>
      <p:pic>
        <p:nvPicPr>
          <p:cNvPr id="6146" name="图片 2"/>
          <p:cNvPicPr>
            <a:picLocks noChangeAspect="1"/>
          </p:cNvPicPr>
          <p:nvPr userDrawn="1"/>
        </p:nvPicPr>
        <p:blipFill>
          <a:blip r:embed="rId2"/>
          <a:stretch>
            <a:fillRect/>
          </a:stretch>
        </p:blipFill>
        <p:spPr>
          <a:xfrm>
            <a:off x="1588" y="7938"/>
            <a:ext cx="12192000" cy="609600"/>
          </a:xfrm>
          <a:prstGeom prst="rect">
            <a:avLst/>
          </a:prstGeom>
          <a:noFill/>
          <a:ln w="9525">
            <a:noFill/>
          </a:ln>
        </p:spPr>
      </p:pic>
      <p:sp>
        <p:nvSpPr>
          <p:cNvPr id="10" name="TextBox 3"/>
          <p:cNvSpPr txBox="1"/>
          <p:nvPr/>
        </p:nvSpPr>
        <p:spPr>
          <a:xfrm>
            <a:off x="431800" y="2924175"/>
            <a:ext cx="11425238" cy="708025"/>
          </a:xfrm>
          <a:prstGeom prst="rect">
            <a:avLst/>
          </a:prstGeom>
          <a:noFill/>
        </p:spPr>
        <p:txBody>
          <a:bodyPr>
            <a:spAutoFit/>
          </a:bodyPr>
          <a:lstStyle/>
          <a:p>
            <a:pPr marL="0" marR="0" lvl="0" indent="0" algn="ctr" defTabSz="914400" rtl="0" eaLnBrk="1" fontAlgn="base" latinLnBrk="0" hangingPunct="1">
              <a:lnSpc>
                <a:spcPct val="100000"/>
              </a:lnSpc>
              <a:spcBef>
                <a:spcPct val="50000"/>
              </a:spcBef>
              <a:spcAft>
                <a:spcPct val="0"/>
              </a:spcAft>
              <a:buClr>
                <a:srgbClr val="FF0000"/>
              </a:buClr>
              <a:buSzTx/>
              <a:buFont typeface="Wingdings" panose="05000000000000000000" pitchFamily="2" charset="2"/>
              <a:buNone/>
              <a:defRPr/>
            </a:pPr>
            <a:r>
              <a:rPr kumimoji="0" lang="zh-CN" altLang="en-US" sz="4000" b="0" i="0" u="none" strike="noStrike" kern="1200" cap="none" spc="0" normalizeH="0" baseline="0" noProof="0" dirty="0">
                <a:ln>
                  <a:noFill/>
                </a:ln>
                <a:solidFill>
                  <a:srgbClr val="0066FF"/>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sym typeface="+mn-ea"/>
              </a:rPr>
              <a:t>请各位领导专家批评指正！</a:t>
            </a:r>
          </a:p>
        </p:txBody>
      </p:sp>
      <p:pic>
        <p:nvPicPr>
          <p:cNvPr id="6148" name="图片 1"/>
          <p:cNvPicPr>
            <a:picLocks noChangeAspect="1"/>
          </p:cNvPicPr>
          <p:nvPr userDrawn="1"/>
        </p:nvPicPr>
        <p:blipFill>
          <a:blip r:embed="rId3"/>
          <a:stretch>
            <a:fillRect/>
          </a:stretch>
        </p:blipFill>
        <p:spPr>
          <a:xfrm>
            <a:off x="1588" y="6308725"/>
            <a:ext cx="12192000" cy="549275"/>
          </a:xfrm>
          <a:prstGeom prst="rect">
            <a:avLst/>
          </a:prstGeom>
          <a:noFill/>
          <a:ln w="9525">
            <a:noFill/>
          </a:ln>
        </p:spPr>
      </p:pic>
      <p:sp>
        <p:nvSpPr>
          <p:cNvPr id="12" name="TextBox 11"/>
          <p:cNvSpPr txBox="1"/>
          <p:nvPr/>
        </p:nvSpPr>
        <p:spPr>
          <a:xfrm>
            <a:off x="3790950" y="161925"/>
            <a:ext cx="7681913" cy="338138"/>
          </a:xfrm>
          <a:prstGeom prst="rect">
            <a:avLst/>
          </a:prstGeom>
          <a:noFill/>
        </p:spPr>
        <p:txBody>
          <a:bodyPr>
            <a:spAutoFit/>
          </a:bodyPr>
          <a:lstStyle/>
          <a:p>
            <a:pPr marL="0" marR="0" lvl="0" indent="0" algn="r" defTabSz="914400" rtl="0" eaLnBrk="1" fontAlgn="base" latinLnBrk="0" hangingPunct="1">
              <a:lnSpc>
                <a:spcPct val="100000"/>
              </a:lnSpc>
              <a:spcBef>
                <a:spcPct val="50000"/>
              </a:spcBef>
              <a:spcAft>
                <a:spcPct val="0"/>
              </a:spcAft>
              <a:buClr>
                <a:srgbClr val="FF0000"/>
              </a:buClr>
              <a:buSzTx/>
              <a:buFont typeface="Wingdings" panose="05000000000000000000" pitchFamily="2" charset="2"/>
              <a:buNone/>
              <a:defRPr/>
            </a:pPr>
            <a:r>
              <a:rPr kumimoji="0" lang="zh-CN" altLang="en-US" sz="1600" b="0" i="0" u="none" strike="noStrike" kern="1200" cap="none" spc="30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宁夏智慧农业关键技术研究、集成与示范</a:t>
            </a: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9"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0A448F93-F84E-47F9-854A-ECBD5FD6101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10"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11" name="Slide Number Placeholder 5"/>
          <p:cNvSpPr>
            <a:spLocks noGrp="1"/>
          </p:cNvSpPr>
          <p:nvPr>
            <p:ph type="sldNum" sz="quarter" idx="4"/>
          </p:nvPr>
        </p:nvSpPr>
        <p:spPr>
          <a:xfrm>
            <a:off x="9191625" y="6446838"/>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0FF5AA8D-C854-4788-977B-1426E2CE8FB1}"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dirty="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9"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0A448F93-F84E-47F9-854A-ECBD5FD6101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10"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11" name="Slide Number Placeholder 5"/>
          <p:cNvSpPr>
            <a:spLocks noGrp="1"/>
          </p:cNvSpPr>
          <p:nvPr>
            <p:ph type="sldNum" sz="quarter" idx="4"/>
          </p:nvPr>
        </p:nvSpPr>
        <p:spPr>
          <a:xfrm>
            <a:off x="9191625" y="6446838"/>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0FF5AA8D-C854-4788-977B-1426E2CE8FB1}"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dirty="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日期占位符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en-US" sz="3200"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幻灯片精简">
    <p:bg>
      <p:bgPr>
        <a:solidFill>
          <a:schemeClr val="bg1"/>
        </a:solidFill>
        <a:effectLst/>
      </p:bgPr>
    </p:bg>
    <p:spTree>
      <p:nvGrpSpPr>
        <p:cNvPr id="1" name=""/>
        <p:cNvGrpSpPr/>
        <p:nvPr/>
      </p:nvGrpSpPr>
      <p:grpSpPr>
        <a:xfrm>
          <a:off x="0" y="0"/>
          <a:ext cx="0" cy="0"/>
          <a:chOff x="0" y="0"/>
          <a:chExt cx="0" cy="0"/>
        </a:xfrm>
      </p:grpSpPr>
      <p:pic>
        <p:nvPicPr>
          <p:cNvPr id="3074" name="图片 7"/>
          <p:cNvPicPr>
            <a:picLocks noChangeAspect="1"/>
          </p:cNvPicPr>
          <p:nvPr userDrawn="1"/>
        </p:nvPicPr>
        <p:blipFill>
          <a:blip r:embed="rId2"/>
          <a:stretch>
            <a:fillRect/>
          </a:stretch>
        </p:blipFill>
        <p:spPr>
          <a:xfrm>
            <a:off x="0" y="6310313"/>
            <a:ext cx="12192000" cy="549275"/>
          </a:xfrm>
          <a:prstGeom prst="rect">
            <a:avLst/>
          </a:prstGeom>
          <a:noFill/>
          <a:ln w="9525">
            <a:noFill/>
          </a:ln>
        </p:spPr>
      </p:pic>
      <p:sp>
        <p:nvSpPr>
          <p:cNvPr id="10" name="Rectangle 9"/>
          <p:cNvSpPr txBox="1">
            <a:spLocks noChangeArrowheads="1"/>
          </p:cNvSpPr>
          <p:nvPr/>
        </p:nvSpPr>
        <p:spPr>
          <a:xfrm>
            <a:off x="10447338" y="6473825"/>
            <a:ext cx="1057275" cy="215900"/>
          </a:xfrm>
          <a:prstGeom prst="rect">
            <a:avLst/>
          </a:prstGeom>
        </p:spPr>
        <p:txBody>
          <a:bodyPr lIns="0" tIns="0" rIns="0" bIns="0"/>
          <a:lstStyle>
            <a:lvl1pPr eaLnBrk="0" hangingPunct="0">
              <a:defRPr sz="1600" b="1">
                <a:solidFill>
                  <a:schemeClr val="tx1"/>
                </a:solidFill>
                <a:latin typeface="楷体_GB2312" panose="02010609030101010101" pitchFamily="49" charset="-122"/>
                <a:ea typeface="楷体_GB2312" panose="02010609030101010101" pitchFamily="49" charset="-122"/>
              </a:defRPr>
            </a:lvl1pPr>
            <a:lvl2pPr marL="742950" indent="-285750" eaLnBrk="0" hangingPunct="0">
              <a:defRPr sz="1600" b="1">
                <a:solidFill>
                  <a:schemeClr val="tx1"/>
                </a:solidFill>
                <a:latin typeface="楷体_GB2312" panose="02010609030101010101" pitchFamily="49" charset="-122"/>
                <a:ea typeface="楷体_GB2312" panose="02010609030101010101" pitchFamily="49" charset="-122"/>
              </a:defRPr>
            </a:lvl2pPr>
            <a:lvl3pPr marL="1143000" indent="-228600" eaLnBrk="0" hangingPunct="0">
              <a:defRPr sz="1600" b="1">
                <a:solidFill>
                  <a:schemeClr val="tx1"/>
                </a:solidFill>
                <a:latin typeface="楷体_GB2312" panose="02010609030101010101" pitchFamily="49" charset="-122"/>
                <a:ea typeface="楷体_GB2312" panose="02010609030101010101" pitchFamily="49" charset="-122"/>
              </a:defRPr>
            </a:lvl3pPr>
            <a:lvl4pPr marL="1600200" indent="-228600" eaLnBrk="0" hangingPunct="0">
              <a:defRPr sz="1600" b="1">
                <a:solidFill>
                  <a:schemeClr val="tx1"/>
                </a:solidFill>
                <a:latin typeface="楷体_GB2312" panose="02010609030101010101" pitchFamily="49" charset="-122"/>
                <a:ea typeface="楷体_GB2312" panose="02010609030101010101" pitchFamily="49" charset="-122"/>
              </a:defRPr>
            </a:lvl4pPr>
            <a:lvl5pPr marL="2057400" indent="-228600" eaLnBrk="0" hangingPunct="0">
              <a:defRPr sz="1600" b="1">
                <a:solidFill>
                  <a:schemeClr val="tx1"/>
                </a:solidFill>
                <a:latin typeface="楷体_GB2312" panose="02010609030101010101" pitchFamily="49" charset="-122"/>
                <a:ea typeface="楷体_GB2312" panose="02010609030101010101" pitchFamily="49" charset="-122"/>
              </a:defRPr>
            </a:lvl5pPr>
            <a:lvl6pPr marL="2514600" indent="-228600" eaLnBrk="0" fontAlgn="base" hangingPunct="0">
              <a:spcBef>
                <a:spcPct val="0"/>
              </a:spcBef>
              <a:spcAft>
                <a:spcPct val="0"/>
              </a:spcAft>
              <a:defRPr sz="1600" b="1">
                <a:solidFill>
                  <a:schemeClr val="tx1"/>
                </a:solidFill>
                <a:latin typeface="楷体_GB2312" panose="02010609030101010101" pitchFamily="49" charset="-122"/>
                <a:ea typeface="楷体_GB2312" panose="02010609030101010101" pitchFamily="49" charset="-122"/>
              </a:defRPr>
            </a:lvl6pPr>
            <a:lvl7pPr marL="2971800" indent="-228600" eaLnBrk="0" fontAlgn="base" hangingPunct="0">
              <a:spcBef>
                <a:spcPct val="0"/>
              </a:spcBef>
              <a:spcAft>
                <a:spcPct val="0"/>
              </a:spcAft>
              <a:defRPr sz="1600" b="1">
                <a:solidFill>
                  <a:schemeClr val="tx1"/>
                </a:solidFill>
                <a:latin typeface="楷体_GB2312" panose="02010609030101010101" pitchFamily="49" charset="-122"/>
                <a:ea typeface="楷体_GB2312" panose="02010609030101010101" pitchFamily="49" charset="-122"/>
              </a:defRPr>
            </a:lvl7pPr>
            <a:lvl8pPr marL="3429000" indent="-228600" eaLnBrk="0" fontAlgn="base" hangingPunct="0">
              <a:spcBef>
                <a:spcPct val="0"/>
              </a:spcBef>
              <a:spcAft>
                <a:spcPct val="0"/>
              </a:spcAft>
              <a:defRPr sz="1600" b="1">
                <a:solidFill>
                  <a:schemeClr val="tx1"/>
                </a:solidFill>
                <a:latin typeface="楷体_GB2312" panose="02010609030101010101" pitchFamily="49" charset="-122"/>
                <a:ea typeface="楷体_GB2312" panose="02010609030101010101" pitchFamily="49" charset="-122"/>
              </a:defRPr>
            </a:lvl8pPr>
            <a:lvl9pPr marL="3886200" indent="-228600" eaLnBrk="0" fontAlgn="base" hangingPunct="0">
              <a:spcBef>
                <a:spcPct val="0"/>
              </a:spcBef>
              <a:spcAft>
                <a:spcPct val="0"/>
              </a:spcAft>
              <a:defRPr sz="1600" b="1">
                <a:solidFill>
                  <a:schemeClr val="tx1"/>
                </a:solidFill>
                <a:latin typeface="楷体_GB2312" panose="02010609030101010101" pitchFamily="49" charset="-122"/>
                <a:ea typeface="楷体_GB2312" panose="02010609030101010101" pitchFamily="49" charset="-122"/>
              </a:defRPr>
            </a:lvl9pPr>
          </a:lstStyle>
          <a:p>
            <a:pPr marL="0" marR="0" lvl="0" indent="0" algn="ctr" defTabSz="914400" rtl="0" eaLnBrk="1" fontAlgn="base" latinLnBrk="0" hangingPunct="1">
              <a:lnSpc>
                <a:spcPct val="100000"/>
              </a:lnSpc>
              <a:spcBef>
                <a:spcPct val="50000"/>
              </a:spcBef>
              <a:spcAft>
                <a:spcPct val="0"/>
              </a:spcAft>
              <a:buClr>
                <a:srgbClr val="FF0000"/>
              </a:buClr>
              <a:buSzTx/>
              <a:buFont typeface="Wingdings" panose="05000000000000000000" pitchFamily="2" charset="2"/>
              <a:buNone/>
              <a:defRPr/>
            </a:pPr>
            <a:fld id="{F80E09DB-EFF7-4C69-98BA-ED087DFC855A}" type="slidenum">
              <a:rPr kumimoji="0" lang="en-US" altLang="zh-CN" sz="1600" b="1" i="0" u="none" strike="noStrike" kern="1200" cap="none" spc="0" normalizeH="0" baseline="0" noProof="0" smtClean="0">
                <a:ln>
                  <a:noFill/>
                </a:ln>
                <a:solidFill>
                  <a:schemeClr val="bg1"/>
                </a:solidFill>
                <a:effectLst/>
                <a:uLnTx/>
                <a:uFillTx/>
                <a:latin typeface="楷体_GB2312" panose="02010609030101010101" pitchFamily="49" charset="-122"/>
                <a:ea typeface="楷体_GB2312" panose="02010609030101010101" pitchFamily="49" charset="-122"/>
                <a:cs typeface="+mn-cs"/>
                <a:sym typeface="+mn-ea"/>
              </a:rPr>
              <a:t>‹#›</a:t>
            </a:fld>
            <a:endParaRPr kumimoji="0" lang="en-US" altLang="zh-CN" sz="1600" b="1" i="0" u="none" strike="noStrike" kern="1200" cap="none" spc="0" normalizeH="0" baseline="0" noProof="0">
              <a:ln>
                <a:noFill/>
              </a:ln>
              <a:solidFill>
                <a:schemeClr val="bg1"/>
              </a:solidFill>
              <a:effectLst/>
              <a:uLnTx/>
              <a:uFillTx/>
              <a:latin typeface="楷体_GB2312" panose="02010609030101010101" pitchFamily="49" charset="-122"/>
              <a:ea typeface="楷体_GB2312" panose="02010609030101010101" pitchFamily="49" charset="-122"/>
              <a:cs typeface="+mn-cs"/>
              <a:sym typeface="+mn-ea"/>
            </a:endParaRPr>
          </a:p>
        </p:txBody>
      </p:sp>
      <p:sp>
        <p:nvSpPr>
          <p:cNvPr id="11" name="TextBox 9"/>
          <p:cNvSpPr txBox="1"/>
          <p:nvPr/>
        </p:nvSpPr>
        <p:spPr>
          <a:xfrm>
            <a:off x="239713" y="6381750"/>
            <a:ext cx="7874000" cy="307975"/>
          </a:xfrm>
          <a:prstGeom prst="rect">
            <a:avLst/>
          </a:prstGeom>
          <a:noFill/>
        </p:spPr>
        <p:txBody>
          <a:bodyPr>
            <a:spAutoFit/>
          </a:bodyPr>
          <a:lstStyle/>
          <a:p>
            <a:pPr marL="0" marR="0" lvl="0" indent="0" algn="ctr" defTabSz="914400" rtl="0" eaLnBrk="1" fontAlgn="base" latinLnBrk="0" hangingPunct="1">
              <a:lnSpc>
                <a:spcPct val="100000"/>
              </a:lnSpc>
              <a:spcBef>
                <a:spcPct val="50000"/>
              </a:spcBef>
              <a:spcAft>
                <a:spcPct val="0"/>
              </a:spcAft>
              <a:buClr>
                <a:srgbClr val="FF0000"/>
              </a:buClr>
              <a:buSzTx/>
              <a:buFont typeface="Wingdings" panose="05000000000000000000" pitchFamily="2" charset="2"/>
              <a:buNone/>
              <a:defRPr/>
            </a:pPr>
            <a:r>
              <a:rPr kumimoji="0" lang="zh-CN" altLang="en-US" sz="1400" b="0" i="0" u="none" strike="noStrike" kern="1200" cap="none" spc="300" normalizeH="0" baseline="0" noProof="0" dirty="0">
                <a:ln>
                  <a:noFill/>
                </a:ln>
                <a:solidFill>
                  <a:schemeClr val="bg2"/>
                </a:solidFill>
                <a:effectLst/>
                <a:uLnTx/>
                <a:uFillTx/>
                <a:latin typeface="黑体" panose="02010609060101010101" pitchFamily="49" charset="-122"/>
                <a:ea typeface="黑体" panose="02010609060101010101" pitchFamily="49" charset="-122"/>
                <a:cs typeface="楷体_GB2312" panose="02010609030101010101" pitchFamily="49" charset="-122"/>
                <a:sym typeface="+mn-ea"/>
              </a:rPr>
              <a:t>技术转移集成服务平台建设与示范（</a:t>
            </a:r>
            <a:r>
              <a:rPr kumimoji="0" lang="en-US" altLang="zh-CN" sz="1400" b="0" i="0" u="none" strike="noStrike" kern="1200" cap="none" spc="300" normalizeH="0" baseline="0" noProof="0" dirty="0">
                <a:ln>
                  <a:noFill/>
                </a:ln>
                <a:solidFill>
                  <a:schemeClr val="bg2"/>
                </a:solidFill>
                <a:effectLst/>
                <a:uLnTx/>
                <a:uFillTx/>
                <a:latin typeface="黑体" panose="02010609060101010101" pitchFamily="49" charset="-122"/>
                <a:ea typeface="黑体" panose="02010609060101010101" pitchFamily="49" charset="-122"/>
                <a:cs typeface="楷体_GB2312" panose="02010609030101010101" pitchFamily="49" charset="-122"/>
                <a:sym typeface="+mn-ea"/>
              </a:rPr>
              <a:t>2012BAH30F01</a:t>
            </a:r>
            <a:r>
              <a:rPr kumimoji="0" lang="zh-CN" altLang="en-US" sz="1400" b="0" i="0" u="none" strike="noStrike" kern="1200" cap="none" spc="300" normalizeH="0" baseline="0" noProof="0" dirty="0">
                <a:ln>
                  <a:noFill/>
                </a:ln>
                <a:solidFill>
                  <a:schemeClr val="bg2"/>
                </a:solidFill>
                <a:effectLst/>
                <a:uLnTx/>
                <a:uFillTx/>
                <a:latin typeface="黑体" panose="02010609060101010101" pitchFamily="49" charset="-122"/>
                <a:ea typeface="黑体" panose="02010609060101010101" pitchFamily="49" charset="-122"/>
                <a:cs typeface="楷体_GB2312" panose="02010609030101010101" pitchFamily="49" charset="-122"/>
                <a:sym typeface="+mn-ea"/>
              </a:rPr>
              <a:t>）</a:t>
            </a:r>
          </a:p>
        </p:txBody>
      </p:sp>
    </p:spTree>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结束幻灯片">
    <p:bg>
      <p:bgPr>
        <a:solidFill>
          <a:schemeClr val="bg1"/>
        </a:solidFill>
        <a:effectLst/>
      </p:bgPr>
    </p:bg>
    <p:spTree>
      <p:nvGrpSpPr>
        <p:cNvPr id="1" name=""/>
        <p:cNvGrpSpPr/>
        <p:nvPr/>
      </p:nvGrpSpPr>
      <p:grpSpPr>
        <a:xfrm>
          <a:off x="0" y="0"/>
          <a:ext cx="0" cy="0"/>
          <a:chOff x="0" y="0"/>
          <a:chExt cx="0" cy="0"/>
        </a:xfrm>
      </p:grpSpPr>
      <p:pic>
        <p:nvPicPr>
          <p:cNvPr id="4098" name="图片 4"/>
          <p:cNvPicPr>
            <a:picLocks noChangeAspect="1"/>
          </p:cNvPicPr>
          <p:nvPr userDrawn="1"/>
        </p:nvPicPr>
        <p:blipFill>
          <a:blip r:embed="rId2"/>
          <a:stretch>
            <a:fillRect/>
          </a:stretch>
        </p:blipFill>
        <p:spPr>
          <a:xfrm>
            <a:off x="0" y="733425"/>
            <a:ext cx="12192000" cy="31750"/>
          </a:xfrm>
          <a:prstGeom prst="rect">
            <a:avLst/>
          </a:prstGeom>
          <a:noFill/>
          <a:ln w="9525">
            <a:noFill/>
          </a:ln>
        </p:spPr>
      </p:pic>
    </p:spTree>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结束幻灯片">
    <p:bg>
      <p:bgPr>
        <a:solidFill>
          <a:schemeClr val="bg1"/>
        </a:solidFill>
        <a:effectLst/>
      </p:bgPr>
    </p:bg>
    <p:spTree>
      <p:nvGrpSpPr>
        <p:cNvPr id="1" name=""/>
        <p:cNvGrpSpPr/>
        <p:nvPr/>
      </p:nvGrpSpPr>
      <p:grpSpPr>
        <a:xfrm>
          <a:off x="0" y="0"/>
          <a:ext cx="0" cy="0"/>
          <a:chOff x="0" y="0"/>
          <a:chExt cx="0" cy="0"/>
        </a:xfrm>
      </p:grpSpPr>
      <p:sp>
        <p:nvSpPr>
          <p:cNvPr id="9" name="TextBox 3"/>
          <p:cNvSpPr txBox="1"/>
          <p:nvPr/>
        </p:nvSpPr>
        <p:spPr>
          <a:xfrm>
            <a:off x="431800" y="2924175"/>
            <a:ext cx="11425238" cy="708025"/>
          </a:xfrm>
          <a:prstGeom prst="rect">
            <a:avLst/>
          </a:prstGeom>
          <a:noFill/>
        </p:spPr>
        <p:txBody>
          <a:bodyPr>
            <a:spAutoFit/>
          </a:bodyPr>
          <a:lstStyle/>
          <a:p>
            <a:pPr marL="0" marR="0" lvl="0" indent="0" algn="ctr" defTabSz="914400" rtl="0" eaLnBrk="1" fontAlgn="base" latinLnBrk="0" hangingPunct="1">
              <a:lnSpc>
                <a:spcPct val="100000"/>
              </a:lnSpc>
              <a:spcBef>
                <a:spcPct val="50000"/>
              </a:spcBef>
              <a:spcAft>
                <a:spcPct val="0"/>
              </a:spcAft>
              <a:buClr>
                <a:srgbClr val="FF0000"/>
              </a:buClr>
              <a:buSzTx/>
              <a:buFont typeface="Wingdings" panose="05000000000000000000" pitchFamily="2" charset="2"/>
              <a:buNone/>
              <a:defRPr/>
            </a:pPr>
            <a:r>
              <a:rPr kumimoji="0" lang="zh-CN" altLang="en-US" sz="4000" b="0" i="0" u="none" strike="noStrike" kern="1200" cap="none" spc="0" normalizeH="0" baseline="0" noProof="0" dirty="0">
                <a:ln>
                  <a:noFill/>
                </a:ln>
                <a:solidFill>
                  <a:srgbClr val="0066FF"/>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sym typeface="+mn-ea"/>
              </a:rPr>
              <a:t>请各位领导专家批评指正！</a:t>
            </a:r>
          </a:p>
        </p:txBody>
      </p:sp>
      <p:pic>
        <p:nvPicPr>
          <p:cNvPr id="5123" name="图片 4"/>
          <p:cNvPicPr>
            <a:picLocks noChangeAspect="1"/>
          </p:cNvPicPr>
          <p:nvPr userDrawn="1"/>
        </p:nvPicPr>
        <p:blipFill>
          <a:blip r:embed="rId2"/>
          <a:stretch>
            <a:fillRect/>
          </a:stretch>
        </p:blipFill>
        <p:spPr>
          <a:xfrm>
            <a:off x="0" y="552450"/>
            <a:ext cx="12192000" cy="31750"/>
          </a:xfrm>
          <a:prstGeom prst="rect">
            <a:avLst/>
          </a:prstGeom>
          <a:noFill/>
          <a:ln w="9525">
            <a:noFill/>
          </a:ln>
        </p:spPr>
      </p:pic>
      <p:pic>
        <p:nvPicPr>
          <p:cNvPr id="5124" name="图片 9"/>
          <p:cNvPicPr>
            <a:picLocks noChangeAspect="1"/>
          </p:cNvPicPr>
          <p:nvPr userDrawn="1"/>
        </p:nvPicPr>
        <p:blipFill>
          <a:blip r:embed="rId3"/>
          <a:stretch>
            <a:fillRect/>
          </a:stretch>
        </p:blipFill>
        <p:spPr>
          <a:xfrm>
            <a:off x="1588" y="6321425"/>
            <a:ext cx="12190412" cy="547688"/>
          </a:xfrm>
          <a:prstGeom prst="rect">
            <a:avLst/>
          </a:prstGeom>
          <a:noFill/>
          <a:ln w="9525">
            <a:noFill/>
          </a:ln>
        </p:spPr>
      </p:pic>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结束幻灯片2">
    <p:bg>
      <p:bgPr>
        <a:solidFill>
          <a:schemeClr val="bg1"/>
        </a:solidFill>
        <a:effectLst/>
      </p:bgPr>
    </p:bg>
    <p:spTree>
      <p:nvGrpSpPr>
        <p:cNvPr id="1" name=""/>
        <p:cNvGrpSpPr/>
        <p:nvPr/>
      </p:nvGrpSpPr>
      <p:grpSpPr>
        <a:xfrm>
          <a:off x="0" y="0"/>
          <a:ext cx="0" cy="0"/>
          <a:chOff x="0" y="0"/>
          <a:chExt cx="0" cy="0"/>
        </a:xfrm>
      </p:grpSpPr>
      <p:pic>
        <p:nvPicPr>
          <p:cNvPr id="6146" name="图片 2"/>
          <p:cNvPicPr>
            <a:picLocks noChangeAspect="1"/>
          </p:cNvPicPr>
          <p:nvPr userDrawn="1"/>
        </p:nvPicPr>
        <p:blipFill>
          <a:blip r:embed="rId2"/>
          <a:stretch>
            <a:fillRect/>
          </a:stretch>
        </p:blipFill>
        <p:spPr>
          <a:xfrm>
            <a:off x="1588" y="7938"/>
            <a:ext cx="12192000" cy="609600"/>
          </a:xfrm>
          <a:prstGeom prst="rect">
            <a:avLst/>
          </a:prstGeom>
          <a:noFill/>
          <a:ln w="9525">
            <a:noFill/>
          </a:ln>
        </p:spPr>
      </p:pic>
      <p:sp>
        <p:nvSpPr>
          <p:cNvPr id="10" name="TextBox 3"/>
          <p:cNvSpPr txBox="1"/>
          <p:nvPr/>
        </p:nvSpPr>
        <p:spPr>
          <a:xfrm>
            <a:off x="431800" y="2924175"/>
            <a:ext cx="11425238" cy="708025"/>
          </a:xfrm>
          <a:prstGeom prst="rect">
            <a:avLst/>
          </a:prstGeom>
          <a:noFill/>
        </p:spPr>
        <p:txBody>
          <a:bodyPr>
            <a:spAutoFit/>
          </a:bodyPr>
          <a:lstStyle/>
          <a:p>
            <a:pPr marL="0" marR="0" lvl="0" indent="0" algn="ctr" defTabSz="914400" rtl="0" eaLnBrk="1" fontAlgn="base" latinLnBrk="0" hangingPunct="1">
              <a:lnSpc>
                <a:spcPct val="100000"/>
              </a:lnSpc>
              <a:spcBef>
                <a:spcPct val="50000"/>
              </a:spcBef>
              <a:spcAft>
                <a:spcPct val="0"/>
              </a:spcAft>
              <a:buClr>
                <a:srgbClr val="FF0000"/>
              </a:buClr>
              <a:buSzTx/>
              <a:buFont typeface="Wingdings" panose="05000000000000000000" pitchFamily="2" charset="2"/>
              <a:buNone/>
              <a:defRPr/>
            </a:pPr>
            <a:r>
              <a:rPr kumimoji="0" lang="zh-CN" altLang="en-US" sz="4000" b="0" i="0" u="none" strike="noStrike" kern="1200" cap="none" spc="0" normalizeH="0" baseline="0" noProof="0" dirty="0">
                <a:ln>
                  <a:noFill/>
                </a:ln>
                <a:solidFill>
                  <a:srgbClr val="0066FF"/>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sym typeface="+mn-ea"/>
              </a:rPr>
              <a:t>请各位领导专家批评指正！</a:t>
            </a:r>
          </a:p>
        </p:txBody>
      </p:sp>
      <p:pic>
        <p:nvPicPr>
          <p:cNvPr id="6148" name="图片 1"/>
          <p:cNvPicPr>
            <a:picLocks noChangeAspect="1"/>
          </p:cNvPicPr>
          <p:nvPr userDrawn="1"/>
        </p:nvPicPr>
        <p:blipFill>
          <a:blip r:embed="rId3"/>
          <a:stretch>
            <a:fillRect/>
          </a:stretch>
        </p:blipFill>
        <p:spPr>
          <a:xfrm>
            <a:off x="1588" y="6308725"/>
            <a:ext cx="12192000" cy="549275"/>
          </a:xfrm>
          <a:prstGeom prst="rect">
            <a:avLst/>
          </a:prstGeom>
          <a:noFill/>
          <a:ln w="9525">
            <a:noFill/>
          </a:ln>
        </p:spPr>
      </p:pic>
      <p:sp>
        <p:nvSpPr>
          <p:cNvPr id="12" name="TextBox 11"/>
          <p:cNvSpPr txBox="1"/>
          <p:nvPr/>
        </p:nvSpPr>
        <p:spPr>
          <a:xfrm>
            <a:off x="3790950" y="161925"/>
            <a:ext cx="7681913" cy="338138"/>
          </a:xfrm>
          <a:prstGeom prst="rect">
            <a:avLst/>
          </a:prstGeom>
          <a:noFill/>
        </p:spPr>
        <p:txBody>
          <a:bodyPr>
            <a:spAutoFit/>
          </a:bodyPr>
          <a:lstStyle/>
          <a:p>
            <a:pPr marL="0" marR="0" lvl="0" indent="0" algn="r" defTabSz="914400" rtl="0" eaLnBrk="1" fontAlgn="base" latinLnBrk="0" hangingPunct="1">
              <a:lnSpc>
                <a:spcPct val="100000"/>
              </a:lnSpc>
              <a:spcBef>
                <a:spcPct val="50000"/>
              </a:spcBef>
              <a:spcAft>
                <a:spcPct val="0"/>
              </a:spcAft>
              <a:buClr>
                <a:srgbClr val="FF0000"/>
              </a:buClr>
              <a:buSzTx/>
              <a:buFont typeface="Wingdings" panose="05000000000000000000" pitchFamily="2" charset="2"/>
              <a:buNone/>
              <a:defRPr/>
            </a:pPr>
            <a:r>
              <a:rPr kumimoji="0" lang="zh-CN" altLang="en-US" sz="1600" b="0" i="0" u="none" strike="noStrike" kern="1200" cap="none" spc="30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宁夏智慧农业关键技术研究、集成与示范</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日期占位符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en-US" sz="3200"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nchorCtr="0"/>
          <a:lstStyle/>
          <a:p>
            <a:pPr lvl="0"/>
            <a:r>
              <a:rPr lang="zh-CN" altLang="en-US" dirty="0"/>
              <a:t>单击此处编辑母版标题样式</a:t>
            </a:r>
            <a:endParaRPr lang="en-US" altLang="zh-CN" dirty="0"/>
          </a:p>
        </p:txBody>
      </p:sp>
      <p:sp>
        <p:nvSpPr>
          <p:cNvPr id="1027" name="Text Placeholder 2"/>
          <p:cNvSpPr>
            <a:spLocks noGrp="1"/>
          </p:cNvSpPr>
          <p:nvPr>
            <p:ph type="body" idx="1"/>
          </p:nvPr>
        </p:nvSpPr>
        <p:spPr>
          <a:xfrm>
            <a:off x="838200" y="1825625"/>
            <a:ext cx="10515600" cy="4351338"/>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altLang="zh-CN"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pic>
        <p:nvPicPr>
          <p:cNvPr id="1031" name="图片 1"/>
          <p:cNvPicPr>
            <a:picLocks noChangeAspect="1"/>
          </p:cNvPicPr>
          <p:nvPr userDrawn="1"/>
        </p:nvPicPr>
        <p:blipFill>
          <a:blip r:embed="rId17"/>
          <a:stretch>
            <a:fillRect/>
          </a:stretch>
        </p:blipFill>
        <p:spPr>
          <a:xfrm>
            <a:off x="0" y="6310313"/>
            <a:ext cx="12192000" cy="549275"/>
          </a:xfrm>
          <a:prstGeom prst="rect">
            <a:avLst/>
          </a:prstGeom>
          <a:noFill/>
          <a:ln w="9525">
            <a:noFill/>
          </a:ln>
        </p:spPr>
      </p:pic>
      <p:pic>
        <p:nvPicPr>
          <p:cNvPr id="1032" name="图片 2"/>
          <p:cNvPicPr>
            <a:picLocks noChangeAspect="1"/>
          </p:cNvPicPr>
          <p:nvPr userDrawn="1"/>
        </p:nvPicPr>
        <p:blipFill>
          <a:blip r:embed="rId18"/>
          <a:stretch>
            <a:fillRect/>
          </a:stretch>
        </p:blipFill>
        <p:spPr>
          <a:xfrm>
            <a:off x="0" y="804863"/>
            <a:ext cx="12192000" cy="3016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nchorCtr="0"/>
          <a:lstStyle/>
          <a:p>
            <a:pPr lvl="0"/>
            <a:r>
              <a:rPr lang="zh-CN" altLang="en-US" dirty="0"/>
              <a:t>单击此处编辑母版标题样式</a:t>
            </a:r>
            <a:endParaRPr lang="en-US" altLang="zh-CN" dirty="0"/>
          </a:p>
        </p:txBody>
      </p:sp>
      <p:sp>
        <p:nvSpPr>
          <p:cNvPr id="1027" name="Text Placeholder 2"/>
          <p:cNvSpPr>
            <a:spLocks noGrp="1"/>
          </p:cNvSpPr>
          <p:nvPr>
            <p:ph type="body" idx="1"/>
          </p:nvPr>
        </p:nvSpPr>
        <p:spPr>
          <a:xfrm>
            <a:off x="838200" y="1825625"/>
            <a:ext cx="10515600" cy="4351338"/>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altLang="zh-CN"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6B6D9325-0D58-4E52-ACAC-90C3DD5EC5B0}" type="datetime1">
              <a:rPr kumimoji="0" lang="en-US" altLang="zh-CN"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12/8/2022</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21D3A9D0-2ECE-41A0-BCD1-D7E49E167E98}" type="slidenum">
              <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a:t>
            </a:fld>
            <a:endParaRPr kumimoji="0" lang="en-US" sz="1200" b="1" i="0" u="none" strike="noStrike" kern="1200" cap="none" spc="0" normalizeH="0" baseline="0" noProof="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pic>
        <p:nvPicPr>
          <p:cNvPr id="1031" name="图片 1"/>
          <p:cNvPicPr>
            <a:picLocks noChangeAspect="1"/>
          </p:cNvPicPr>
          <p:nvPr userDrawn="1"/>
        </p:nvPicPr>
        <p:blipFill>
          <a:blip r:embed="rId17"/>
          <a:stretch>
            <a:fillRect/>
          </a:stretch>
        </p:blipFill>
        <p:spPr>
          <a:xfrm>
            <a:off x="0" y="6310313"/>
            <a:ext cx="12192000" cy="549275"/>
          </a:xfrm>
          <a:prstGeom prst="rect">
            <a:avLst/>
          </a:prstGeom>
          <a:noFill/>
          <a:ln w="9525">
            <a:noFill/>
          </a:ln>
        </p:spPr>
      </p:pic>
      <p:pic>
        <p:nvPicPr>
          <p:cNvPr id="1032" name="图片 2"/>
          <p:cNvPicPr>
            <a:picLocks noChangeAspect="1"/>
          </p:cNvPicPr>
          <p:nvPr userDrawn="1"/>
        </p:nvPicPr>
        <p:blipFill>
          <a:blip r:embed="rId18"/>
          <a:stretch>
            <a:fillRect/>
          </a:stretch>
        </p:blipFill>
        <p:spPr>
          <a:xfrm>
            <a:off x="0" y="804863"/>
            <a:ext cx="12192000" cy="3016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6.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gif"/><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30"/>
          <p:cNvGraphicFramePr>
            <a:graphicFrameLocks noGrp="1"/>
          </p:cNvGraphicFramePr>
          <p:nvPr>
            <p:custDataLst>
              <p:tags r:id="rId1"/>
            </p:custDataLst>
            <p:extLst>
              <p:ext uri="{D42A27DB-BD31-4B8C-83A1-F6EECF244321}">
                <p14:modId xmlns:p14="http://schemas.microsoft.com/office/powerpoint/2010/main" val="3446818958"/>
              </p:ext>
            </p:extLst>
          </p:nvPr>
        </p:nvGraphicFramePr>
        <p:xfrm>
          <a:off x="3143672" y="4581128"/>
          <a:ext cx="6696744" cy="1554957"/>
        </p:xfrm>
        <a:graphic>
          <a:graphicData uri="http://schemas.openxmlformats.org/drawingml/2006/table">
            <a:tbl>
              <a:tblPr/>
              <a:tblGrid>
                <a:gridCol w="3167837">
                  <a:extLst>
                    <a:ext uri="{9D8B030D-6E8A-4147-A177-3AD203B41FA5}">
                      <a16:colId xmlns:a16="http://schemas.microsoft.com/office/drawing/2014/main" val="20000"/>
                    </a:ext>
                  </a:extLst>
                </a:gridCol>
                <a:gridCol w="3528907">
                  <a:extLst>
                    <a:ext uri="{9D8B030D-6E8A-4147-A177-3AD203B41FA5}">
                      <a16:colId xmlns:a16="http://schemas.microsoft.com/office/drawing/2014/main" val="20001"/>
                    </a:ext>
                  </a:extLst>
                </a:gridCol>
              </a:tblGrid>
              <a:tr h="518319">
                <a:tc>
                  <a:txBody>
                    <a:bodyPr/>
                    <a:lstStyle>
                      <a:lvl1pPr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1pPr>
                      <a:lvl2pPr indent="-50800"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2pPr>
                      <a:lvl3pPr indent="-100330"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3pPr>
                      <a:lvl4pPr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4pPr>
                      <a:lvl5pPr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5pPr>
                      <a:lvl6pPr defTabSz="678180" eaLnBrk="0" fontAlgn="base" hangingPunct="0">
                        <a:spcBef>
                          <a:spcPct val="50000"/>
                        </a:spcBef>
                        <a:spcAft>
                          <a:spcPct val="0"/>
                        </a:spcAft>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6pPr>
                      <a:lvl7pPr defTabSz="678180" eaLnBrk="0" fontAlgn="base" hangingPunct="0">
                        <a:spcBef>
                          <a:spcPct val="50000"/>
                        </a:spcBef>
                        <a:spcAft>
                          <a:spcPct val="0"/>
                        </a:spcAft>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7pPr>
                      <a:lvl8pPr defTabSz="678180" eaLnBrk="0" fontAlgn="base" hangingPunct="0">
                        <a:spcBef>
                          <a:spcPct val="50000"/>
                        </a:spcBef>
                        <a:spcAft>
                          <a:spcPct val="0"/>
                        </a:spcAft>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8pPr>
                      <a:lvl9pPr defTabSz="678180" eaLnBrk="0" fontAlgn="base" hangingPunct="0">
                        <a:spcBef>
                          <a:spcPct val="50000"/>
                        </a:spcBef>
                        <a:spcAft>
                          <a:spcPct val="0"/>
                        </a:spcAft>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9pPr>
                    </a:lstStyle>
                    <a:p>
                      <a:pPr marL="0" marR="0" lvl="0" indent="0" algn="ctr" defTabSz="678180" rtl="0" eaLnBrk="0" fontAlgn="base" latinLnBrk="0" hangingPunct="0">
                        <a:lnSpc>
                          <a:spcPct val="100000"/>
                        </a:lnSpc>
                        <a:spcBef>
                          <a:spcPct val="50000"/>
                        </a:spcBef>
                        <a:spcAft>
                          <a:spcPct val="0"/>
                        </a:spcAft>
                        <a:buClrTx/>
                        <a:buSzPct val="75000"/>
                        <a:buFont typeface="Wingdings" panose="05000000000000000000" pitchFamily="2" charset="2"/>
                        <a:buNone/>
                      </a:pPr>
                      <a:r>
                        <a:rPr kumimoji="1" lang="zh-CN" altLang="en-US" sz="2400" b="1" i="0" u="none" strike="noStrike" kern="1200" cap="none" normalizeH="0" baseline="0" dirty="0">
                          <a:ln>
                            <a:noFill/>
                          </a:ln>
                          <a:solidFill>
                            <a:srgbClr val="000000"/>
                          </a:solidFill>
                          <a:effectLst/>
                          <a:latin typeface="Arial" panose="020B0604020202020204" pitchFamily="34" charset="0"/>
                          <a:ea typeface="宋体" panose="02010600030101010101" pitchFamily="2" charset="-122"/>
                          <a:cs typeface="+mn-cs"/>
                        </a:rPr>
                        <a:t>汇     报    人：</a:t>
                      </a:r>
                    </a:p>
                  </a:txBody>
                  <a:tcPr marT="45702" marB="45702" horzOverflow="overflow">
                    <a:lnL cap="flat">
                      <a:noFill/>
                    </a:lnL>
                    <a:lnR>
                      <a:noFill/>
                    </a:lnR>
                    <a:lnT>
                      <a:noFill/>
                    </a:lnT>
                    <a:lnB>
                      <a:noFill/>
                    </a:lnB>
                    <a:lnTlToBr>
                      <a:noFill/>
                    </a:lnTlToBr>
                    <a:lnBlToTr>
                      <a:noFill/>
                    </a:lnBlToTr>
                    <a:noFill/>
                  </a:tcPr>
                </a:tc>
                <a:tc>
                  <a:txBody>
                    <a:bodyPr/>
                    <a:lstStyle>
                      <a:lvl1pPr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1pPr>
                      <a:lvl2pPr indent="-50800"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2pPr>
                      <a:lvl3pPr indent="-100330"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3pPr>
                      <a:lvl4pPr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4pPr>
                      <a:lvl5pPr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5pPr>
                      <a:lvl6pPr defTabSz="678180" eaLnBrk="0" fontAlgn="base" hangingPunct="0">
                        <a:spcBef>
                          <a:spcPct val="50000"/>
                        </a:spcBef>
                        <a:spcAft>
                          <a:spcPct val="0"/>
                        </a:spcAft>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6pPr>
                      <a:lvl7pPr defTabSz="678180" eaLnBrk="0" fontAlgn="base" hangingPunct="0">
                        <a:spcBef>
                          <a:spcPct val="50000"/>
                        </a:spcBef>
                        <a:spcAft>
                          <a:spcPct val="0"/>
                        </a:spcAft>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7pPr>
                      <a:lvl8pPr defTabSz="678180" eaLnBrk="0" fontAlgn="base" hangingPunct="0">
                        <a:spcBef>
                          <a:spcPct val="50000"/>
                        </a:spcBef>
                        <a:spcAft>
                          <a:spcPct val="0"/>
                        </a:spcAft>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8pPr>
                      <a:lvl9pPr defTabSz="678180" eaLnBrk="0" fontAlgn="base" hangingPunct="0">
                        <a:spcBef>
                          <a:spcPct val="50000"/>
                        </a:spcBef>
                        <a:spcAft>
                          <a:spcPct val="0"/>
                        </a:spcAft>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9pPr>
                    </a:lstStyle>
                    <a:p>
                      <a:pPr marL="0" marR="0" lvl="0" indent="0" algn="l" defTabSz="678180" rtl="0" eaLnBrk="0" fontAlgn="base" latinLnBrk="0" hangingPunct="0">
                        <a:lnSpc>
                          <a:spcPct val="100000"/>
                        </a:lnSpc>
                        <a:spcBef>
                          <a:spcPct val="50000"/>
                        </a:spcBef>
                        <a:spcAft>
                          <a:spcPct val="0"/>
                        </a:spcAft>
                        <a:buClrTx/>
                        <a:buSzPct val="75000"/>
                        <a:buFont typeface="Wingdings" panose="05000000000000000000" pitchFamily="2" charset="2"/>
                        <a:buNone/>
                      </a:pPr>
                      <a:r>
                        <a:rPr kumimoji="1" lang="zh-CN" altLang="en-US" sz="2400" b="1" i="0" u="none" strike="noStrike" kern="1200" cap="none" normalizeH="0" baseline="0" dirty="0">
                          <a:ln>
                            <a:noFill/>
                          </a:ln>
                          <a:solidFill>
                            <a:srgbClr val="0000FF"/>
                          </a:solidFill>
                          <a:effectLst/>
                          <a:latin typeface="华文楷体" panose="02010600040101010101" pitchFamily="2" charset="-122"/>
                          <a:ea typeface="华文楷体" panose="02010600040101010101" pitchFamily="2" charset="-122"/>
                          <a:cs typeface="+mn-cs"/>
                        </a:rPr>
                        <a:t>张宏鸣</a:t>
                      </a:r>
                    </a:p>
                  </a:txBody>
                  <a:tcPr marT="45702" marB="4570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0"/>
                  </a:ext>
                </a:extLst>
              </a:tr>
              <a:tr h="518319">
                <a:tc>
                  <a:txBody>
                    <a:bodyPr/>
                    <a:lstStyle/>
                    <a:p>
                      <a:pPr algn="ctr"/>
                      <a:r>
                        <a:rPr kumimoji="1" lang="zh-CN" altLang="en-US" sz="2400" b="1" i="0" u="none" strike="noStrike" kern="1200" cap="none" normalizeH="0" baseline="0" dirty="0">
                          <a:ln>
                            <a:noFill/>
                          </a:ln>
                          <a:solidFill>
                            <a:srgbClr val="000000"/>
                          </a:solidFill>
                          <a:effectLst/>
                          <a:latin typeface="Arial" panose="020B0604020202020204" pitchFamily="34" charset="0"/>
                          <a:ea typeface="宋体" panose="02010600030101010101" pitchFamily="2" charset="-122"/>
                          <a:cs typeface="+mn-cs"/>
                        </a:rPr>
                        <a:t>汇  报 单  位：</a:t>
                      </a:r>
                    </a:p>
                  </a:txBody>
                  <a:tcPr marT="45702" marB="45702" horzOverflow="overflow">
                    <a:lnL cap="flat">
                      <a:noFill/>
                    </a:lnL>
                    <a:lnR>
                      <a:noFill/>
                    </a:lnR>
                    <a:lnT>
                      <a:noFill/>
                    </a:lnT>
                    <a:lnB>
                      <a:noFill/>
                    </a:lnB>
                    <a:lnTlToBr>
                      <a:noFill/>
                    </a:lnTlToBr>
                    <a:lnBlToTr>
                      <a:noFill/>
                    </a:lnBlToTr>
                    <a:noFill/>
                  </a:tcPr>
                </a:tc>
                <a:tc>
                  <a:txBody>
                    <a:bodyPr/>
                    <a:lstStyle/>
                    <a:p>
                      <a:r>
                        <a:rPr kumimoji="1" lang="zh-CN" altLang="en-US" sz="2400" b="1" i="0" u="none" strike="noStrike" kern="1200" cap="none" normalizeH="0" baseline="0" dirty="0">
                          <a:ln>
                            <a:noFill/>
                          </a:ln>
                          <a:solidFill>
                            <a:srgbClr val="0000FF"/>
                          </a:solidFill>
                          <a:effectLst/>
                          <a:latin typeface="华文楷体" panose="02010600040101010101" pitchFamily="2" charset="-122"/>
                          <a:ea typeface="华文楷体" panose="02010600040101010101" pitchFamily="2" charset="-122"/>
                          <a:cs typeface="+mn-cs"/>
                        </a:rPr>
                        <a:t>信息工程学院</a:t>
                      </a:r>
                    </a:p>
                  </a:txBody>
                  <a:tcPr marT="45702" marB="4570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518319">
                <a:tc>
                  <a:txBody>
                    <a:bodyPr/>
                    <a:lstStyle/>
                    <a:p>
                      <a:pPr marL="0" marR="0" lvl="0" indent="0" algn="ctr" defTabSz="678180" rtl="0" eaLnBrk="0" fontAlgn="base" latinLnBrk="0" hangingPunct="0">
                        <a:lnSpc>
                          <a:spcPct val="100000"/>
                        </a:lnSpc>
                        <a:spcBef>
                          <a:spcPct val="50000"/>
                        </a:spcBef>
                        <a:spcAft>
                          <a:spcPct val="0"/>
                        </a:spcAft>
                        <a:buClrTx/>
                        <a:buSzPct val="75000"/>
                        <a:buFont typeface="Wingdings" panose="05000000000000000000" pitchFamily="2" charset="2"/>
                        <a:buNone/>
                      </a:pPr>
                      <a:r>
                        <a:rPr kumimoji="1" lang="zh-CN" altLang="en-US" sz="2400" b="1" i="0" u="none" strike="noStrike" kern="1200" cap="none" normalizeH="0" baseline="0" dirty="0">
                          <a:ln>
                            <a:noFill/>
                          </a:ln>
                          <a:solidFill>
                            <a:srgbClr val="000000"/>
                          </a:solidFill>
                          <a:effectLst/>
                          <a:latin typeface="Arial" panose="020B0604020202020204" pitchFamily="34" charset="0"/>
                          <a:ea typeface="宋体" panose="02010600030101010101" pitchFamily="2" charset="-122"/>
                          <a:cs typeface="+mn-cs"/>
                        </a:rPr>
                        <a:t>时            间：</a:t>
                      </a:r>
                    </a:p>
                  </a:txBody>
                  <a:tcPr marT="45702" marB="45702" horzOverflow="overflow">
                    <a:lnL cap="flat">
                      <a:noFill/>
                    </a:lnL>
                    <a:lnR>
                      <a:noFill/>
                    </a:lnR>
                    <a:lnT>
                      <a:noFill/>
                    </a:lnT>
                    <a:lnB>
                      <a:noFill/>
                    </a:lnB>
                    <a:lnTlToBr>
                      <a:noFill/>
                    </a:lnTlToBr>
                    <a:lnBlToTr>
                      <a:noFill/>
                    </a:lnBlToTr>
                    <a:noFill/>
                  </a:tcPr>
                </a:tc>
                <a:tc>
                  <a:txBody>
                    <a:bodyPr/>
                    <a:lstStyle/>
                    <a:p>
                      <a:pPr marL="0" marR="0" lvl="0" indent="0" algn="l" defTabSz="678180" rtl="0" eaLnBrk="0" fontAlgn="base" latinLnBrk="0" hangingPunct="0">
                        <a:lnSpc>
                          <a:spcPct val="100000"/>
                        </a:lnSpc>
                        <a:spcBef>
                          <a:spcPct val="50000"/>
                        </a:spcBef>
                        <a:spcAft>
                          <a:spcPct val="0"/>
                        </a:spcAft>
                        <a:buClrTx/>
                        <a:buSzPct val="75000"/>
                        <a:buFont typeface="Wingdings" panose="05000000000000000000" pitchFamily="2" charset="2"/>
                        <a:buNone/>
                      </a:pPr>
                      <a:r>
                        <a:rPr kumimoji="1" lang="en-US" altLang="zh-CN" sz="2400" b="1" i="0" u="none" strike="noStrike" kern="1200" cap="none" normalizeH="0" baseline="0" dirty="0">
                          <a:ln>
                            <a:noFill/>
                          </a:ln>
                          <a:solidFill>
                            <a:srgbClr val="0000FF"/>
                          </a:solidFill>
                          <a:effectLst/>
                          <a:latin typeface="华文楷体" panose="02010600040101010101" pitchFamily="2" charset="-122"/>
                          <a:ea typeface="华文楷体" panose="02010600040101010101" pitchFamily="2" charset="-122"/>
                          <a:cs typeface="+mn-cs"/>
                        </a:rPr>
                        <a:t>2022.12.8</a:t>
                      </a:r>
                      <a:endParaRPr kumimoji="1" lang="zh-CN" altLang="en-US" sz="2400" b="1" i="0" u="none" strike="noStrike" kern="1200" cap="none" normalizeH="0" baseline="0" dirty="0">
                        <a:ln>
                          <a:noFill/>
                        </a:ln>
                        <a:solidFill>
                          <a:srgbClr val="0000FF"/>
                        </a:solidFill>
                        <a:effectLst/>
                        <a:latin typeface="华文楷体" panose="02010600040101010101" pitchFamily="2" charset="-122"/>
                        <a:ea typeface="华文楷体" panose="02010600040101010101" pitchFamily="2" charset="-122"/>
                        <a:cs typeface="+mn-cs"/>
                      </a:endParaRPr>
                    </a:p>
                  </a:txBody>
                  <a:tcPr marT="45702" marB="4570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485691695"/>
                  </a:ext>
                </a:extLst>
              </a:tr>
            </a:tbl>
          </a:graphicData>
        </a:graphic>
      </p:graphicFrame>
      <p:pic>
        <p:nvPicPr>
          <p:cNvPr id="9223" name="图片 1"/>
          <p:cNvPicPr>
            <a:picLocks noChangeAspect="1"/>
          </p:cNvPicPr>
          <p:nvPr/>
        </p:nvPicPr>
        <p:blipFill>
          <a:blip r:embed="rId4"/>
          <a:stretch>
            <a:fillRect/>
          </a:stretch>
        </p:blipFill>
        <p:spPr>
          <a:xfrm>
            <a:off x="19050" y="0"/>
            <a:ext cx="963613" cy="822325"/>
          </a:xfrm>
          <a:prstGeom prst="rect">
            <a:avLst/>
          </a:prstGeom>
          <a:noFill/>
          <a:ln w="9525">
            <a:noFill/>
          </a:ln>
        </p:spPr>
      </p:pic>
      <p:pic>
        <p:nvPicPr>
          <p:cNvPr id="9225" name="图片 6" descr="C:\Users\Administrator\AppData\Roaming\Tencent\Users\519521918\QQ\WinTemp\RichOle\YFQFZ}7I1VJ$4FN%`~{EKIU.png"/>
          <p:cNvPicPr>
            <a:picLocks noChangeAspect="1"/>
          </p:cNvPicPr>
          <p:nvPr/>
        </p:nvPicPr>
        <p:blipFill>
          <a:blip r:embed="rId5"/>
          <a:stretch>
            <a:fillRect/>
          </a:stretch>
        </p:blipFill>
        <p:spPr>
          <a:xfrm>
            <a:off x="944563" y="184150"/>
            <a:ext cx="2562225" cy="485775"/>
          </a:xfrm>
          <a:prstGeom prst="rect">
            <a:avLst/>
          </a:prstGeom>
          <a:noFill/>
          <a:ln w="9525">
            <a:noFill/>
          </a:ln>
        </p:spPr>
      </p:pic>
      <p:sp>
        <p:nvSpPr>
          <p:cNvPr id="7" name="文本框 6">
            <a:extLst>
              <a:ext uri="{FF2B5EF4-FFF2-40B4-BE49-F238E27FC236}">
                <a16:creationId xmlns:a16="http://schemas.microsoft.com/office/drawing/2014/main" id="{6BE8F5FA-8B18-4F53-81FF-1E98F3B3FDD3}"/>
              </a:ext>
            </a:extLst>
          </p:cNvPr>
          <p:cNvSpPr txBox="1"/>
          <p:nvPr/>
        </p:nvSpPr>
        <p:spPr>
          <a:xfrm>
            <a:off x="2243969" y="1215944"/>
            <a:ext cx="7200006" cy="598369"/>
          </a:xfrm>
          <a:prstGeom prst="rect">
            <a:avLst/>
          </a:prstGeom>
          <a:noFill/>
        </p:spPr>
        <p:txBody>
          <a:bodyPr wrap="square">
            <a:spAutoFit/>
          </a:bodyPr>
          <a:lstStyle/>
          <a:p>
            <a:pPr algn="ctr">
              <a:lnSpc>
                <a:spcPts val="4500"/>
              </a:lnSpc>
            </a:pPr>
            <a:r>
              <a:rPr lang="en-US" altLang="zh-CN" sz="2400" b="1" dirty="0">
                <a:solidFill>
                  <a:srgbClr val="0D541A"/>
                </a:solidFill>
                <a:latin typeface="微软雅黑" panose="020B0503020204020204" pitchFamily="34" charset="-122"/>
                <a:ea typeface="微软雅黑" panose="020B0503020204020204" pitchFamily="34" charset="-122"/>
              </a:rPr>
              <a:t>2018-2022</a:t>
            </a:r>
            <a:r>
              <a:rPr lang="zh-CN" altLang="en-US" sz="2400" b="1" dirty="0">
                <a:solidFill>
                  <a:srgbClr val="0D541A"/>
                </a:solidFill>
                <a:latin typeface="微软雅黑" panose="020B0503020204020204" pitchFamily="34" charset="-122"/>
                <a:ea typeface="微软雅黑" panose="020B0503020204020204" pitchFamily="34" charset="-122"/>
              </a:rPr>
              <a:t>年一流本科人才培养工作交流</a:t>
            </a:r>
          </a:p>
        </p:txBody>
      </p:sp>
      <p:sp>
        <p:nvSpPr>
          <p:cNvPr id="8" name="矩形 17">
            <a:extLst>
              <a:ext uri="{FF2B5EF4-FFF2-40B4-BE49-F238E27FC236}">
                <a16:creationId xmlns:a16="http://schemas.microsoft.com/office/drawing/2014/main" id="{D880FC53-B480-4504-B071-CF046797049A}"/>
              </a:ext>
            </a:extLst>
          </p:cNvPr>
          <p:cNvSpPr>
            <a:spLocks noChangeArrowheads="1"/>
          </p:cNvSpPr>
          <p:nvPr/>
        </p:nvSpPr>
        <p:spPr bwMode="auto">
          <a:xfrm>
            <a:off x="1055440" y="2060848"/>
            <a:ext cx="9577064" cy="183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50000"/>
              </a:lnSpc>
            </a:pPr>
            <a:r>
              <a:rPr lang="zh-CN" altLang="en-US" sz="4000" b="1" dirty="0">
                <a:solidFill>
                  <a:srgbClr val="FF0000"/>
                </a:solidFill>
                <a:latin typeface="微软雅黑" panose="020B0503020204020204" pitchFamily="34" charset="-122"/>
                <a:ea typeface="微软雅黑" panose="020B0503020204020204" pitchFamily="34" charset="-122"/>
              </a:rPr>
              <a:t>深化专业改革 </a:t>
            </a:r>
            <a:r>
              <a:rPr lang="zh-CN" altLang="en-US" sz="4000" dirty="0">
                <a:solidFill>
                  <a:srgbClr val="FF0000"/>
                </a:solidFill>
                <a:latin typeface="微软雅黑" panose="020B0503020204020204" pitchFamily="34" charset="-122"/>
                <a:ea typeface="微软雅黑" panose="020B0503020204020204" pitchFamily="34" charset="-122"/>
              </a:rPr>
              <a:t>建设</a:t>
            </a:r>
            <a:r>
              <a:rPr lang="zh-CN" altLang="en-US" sz="4000" b="1" dirty="0">
                <a:solidFill>
                  <a:srgbClr val="FF0000"/>
                </a:solidFill>
                <a:latin typeface="微软雅黑" panose="020B0503020204020204" pitchFamily="34" charset="-122"/>
                <a:ea typeface="微软雅黑" panose="020B0503020204020204" pitchFamily="34" charset="-122"/>
              </a:rPr>
              <a:t>一流课程</a:t>
            </a:r>
            <a:endParaRPr lang="en-US" altLang="zh-CN" sz="4000" b="1" dirty="0">
              <a:solidFill>
                <a:srgbClr val="FF0000"/>
              </a:solidFill>
              <a:latin typeface="微软雅黑" panose="020B0503020204020204" pitchFamily="34" charset="-122"/>
              <a:ea typeface="微软雅黑" panose="020B0503020204020204" pitchFamily="34" charset="-122"/>
            </a:endParaRPr>
          </a:p>
          <a:p>
            <a:pPr algn="ctr">
              <a:lnSpc>
                <a:spcPct val="150000"/>
              </a:lnSpc>
            </a:pPr>
            <a:r>
              <a:rPr lang="zh-CN" altLang="en-US" sz="4000" b="1" dirty="0">
                <a:solidFill>
                  <a:srgbClr val="FF0000"/>
                </a:solidFill>
                <a:latin typeface="微软雅黑" panose="020B0503020204020204" pitchFamily="34" charset="-122"/>
                <a:ea typeface="微软雅黑" panose="020B0503020204020204" pitchFamily="34" charset="-122"/>
              </a:rPr>
              <a:t>全员多方协同 提升育人质量</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三、实施方案</a:t>
            </a:r>
          </a:p>
        </p:txBody>
      </p:sp>
      <p:sp>
        <p:nvSpPr>
          <p:cNvPr id="6" name="文本框 5">
            <a:extLst>
              <a:ext uri="{FF2B5EF4-FFF2-40B4-BE49-F238E27FC236}">
                <a16:creationId xmlns:a16="http://schemas.microsoft.com/office/drawing/2014/main" id="{4310ED09-C80B-462E-81A5-C7C43001B7D1}"/>
              </a:ext>
            </a:extLst>
          </p:cNvPr>
          <p:cNvSpPr txBox="1"/>
          <p:nvPr/>
        </p:nvSpPr>
        <p:spPr>
          <a:xfrm>
            <a:off x="407405" y="969465"/>
            <a:ext cx="10513131" cy="461665"/>
          </a:xfrm>
          <a:prstGeom prst="rect">
            <a:avLst/>
          </a:prstGeom>
          <a:noFill/>
        </p:spPr>
        <p:txBody>
          <a:bodyPr wrap="square" rtlCol="0">
            <a:spAutoFit/>
          </a:bodyPr>
          <a:lstStyle/>
          <a:p>
            <a:r>
              <a:rPr lang="zh-CN" altLang="en-US" sz="2400" dirty="0"/>
              <a:t>（三）</a:t>
            </a:r>
            <a:r>
              <a:rPr lang="zh-CN" altLang="en-US" sz="2400" kern="100" dirty="0"/>
              <a:t>推进</a:t>
            </a:r>
            <a:r>
              <a:rPr lang="zh-CN" altLang="en-US" sz="2400" dirty="0">
                <a:solidFill>
                  <a:srgbClr val="FF0000"/>
                </a:solidFill>
                <a:latin typeface="+mn-ea"/>
              </a:rPr>
              <a:t>“</a:t>
            </a:r>
            <a:r>
              <a:rPr lang="en-US" altLang="zh-CN" sz="2400" dirty="0">
                <a:solidFill>
                  <a:srgbClr val="FF0000"/>
                </a:solidFill>
                <a:latin typeface="+mn-ea"/>
              </a:rPr>
              <a:t>3</a:t>
            </a:r>
            <a:r>
              <a:rPr lang="zh-CN" altLang="en-US" sz="2400" dirty="0">
                <a:solidFill>
                  <a:srgbClr val="FF0000"/>
                </a:solidFill>
                <a:latin typeface="+mn-ea"/>
              </a:rPr>
              <a:t>”</a:t>
            </a:r>
            <a:r>
              <a:rPr lang="zh-CN" altLang="en-US" sz="2400" kern="100" dirty="0"/>
              <a:t>类建设</a:t>
            </a:r>
            <a:r>
              <a:rPr lang="zh-CN" altLang="en-US" sz="2400" dirty="0">
                <a:latin typeface="+mn-ea"/>
              </a:rPr>
              <a:t>：</a:t>
            </a:r>
            <a:r>
              <a:rPr lang="zh-CN" altLang="en-US" sz="2400" dirty="0">
                <a:solidFill>
                  <a:srgbClr val="0000FF"/>
                </a:solidFill>
                <a:latin typeface="+mn-ea"/>
              </a:rPr>
              <a:t>① 非信息类人才信息素养培养体系建设</a:t>
            </a:r>
            <a:endParaRPr lang="en-US" altLang="zh-CN" sz="2400" dirty="0">
              <a:solidFill>
                <a:srgbClr val="0000FF"/>
              </a:solidFill>
              <a:latin typeface="+mn-ea"/>
            </a:endParaRPr>
          </a:p>
        </p:txBody>
      </p:sp>
      <p:sp>
        <p:nvSpPr>
          <p:cNvPr id="7" name="矩形 6">
            <a:extLst>
              <a:ext uri="{FF2B5EF4-FFF2-40B4-BE49-F238E27FC236}">
                <a16:creationId xmlns:a16="http://schemas.microsoft.com/office/drawing/2014/main" id="{C5A586D0-3720-4E20-913F-2E87C9092D5D}"/>
              </a:ext>
            </a:extLst>
          </p:cNvPr>
          <p:cNvSpPr/>
          <p:nvPr/>
        </p:nvSpPr>
        <p:spPr>
          <a:xfrm>
            <a:off x="726704" y="1607144"/>
            <a:ext cx="8465640" cy="461665"/>
          </a:xfrm>
          <a:prstGeom prst="rect">
            <a:avLst/>
          </a:prstGeom>
        </p:spPr>
        <p:txBody>
          <a:bodyPr wrap="squar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1. </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面向专业培养需求，按学科大类分类教学</a:t>
            </a:r>
            <a:endParaRPr lang="zh-CN" altLang="en-US" sz="2400" dirty="0"/>
          </a:p>
        </p:txBody>
      </p:sp>
      <p:pic>
        <p:nvPicPr>
          <p:cNvPr id="11" name="图片 10">
            <a:extLst>
              <a:ext uri="{FF2B5EF4-FFF2-40B4-BE49-F238E27FC236}">
                <a16:creationId xmlns:a16="http://schemas.microsoft.com/office/drawing/2014/main" id="{4F983795-78C5-4971-9533-2423DAE482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5303912" y="2151895"/>
            <a:ext cx="6739422" cy="411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a:extLst>
              <a:ext uri="{FF2B5EF4-FFF2-40B4-BE49-F238E27FC236}">
                <a16:creationId xmlns:a16="http://schemas.microsoft.com/office/drawing/2014/main" id="{02980535-B859-429F-82E0-C382290B69A5}"/>
              </a:ext>
            </a:extLst>
          </p:cNvPr>
          <p:cNvSpPr/>
          <p:nvPr/>
        </p:nvSpPr>
        <p:spPr>
          <a:xfrm>
            <a:off x="847682" y="2049213"/>
            <a:ext cx="4816288" cy="2160271"/>
          </a:xfrm>
          <a:prstGeom prst="rect">
            <a:avLst/>
          </a:prstGeom>
        </p:spPr>
        <p:txBody>
          <a:bodyPr wrap="square">
            <a:spAutoFit/>
          </a:bodyPr>
          <a:lstStyle/>
          <a:p>
            <a:pPr algn="just">
              <a:lnSpc>
                <a:spcPct val="160000"/>
              </a:lnSpc>
            </a:pPr>
            <a:r>
              <a:rPr lang="zh-CN" altLang="en-US" sz="1800" kern="100" dirty="0">
                <a:solidFill>
                  <a:srgbClr val="000000"/>
                </a:solidFill>
                <a:latin typeface="楷体" panose="02010609060101010101" pitchFamily="49" charset="-122"/>
                <a:ea typeface="楷体" panose="02010609060101010101" pitchFamily="49" charset="-122"/>
              </a:rPr>
              <a:t>（</a:t>
            </a:r>
            <a:r>
              <a:rPr lang="en-US" altLang="zh-CN" sz="1800" kern="100" dirty="0">
                <a:solidFill>
                  <a:srgbClr val="000000"/>
                </a:solidFill>
                <a:latin typeface="楷体" panose="02010609060101010101" pitchFamily="49" charset="-122"/>
                <a:ea typeface="楷体" panose="02010609060101010101" pitchFamily="49" charset="-122"/>
              </a:rPr>
              <a:t>1</a:t>
            </a:r>
            <a:r>
              <a:rPr lang="zh-CN" altLang="en-US" sz="1800" kern="100" dirty="0">
                <a:solidFill>
                  <a:srgbClr val="000000"/>
                </a:solidFill>
                <a:latin typeface="楷体" panose="02010609060101010101" pitchFamily="49" charset="-122"/>
                <a:ea typeface="楷体" panose="02010609060101010101" pitchFamily="49" charset="-122"/>
              </a:rPr>
              <a:t>）四个学科大类；</a:t>
            </a:r>
            <a:endParaRPr lang="en-US" altLang="zh-CN" sz="1800" kern="100" dirty="0">
              <a:solidFill>
                <a:srgbClr val="000000"/>
              </a:solidFill>
              <a:latin typeface="楷体" panose="02010609060101010101" pitchFamily="49" charset="-122"/>
              <a:ea typeface="楷体" panose="02010609060101010101" pitchFamily="49" charset="-122"/>
            </a:endParaRPr>
          </a:p>
          <a:p>
            <a:pPr algn="just">
              <a:lnSpc>
                <a:spcPct val="160000"/>
              </a:lnSpc>
            </a:pPr>
            <a:r>
              <a:rPr lang="zh-CN" altLang="en-US" sz="1800" kern="100" dirty="0">
                <a:solidFill>
                  <a:srgbClr val="000000"/>
                </a:solidFill>
                <a:latin typeface="楷体" panose="02010609060101010101" pitchFamily="49" charset="-122"/>
                <a:ea typeface="楷体" panose="02010609060101010101" pitchFamily="49" charset="-122"/>
              </a:rPr>
              <a:t>（</a:t>
            </a:r>
            <a:r>
              <a:rPr lang="en-US" altLang="zh-CN" sz="1800" kern="100" dirty="0">
                <a:solidFill>
                  <a:srgbClr val="000000"/>
                </a:solidFill>
                <a:latin typeface="楷体" panose="02010609060101010101" pitchFamily="49" charset="-122"/>
                <a:ea typeface="楷体" panose="02010609060101010101" pitchFamily="49" charset="-122"/>
              </a:rPr>
              <a:t>2</a:t>
            </a:r>
            <a:r>
              <a:rPr lang="zh-CN" altLang="en-US" sz="1800" kern="100" dirty="0">
                <a:solidFill>
                  <a:srgbClr val="000000"/>
                </a:solidFill>
                <a:latin typeface="楷体" panose="02010609060101010101" pitchFamily="49" charset="-122"/>
                <a:ea typeface="楷体" panose="02010609060101010101" pitchFamily="49" charset="-122"/>
              </a:rPr>
              <a:t>）重构知识体系；</a:t>
            </a:r>
          </a:p>
          <a:p>
            <a:pPr algn="just">
              <a:lnSpc>
                <a:spcPct val="150000"/>
              </a:lnSpc>
              <a:spcAft>
                <a:spcPts val="0"/>
              </a:spcAft>
            </a:pPr>
            <a:r>
              <a:rPr lang="zh-CN" altLang="en-US" sz="1800" kern="100" dirty="0">
                <a:solidFill>
                  <a:srgbClr val="000000"/>
                </a:solidFill>
                <a:latin typeface="楷体" panose="02010609060101010101" pitchFamily="49" charset="-122"/>
                <a:ea typeface="楷体" panose="02010609060101010101" pitchFamily="49" charset="-122"/>
              </a:rPr>
              <a:t>（</a:t>
            </a:r>
            <a:r>
              <a:rPr lang="en-US" altLang="zh-CN" sz="1800" kern="100" dirty="0">
                <a:solidFill>
                  <a:srgbClr val="000000"/>
                </a:solidFill>
                <a:latin typeface="楷体" panose="02010609060101010101" pitchFamily="49" charset="-122"/>
                <a:ea typeface="楷体" panose="02010609060101010101" pitchFamily="49" charset="-122"/>
              </a:rPr>
              <a:t>3</a:t>
            </a:r>
            <a:r>
              <a:rPr lang="zh-CN" altLang="en-US" sz="1800" kern="100" dirty="0">
                <a:solidFill>
                  <a:srgbClr val="000000"/>
                </a:solidFill>
                <a:latin typeface="楷体" panose="02010609060101010101" pitchFamily="49" charset="-122"/>
                <a:ea typeface="楷体" panose="02010609060101010101" pitchFamily="49" charset="-122"/>
              </a:rPr>
              <a:t>）构建与专业深度融合的教学案例； </a:t>
            </a:r>
            <a:endParaRPr lang="en-US" altLang="zh-CN" sz="1800" kern="100" dirty="0">
              <a:solidFill>
                <a:srgbClr val="000000"/>
              </a:solidFill>
              <a:latin typeface="楷体" panose="02010609060101010101" pitchFamily="49" charset="-122"/>
              <a:ea typeface="楷体" panose="02010609060101010101" pitchFamily="49" charset="-122"/>
            </a:endParaRPr>
          </a:p>
          <a:p>
            <a:pPr algn="just">
              <a:lnSpc>
                <a:spcPct val="150000"/>
              </a:lnSpc>
              <a:spcAft>
                <a:spcPts val="0"/>
              </a:spcAft>
            </a:pPr>
            <a:r>
              <a:rPr lang="zh-CN" altLang="en-US" sz="1800" kern="100" dirty="0">
                <a:solidFill>
                  <a:srgbClr val="000000"/>
                </a:solidFill>
                <a:latin typeface="楷体" panose="02010609060101010101" pitchFamily="49" charset="-122"/>
                <a:ea typeface="楷体" panose="02010609060101010101" pitchFamily="49" charset="-122"/>
              </a:rPr>
              <a:t>（</a:t>
            </a:r>
            <a:r>
              <a:rPr lang="en-US" altLang="zh-CN" sz="1800" kern="100" dirty="0">
                <a:solidFill>
                  <a:srgbClr val="000000"/>
                </a:solidFill>
                <a:latin typeface="楷体" panose="02010609060101010101" pitchFamily="49" charset="-122"/>
                <a:ea typeface="楷体" panose="02010609060101010101" pitchFamily="49" charset="-122"/>
              </a:rPr>
              <a:t>4</a:t>
            </a:r>
            <a:r>
              <a:rPr lang="zh-CN" altLang="en-US" sz="1800" kern="100" dirty="0">
                <a:solidFill>
                  <a:srgbClr val="000000"/>
                </a:solidFill>
                <a:latin typeface="楷体" panose="02010609060101010101" pitchFamily="49" charset="-122"/>
                <a:ea typeface="楷体" panose="02010609060101010101" pitchFamily="49" charset="-122"/>
              </a:rPr>
              <a:t>）打造在线视频公开课作为先修课程；</a:t>
            </a:r>
            <a:endParaRPr lang="en-US" altLang="zh-CN" sz="1800" kern="100" dirty="0">
              <a:solidFill>
                <a:srgbClr val="000000"/>
              </a:solidFill>
              <a:latin typeface="楷体" panose="02010609060101010101" pitchFamily="49" charset="-122"/>
              <a:ea typeface="楷体" panose="02010609060101010101" pitchFamily="49" charset="-122"/>
            </a:endParaRPr>
          </a:p>
          <a:p>
            <a:pPr algn="just">
              <a:lnSpc>
                <a:spcPct val="150000"/>
              </a:lnSpc>
              <a:spcAft>
                <a:spcPts val="0"/>
              </a:spcAft>
            </a:pPr>
            <a:r>
              <a:rPr lang="zh-CN" altLang="en-US" sz="1800" kern="100" dirty="0">
                <a:solidFill>
                  <a:srgbClr val="000000"/>
                </a:solidFill>
                <a:latin typeface="楷体" panose="02010609060101010101" pitchFamily="49" charset="-122"/>
                <a:ea typeface="楷体" panose="02010609060101010101" pitchFamily="49" charset="-122"/>
              </a:rPr>
              <a:t>（</a:t>
            </a:r>
            <a:r>
              <a:rPr lang="en-US" altLang="zh-CN" sz="1800" kern="100" dirty="0">
                <a:solidFill>
                  <a:srgbClr val="000000"/>
                </a:solidFill>
                <a:latin typeface="楷体" panose="02010609060101010101" pitchFamily="49" charset="-122"/>
                <a:ea typeface="楷体" panose="02010609060101010101" pitchFamily="49" charset="-122"/>
              </a:rPr>
              <a:t>5</a:t>
            </a:r>
            <a:r>
              <a:rPr lang="zh-CN" altLang="en-US" sz="1800" kern="100" dirty="0">
                <a:solidFill>
                  <a:srgbClr val="000000"/>
                </a:solidFill>
                <a:latin typeface="楷体" panose="02010609060101010101" pitchFamily="49" charset="-122"/>
                <a:ea typeface="楷体" panose="02010609060101010101" pitchFamily="49" charset="-122"/>
              </a:rPr>
              <a:t>）探索疫情影响下的线上教学模型。</a:t>
            </a:r>
            <a:endParaRPr lang="en-US" altLang="zh-CN" sz="1800" kern="100" dirty="0">
              <a:solidFill>
                <a:srgbClr val="000000"/>
              </a:solidFill>
              <a:latin typeface="楷体" panose="02010609060101010101" pitchFamily="49" charset="-122"/>
              <a:ea typeface="楷体" panose="02010609060101010101" pitchFamily="49" charset="-122"/>
            </a:endParaRPr>
          </a:p>
        </p:txBody>
      </p:sp>
      <p:pic>
        <p:nvPicPr>
          <p:cNvPr id="13" name="图片 12">
            <a:extLst>
              <a:ext uri="{FF2B5EF4-FFF2-40B4-BE49-F238E27FC236}">
                <a16:creationId xmlns:a16="http://schemas.microsoft.com/office/drawing/2014/main" id="{545238ED-1FBC-4258-93E4-4D6009F5B5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3472" y="4357439"/>
            <a:ext cx="3074359" cy="1786834"/>
          </a:xfrm>
          <a:prstGeom prst="rect">
            <a:avLst/>
          </a:prstGeom>
          <a:ln>
            <a:noFill/>
          </a:ln>
          <a:effectLst>
            <a:softEdge rad="112500"/>
          </a:effectLst>
        </p:spPr>
      </p:pic>
    </p:spTree>
    <p:extLst>
      <p:ext uri="{BB962C8B-B14F-4D97-AF65-F5344CB8AC3E}">
        <p14:creationId xmlns:p14="http://schemas.microsoft.com/office/powerpoint/2010/main" val="2684402708"/>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三、实施方案</a:t>
            </a:r>
          </a:p>
        </p:txBody>
      </p:sp>
      <p:sp>
        <p:nvSpPr>
          <p:cNvPr id="6" name="文本框 5">
            <a:extLst>
              <a:ext uri="{FF2B5EF4-FFF2-40B4-BE49-F238E27FC236}">
                <a16:creationId xmlns:a16="http://schemas.microsoft.com/office/drawing/2014/main" id="{4310ED09-C80B-462E-81A5-C7C43001B7D1}"/>
              </a:ext>
            </a:extLst>
          </p:cNvPr>
          <p:cNvSpPr txBox="1"/>
          <p:nvPr/>
        </p:nvSpPr>
        <p:spPr>
          <a:xfrm>
            <a:off x="407405" y="969465"/>
            <a:ext cx="10513131" cy="461665"/>
          </a:xfrm>
          <a:prstGeom prst="rect">
            <a:avLst/>
          </a:prstGeom>
          <a:noFill/>
        </p:spPr>
        <p:txBody>
          <a:bodyPr wrap="square" rtlCol="0">
            <a:spAutoFit/>
          </a:bodyPr>
          <a:lstStyle/>
          <a:p>
            <a:r>
              <a:rPr lang="zh-CN" altLang="en-US" sz="2400" dirty="0"/>
              <a:t>（三）</a:t>
            </a:r>
            <a:r>
              <a:rPr lang="zh-CN" altLang="en-US" sz="2400" kern="100" dirty="0"/>
              <a:t>推进</a:t>
            </a:r>
            <a:r>
              <a:rPr lang="zh-CN" altLang="en-US" sz="2400" dirty="0">
                <a:solidFill>
                  <a:srgbClr val="FF0000"/>
                </a:solidFill>
                <a:latin typeface="+mn-ea"/>
              </a:rPr>
              <a:t>“</a:t>
            </a:r>
            <a:r>
              <a:rPr lang="en-US" altLang="zh-CN" sz="2400" dirty="0">
                <a:solidFill>
                  <a:srgbClr val="FF0000"/>
                </a:solidFill>
                <a:latin typeface="+mn-ea"/>
              </a:rPr>
              <a:t>3</a:t>
            </a:r>
            <a:r>
              <a:rPr lang="zh-CN" altLang="en-US" sz="2400" dirty="0">
                <a:solidFill>
                  <a:srgbClr val="FF0000"/>
                </a:solidFill>
                <a:latin typeface="+mn-ea"/>
              </a:rPr>
              <a:t>”</a:t>
            </a:r>
            <a:r>
              <a:rPr lang="zh-CN" altLang="en-US" sz="2400" kern="100" dirty="0"/>
              <a:t>类建设</a:t>
            </a:r>
            <a:r>
              <a:rPr lang="zh-CN" altLang="en-US" sz="2400" dirty="0">
                <a:latin typeface="+mn-ea"/>
              </a:rPr>
              <a:t>：</a:t>
            </a:r>
            <a:r>
              <a:rPr lang="zh-CN" altLang="en-US" sz="2400" dirty="0">
                <a:solidFill>
                  <a:srgbClr val="0000FF"/>
                </a:solidFill>
                <a:latin typeface="+mn-ea"/>
              </a:rPr>
              <a:t>① 非信息类人才信息素养培养体系建设</a:t>
            </a:r>
            <a:endParaRPr lang="en-US" altLang="zh-CN" sz="2400" dirty="0">
              <a:solidFill>
                <a:srgbClr val="0000FF"/>
              </a:solidFill>
              <a:latin typeface="+mn-ea"/>
            </a:endParaRPr>
          </a:p>
        </p:txBody>
      </p:sp>
      <p:sp>
        <p:nvSpPr>
          <p:cNvPr id="7" name="矩形 6">
            <a:extLst>
              <a:ext uri="{FF2B5EF4-FFF2-40B4-BE49-F238E27FC236}">
                <a16:creationId xmlns:a16="http://schemas.microsoft.com/office/drawing/2014/main" id="{C5A586D0-3720-4E20-913F-2E87C9092D5D}"/>
              </a:ext>
            </a:extLst>
          </p:cNvPr>
          <p:cNvSpPr/>
          <p:nvPr/>
        </p:nvSpPr>
        <p:spPr>
          <a:xfrm>
            <a:off x="726704" y="1607144"/>
            <a:ext cx="8465640" cy="461665"/>
          </a:xfrm>
          <a:prstGeom prst="rect">
            <a:avLst/>
          </a:prstGeom>
        </p:spPr>
        <p:txBody>
          <a:bodyPr wrap="squar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2. </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革新传统课堂，实施线上线下混合式教学</a:t>
            </a:r>
            <a:endParaRPr lang="zh-CN" altLang="en-US" sz="2400" dirty="0"/>
          </a:p>
        </p:txBody>
      </p:sp>
      <p:sp>
        <p:nvSpPr>
          <p:cNvPr id="12" name="矩形 11">
            <a:extLst>
              <a:ext uri="{FF2B5EF4-FFF2-40B4-BE49-F238E27FC236}">
                <a16:creationId xmlns:a16="http://schemas.microsoft.com/office/drawing/2014/main" id="{02980535-B859-429F-82E0-C382290B69A5}"/>
              </a:ext>
            </a:extLst>
          </p:cNvPr>
          <p:cNvSpPr/>
          <p:nvPr/>
        </p:nvSpPr>
        <p:spPr>
          <a:xfrm>
            <a:off x="983432" y="1988840"/>
            <a:ext cx="5760640" cy="906851"/>
          </a:xfrm>
          <a:prstGeom prst="rect">
            <a:avLst/>
          </a:prstGeom>
        </p:spPr>
        <p:txBody>
          <a:bodyPr wrap="square">
            <a:spAutoFit/>
          </a:bodyPr>
          <a:lstStyle/>
          <a:p>
            <a:pPr algn="just">
              <a:lnSpc>
                <a:spcPct val="160000"/>
              </a:lnSpc>
            </a:pPr>
            <a:r>
              <a:rPr lang="zh-CN" altLang="en-US" sz="1800" kern="100" dirty="0">
                <a:solidFill>
                  <a:srgbClr val="000000"/>
                </a:solidFill>
                <a:latin typeface="楷体" panose="02010609060101010101" pitchFamily="49" charset="-122"/>
                <a:ea typeface="楷体" panose="02010609060101010101" pitchFamily="49" charset="-122"/>
              </a:rPr>
              <a:t>（</a:t>
            </a:r>
            <a:r>
              <a:rPr lang="en-US" altLang="zh-CN" sz="1800" kern="100" dirty="0">
                <a:solidFill>
                  <a:srgbClr val="000000"/>
                </a:solidFill>
                <a:latin typeface="楷体" panose="02010609060101010101" pitchFamily="49" charset="-122"/>
                <a:ea typeface="楷体" panose="02010609060101010101" pitchFamily="49" charset="-122"/>
              </a:rPr>
              <a:t>1</a:t>
            </a:r>
            <a:r>
              <a:rPr lang="zh-CN" altLang="en-US" sz="1800" kern="100" dirty="0">
                <a:solidFill>
                  <a:srgbClr val="000000"/>
                </a:solidFill>
                <a:latin typeface="楷体" panose="02010609060101010101" pitchFamily="49" charset="-122"/>
                <a:ea typeface="楷体" panose="02010609060101010101" pitchFamily="49" charset="-122"/>
              </a:rPr>
              <a:t>）构建自主学习的课程实践资源；</a:t>
            </a:r>
            <a:endParaRPr lang="en-US" altLang="zh-CN" sz="1800" kern="100" dirty="0">
              <a:solidFill>
                <a:srgbClr val="000000"/>
              </a:solidFill>
              <a:latin typeface="楷体" panose="02010609060101010101" pitchFamily="49" charset="-122"/>
              <a:ea typeface="楷体" panose="02010609060101010101" pitchFamily="49" charset="-122"/>
            </a:endParaRPr>
          </a:p>
          <a:p>
            <a:pPr algn="just">
              <a:lnSpc>
                <a:spcPct val="160000"/>
              </a:lnSpc>
            </a:pPr>
            <a:r>
              <a:rPr lang="zh-CN" altLang="en-US" sz="1800" kern="100" dirty="0">
                <a:solidFill>
                  <a:srgbClr val="000000"/>
                </a:solidFill>
                <a:latin typeface="楷体" panose="02010609060101010101" pitchFamily="49" charset="-122"/>
                <a:ea typeface="楷体" panose="02010609060101010101" pitchFamily="49" charset="-122"/>
              </a:rPr>
              <a:t>（</a:t>
            </a:r>
            <a:r>
              <a:rPr lang="en-US" altLang="zh-CN" sz="1800" kern="100" dirty="0">
                <a:solidFill>
                  <a:srgbClr val="000000"/>
                </a:solidFill>
                <a:latin typeface="楷体" panose="02010609060101010101" pitchFamily="49" charset="-122"/>
                <a:ea typeface="楷体" panose="02010609060101010101" pitchFamily="49" charset="-122"/>
              </a:rPr>
              <a:t>2</a:t>
            </a:r>
            <a:r>
              <a:rPr lang="zh-CN" altLang="en-US" sz="1800" kern="100" dirty="0">
                <a:solidFill>
                  <a:srgbClr val="000000"/>
                </a:solidFill>
                <a:latin typeface="楷体" panose="02010609060101010101" pitchFamily="49" charset="-122"/>
                <a:ea typeface="楷体" panose="02010609060101010101" pitchFamily="49" charset="-122"/>
              </a:rPr>
              <a:t>）打造课前、课中、课后协同的教学方法。</a:t>
            </a:r>
            <a:endParaRPr lang="en-US" altLang="zh-CN" sz="1800" kern="100" dirty="0">
              <a:solidFill>
                <a:srgbClr val="000000"/>
              </a:solidFill>
              <a:latin typeface="楷体" panose="02010609060101010101" pitchFamily="49" charset="-122"/>
              <a:ea typeface="楷体" panose="02010609060101010101" pitchFamily="49" charset="-122"/>
            </a:endParaRPr>
          </a:p>
        </p:txBody>
      </p:sp>
      <p:pic>
        <p:nvPicPr>
          <p:cNvPr id="9" name="图片 8">
            <a:extLst>
              <a:ext uri="{FF2B5EF4-FFF2-40B4-BE49-F238E27FC236}">
                <a16:creationId xmlns:a16="http://schemas.microsoft.com/office/drawing/2014/main" id="{7DEB5BA4-0A40-4715-BCB3-A2281B7B0B22}"/>
              </a:ext>
            </a:extLst>
          </p:cNvPr>
          <p:cNvPicPr>
            <a:picLocks noChangeAspect="1"/>
          </p:cNvPicPr>
          <p:nvPr/>
        </p:nvPicPr>
        <p:blipFill>
          <a:blip r:embed="rId3"/>
          <a:stretch>
            <a:fillRect/>
          </a:stretch>
        </p:blipFill>
        <p:spPr>
          <a:xfrm>
            <a:off x="6429317" y="2824968"/>
            <a:ext cx="5292423" cy="3338302"/>
          </a:xfrm>
          <a:prstGeom prst="rect">
            <a:avLst/>
          </a:prstGeom>
          <a:noFill/>
        </p:spPr>
      </p:pic>
      <p:pic>
        <p:nvPicPr>
          <p:cNvPr id="2" name="图片 1">
            <a:extLst>
              <a:ext uri="{FF2B5EF4-FFF2-40B4-BE49-F238E27FC236}">
                <a16:creationId xmlns:a16="http://schemas.microsoft.com/office/drawing/2014/main" id="{82DDBDBA-9D2A-486E-8BDF-48A725683953}"/>
              </a:ext>
            </a:extLst>
          </p:cNvPr>
          <p:cNvPicPr>
            <a:picLocks noChangeAspect="1"/>
          </p:cNvPicPr>
          <p:nvPr/>
        </p:nvPicPr>
        <p:blipFill>
          <a:blip r:embed="rId4"/>
          <a:stretch>
            <a:fillRect/>
          </a:stretch>
        </p:blipFill>
        <p:spPr>
          <a:xfrm>
            <a:off x="392481" y="2900762"/>
            <a:ext cx="5445886" cy="3138508"/>
          </a:xfrm>
          <a:prstGeom prst="rect">
            <a:avLst/>
          </a:prstGeom>
        </p:spPr>
      </p:pic>
    </p:spTree>
    <p:extLst>
      <p:ext uri="{BB962C8B-B14F-4D97-AF65-F5344CB8AC3E}">
        <p14:creationId xmlns:p14="http://schemas.microsoft.com/office/powerpoint/2010/main" val="372395866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三、实施方案</a:t>
            </a:r>
          </a:p>
        </p:txBody>
      </p:sp>
      <p:sp>
        <p:nvSpPr>
          <p:cNvPr id="6" name="文本框 5">
            <a:extLst>
              <a:ext uri="{FF2B5EF4-FFF2-40B4-BE49-F238E27FC236}">
                <a16:creationId xmlns:a16="http://schemas.microsoft.com/office/drawing/2014/main" id="{4310ED09-C80B-462E-81A5-C7C43001B7D1}"/>
              </a:ext>
            </a:extLst>
          </p:cNvPr>
          <p:cNvSpPr txBox="1"/>
          <p:nvPr/>
        </p:nvSpPr>
        <p:spPr>
          <a:xfrm>
            <a:off x="407405" y="969465"/>
            <a:ext cx="10513131" cy="461665"/>
          </a:xfrm>
          <a:prstGeom prst="rect">
            <a:avLst/>
          </a:prstGeom>
          <a:noFill/>
        </p:spPr>
        <p:txBody>
          <a:bodyPr wrap="square" rtlCol="0">
            <a:spAutoFit/>
          </a:bodyPr>
          <a:lstStyle/>
          <a:p>
            <a:r>
              <a:rPr lang="zh-CN" altLang="en-US" sz="2400" dirty="0"/>
              <a:t>（三）</a:t>
            </a:r>
            <a:r>
              <a:rPr lang="zh-CN" altLang="en-US" sz="2400" kern="100" dirty="0"/>
              <a:t>推进</a:t>
            </a:r>
            <a:r>
              <a:rPr lang="zh-CN" altLang="en-US" sz="2400" dirty="0">
                <a:solidFill>
                  <a:srgbClr val="FF0000"/>
                </a:solidFill>
                <a:latin typeface="+mn-ea"/>
              </a:rPr>
              <a:t>“</a:t>
            </a:r>
            <a:r>
              <a:rPr lang="en-US" altLang="zh-CN" sz="2400" dirty="0">
                <a:solidFill>
                  <a:srgbClr val="FF0000"/>
                </a:solidFill>
                <a:latin typeface="+mn-ea"/>
              </a:rPr>
              <a:t>3</a:t>
            </a:r>
            <a:r>
              <a:rPr lang="zh-CN" altLang="en-US" sz="2400" dirty="0">
                <a:solidFill>
                  <a:srgbClr val="FF0000"/>
                </a:solidFill>
                <a:latin typeface="+mn-ea"/>
              </a:rPr>
              <a:t>”</a:t>
            </a:r>
            <a:r>
              <a:rPr lang="zh-CN" altLang="en-US" sz="2400" kern="100" dirty="0"/>
              <a:t>类建设</a:t>
            </a:r>
            <a:r>
              <a:rPr lang="zh-CN" altLang="en-US" sz="2400" dirty="0">
                <a:latin typeface="+mn-ea"/>
              </a:rPr>
              <a:t>：</a:t>
            </a:r>
            <a:r>
              <a:rPr lang="zh-CN" altLang="en-US" sz="2400" dirty="0">
                <a:solidFill>
                  <a:srgbClr val="0000FF"/>
                </a:solidFill>
                <a:latin typeface="+mn-ea"/>
              </a:rPr>
              <a:t>① 非信息类人才信息素养培养体系建设</a:t>
            </a:r>
            <a:endParaRPr lang="en-US" altLang="zh-CN" sz="2400" dirty="0">
              <a:solidFill>
                <a:srgbClr val="0000FF"/>
              </a:solidFill>
              <a:latin typeface="+mn-ea"/>
            </a:endParaRPr>
          </a:p>
        </p:txBody>
      </p:sp>
      <p:sp>
        <p:nvSpPr>
          <p:cNvPr id="12" name="矩形 11">
            <a:extLst>
              <a:ext uri="{FF2B5EF4-FFF2-40B4-BE49-F238E27FC236}">
                <a16:creationId xmlns:a16="http://schemas.microsoft.com/office/drawing/2014/main" id="{02980535-B859-429F-82E0-C382290B69A5}"/>
              </a:ext>
            </a:extLst>
          </p:cNvPr>
          <p:cNvSpPr/>
          <p:nvPr/>
        </p:nvSpPr>
        <p:spPr>
          <a:xfrm>
            <a:off x="839416" y="2348880"/>
            <a:ext cx="3600400" cy="1350050"/>
          </a:xfrm>
          <a:prstGeom prst="rect">
            <a:avLst/>
          </a:prstGeom>
        </p:spPr>
        <p:txBody>
          <a:bodyPr wrap="square">
            <a:spAutoFit/>
          </a:bodyPr>
          <a:lstStyle/>
          <a:p>
            <a:pPr algn="just">
              <a:lnSpc>
                <a:spcPct val="160000"/>
              </a:lnSpc>
            </a:pPr>
            <a:r>
              <a:rPr lang="zh-CN" altLang="en-US" sz="1800" kern="100" dirty="0">
                <a:solidFill>
                  <a:srgbClr val="000000"/>
                </a:solidFill>
                <a:latin typeface="楷体" panose="02010609060101010101" pitchFamily="49" charset="-122"/>
                <a:ea typeface="楷体" panose="02010609060101010101" pitchFamily="49" charset="-122"/>
              </a:rPr>
              <a:t>（</a:t>
            </a:r>
            <a:r>
              <a:rPr lang="en-US" altLang="zh-CN" sz="1800" kern="100" dirty="0">
                <a:solidFill>
                  <a:srgbClr val="000000"/>
                </a:solidFill>
                <a:latin typeface="楷体" panose="02010609060101010101" pitchFamily="49" charset="-122"/>
                <a:ea typeface="楷体" panose="02010609060101010101" pitchFamily="49" charset="-122"/>
              </a:rPr>
              <a:t>1</a:t>
            </a:r>
            <a:r>
              <a:rPr lang="zh-CN" altLang="en-US" sz="1800" kern="100" dirty="0">
                <a:solidFill>
                  <a:srgbClr val="000000"/>
                </a:solidFill>
                <a:latin typeface="楷体" panose="02010609060101010101" pitchFamily="49" charset="-122"/>
                <a:ea typeface="楷体" panose="02010609060101010101" pitchFamily="49" charset="-122"/>
              </a:rPr>
              <a:t>）探索多元化的考核方式；</a:t>
            </a:r>
            <a:endParaRPr lang="en-US" altLang="zh-CN" sz="1800" kern="100" dirty="0">
              <a:solidFill>
                <a:srgbClr val="000000"/>
              </a:solidFill>
              <a:latin typeface="楷体" panose="02010609060101010101" pitchFamily="49" charset="-122"/>
              <a:ea typeface="楷体" panose="02010609060101010101" pitchFamily="49" charset="-122"/>
            </a:endParaRPr>
          </a:p>
          <a:p>
            <a:pPr algn="just">
              <a:lnSpc>
                <a:spcPct val="160000"/>
              </a:lnSpc>
            </a:pPr>
            <a:r>
              <a:rPr lang="zh-CN" altLang="en-US" sz="1800" kern="100" dirty="0">
                <a:solidFill>
                  <a:srgbClr val="000000"/>
                </a:solidFill>
                <a:latin typeface="楷体" panose="02010609060101010101" pitchFamily="49" charset="-122"/>
                <a:ea typeface="楷体" panose="02010609060101010101" pitchFamily="49" charset="-122"/>
              </a:rPr>
              <a:t>（</a:t>
            </a:r>
            <a:r>
              <a:rPr lang="en-US" altLang="zh-CN" sz="1800" kern="100" dirty="0">
                <a:solidFill>
                  <a:srgbClr val="000000"/>
                </a:solidFill>
                <a:latin typeface="楷体" panose="02010609060101010101" pitchFamily="49" charset="-122"/>
                <a:ea typeface="楷体" panose="02010609060101010101" pitchFamily="49" charset="-122"/>
              </a:rPr>
              <a:t>2</a:t>
            </a:r>
            <a:r>
              <a:rPr lang="zh-CN" altLang="en-US" sz="1800" kern="100" dirty="0">
                <a:solidFill>
                  <a:srgbClr val="000000"/>
                </a:solidFill>
                <a:latin typeface="楷体" panose="02010609060101010101" pitchFamily="49" charset="-122"/>
                <a:ea typeface="楷体" panose="02010609060101010101" pitchFamily="49" charset="-122"/>
              </a:rPr>
              <a:t>）构建反馈机制，增强评价对教与学的改进与激励作用。</a:t>
            </a:r>
            <a:endParaRPr lang="en-US" altLang="zh-CN" sz="1800" kern="100" dirty="0">
              <a:solidFill>
                <a:srgbClr val="000000"/>
              </a:solidFill>
              <a:latin typeface="楷体" panose="02010609060101010101" pitchFamily="49" charset="-122"/>
              <a:ea typeface="楷体" panose="02010609060101010101" pitchFamily="49" charset="-122"/>
            </a:endParaRPr>
          </a:p>
        </p:txBody>
      </p:sp>
      <p:pic>
        <p:nvPicPr>
          <p:cNvPr id="3" name="图片 2">
            <a:extLst>
              <a:ext uri="{FF2B5EF4-FFF2-40B4-BE49-F238E27FC236}">
                <a16:creationId xmlns:a16="http://schemas.microsoft.com/office/drawing/2014/main" id="{CC280D31-F08C-48D7-8AD5-C51BDC727199}"/>
              </a:ext>
            </a:extLst>
          </p:cNvPr>
          <p:cNvPicPr>
            <a:picLocks noChangeAspect="1"/>
          </p:cNvPicPr>
          <p:nvPr/>
        </p:nvPicPr>
        <p:blipFill>
          <a:blip r:embed="rId3"/>
          <a:stretch>
            <a:fillRect/>
          </a:stretch>
        </p:blipFill>
        <p:spPr>
          <a:xfrm>
            <a:off x="4549766" y="2636912"/>
            <a:ext cx="7518998" cy="3528392"/>
          </a:xfrm>
          <a:prstGeom prst="rect">
            <a:avLst/>
          </a:prstGeom>
        </p:spPr>
      </p:pic>
      <p:sp>
        <p:nvSpPr>
          <p:cNvPr id="10" name="矩形 9">
            <a:extLst>
              <a:ext uri="{FF2B5EF4-FFF2-40B4-BE49-F238E27FC236}">
                <a16:creationId xmlns:a16="http://schemas.microsoft.com/office/drawing/2014/main" id="{30E18802-0165-4C40-9ED7-D438FA60E9D3}"/>
              </a:ext>
            </a:extLst>
          </p:cNvPr>
          <p:cNvSpPr/>
          <p:nvPr/>
        </p:nvSpPr>
        <p:spPr>
          <a:xfrm>
            <a:off x="726704" y="1607144"/>
            <a:ext cx="10481864" cy="461665"/>
          </a:xfrm>
          <a:prstGeom prst="rect">
            <a:avLst/>
          </a:prstGeom>
        </p:spPr>
        <p:txBody>
          <a:bodyPr wrap="squar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3.</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构建基于多元化考核评价的学生学习目标达成度反馈机制</a:t>
            </a:r>
            <a:endParaRPr lang="zh-CN" altLang="en-US" sz="2400" dirty="0"/>
          </a:p>
        </p:txBody>
      </p:sp>
      <p:pic>
        <p:nvPicPr>
          <p:cNvPr id="11" name="图片 10">
            <a:extLst>
              <a:ext uri="{FF2B5EF4-FFF2-40B4-BE49-F238E27FC236}">
                <a16:creationId xmlns:a16="http://schemas.microsoft.com/office/drawing/2014/main" id="{67C5361A-2963-4127-B919-A0870B55F0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856" y="3987360"/>
            <a:ext cx="2592288" cy="1780069"/>
          </a:xfrm>
          <a:prstGeom prst="rect">
            <a:avLst/>
          </a:prstGeom>
          <a:ln>
            <a:noFill/>
          </a:ln>
          <a:effectLst>
            <a:softEdge rad="112500"/>
          </a:effectLst>
        </p:spPr>
      </p:pic>
      <p:sp>
        <p:nvSpPr>
          <p:cNvPr id="13" name="矩形 12">
            <a:extLst>
              <a:ext uri="{FF2B5EF4-FFF2-40B4-BE49-F238E27FC236}">
                <a16:creationId xmlns:a16="http://schemas.microsoft.com/office/drawing/2014/main" id="{C4E48B6C-8E80-42AD-999C-F99E39285DF9}"/>
              </a:ext>
            </a:extLst>
          </p:cNvPr>
          <p:cNvSpPr/>
          <p:nvPr/>
        </p:nvSpPr>
        <p:spPr>
          <a:xfrm>
            <a:off x="726704" y="5898696"/>
            <a:ext cx="3156033" cy="314325"/>
          </a:xfrm>
          <a:prstGeom prst="rect">
            <a:avLst/>
          </a:prstGeom>
          <a:solidFill>
            <a:srgbClr val="1A6840">
              <a:alpha val="84000"/>
            </a:srgbClr>
          </a:solidFill>
          <a:ln>
            <a:noFill/>
          </a:ln>
          <a:effectLst>
            <a:outerShdw blurRad="50800" dist="38100" dir="18900000" algn="bl" rotWithShape="0">
              <a:schemeClr val="tx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在线教学优秀教研室</a:t>
            </a:r>
          </a:p>
        </p:txBody>
      </p:sp>
    </p:spTree>
    <p:extLst>
      <p:ext uri="{BB962C8B-B14F-4D97-AF65-F5344CB8AC3E}">
        <p14:creationId xmlns:p14="http://schemas.microsoft.com/office/powerpoint/2010/main" val="153549673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三、实施方案</a:t>
            </a:r>
          </a:p>
        </p:txBody>
      </p:sp>
      <p:sp>
        <p:nvSpPr>
          <p:cNvPr id="6" name="文本框 5">
            <a:extLst>
              <a:ext uri="{FF2B5EF4-FFF2-40B4-BE49-F238E27FC236}">
                <a16:creationId xmlns:a16="http://schemas.microsoft.com/office/drawing/2014/main" id="{4310ED09-C80B-462E-81A5-C7C43001B7D1}"/>
              </a:ext>
            </a:extLst>
          </p:cNvPr>
          <p:cNvSpPr txBox="1"/>
          <p:nvPr/>
        </p:nvSpPr>
        <p:spPr>
          <a:xfrm>
            <a:off x="407405" y="969465"/>
            <a:ext cx="10513131" cy="461665"/>
          </a:xfrm>
          <a:prstGeom prst="rect">
            <a:avLst/>
          </a:prstGeom>
          <a:noFill/>
        </p:spPr>
        <p:txBody>
          <a:bodyPr wrap="square" rtlCol="0">
            <a:spAutoFit/>
          </a:bodyPr>
          <a:lstStyle/>
          <a:p>
            <a:r>
              <a:rPr lang="zh-CN" altLang="en-US" sz="2400" dirty="0"/>
              <a:t>（三）</a:t>
            </a:r>
            <a:r>
              <a:rPr lang="zh-CN" altLang="en-US" sz="2400" kern="100" dirty="0"/>
              <a:t>推进</a:t>
            </a:r>
            <a:r>
              <a:rPr lang="zh-CN" altLang="en-US" sz="2400" dirty="0">
                <a:solidFill>
                  <a:srgbClr val="FF0000"/>
                </a:solidFill>
                <a:latin typeface="+mn-ea"/>
              </a:rPr>
              <a:t>“</a:t>
            </a:r>
            <a:r>
              <a:rPr lang="en-US" altLang="zh-CN" sz="2400" dirty="0">
                <a:solidFill>
                  <a:srgbClr val="FF0000"/>
                </a:solidFill>
                <a:latin typeface="+mn-ea"/>
              </a:rPr>
              <a:t>3</a:t>
            </a:r>
            <a:r>
              <a:rPr lang="zh-CN" altLang="en-US" sz="2400" dirty="0">
                <a:solidFill>
                  <a:srgbClr val="FF0000"/>
                </a:solidFill>
                <a:latin typeface="+mn-ea"/>
              </a:rPr>
              <a:t>”</a:t>
            </a:r>
            <a:r>
              <a:rPr lang="zh-CN" altLang="en-US" sz="2400" kern="100" dirty="0"/>
              <a:t>类建设</a:t>
            </a:r>
            <a:r>
              <a:rPr lang="zh-CN" altLang="en-US" sz="2400" dirty="0">
                <a:latin typeface="+mn-ea"/>
              </a:rPr>
              <a:t>：</a:t>
            </a:r>
            <a:r>
              <a:rPr lang="zh-CN" altLang="en-US" sz="2400" dirty="0">
                <a:solidFill>
                  <a:srgbClr val="0000FF"/>
                </a:solidFill>
                <a:latin typeface="+mn-ea"/>
              </a:rPr>
              <a:t>① 非信息类人才信息素养培养体系建设</a:t>
            </a:r>
            <a:endParaRPr lang="en-US" altLang="zh-CN" sz="2400" dirty="0">
              <a:solidFill>
                <a:srgbClr val="0000FF"/>
              </a:solidFill>
              <a:latin typeface="+mn-ea"/>
            </a:endParaRPr>
          </a:p>
        </p:txBody>
      </p:sp>
      <p:sp>
        <p:nvSpPr>
          <p:cNvPr id="85" name="TextBox 1">
            <a:extLst>
              <a:ext uri="{FF2B5EF4-FFF2-40B4-BE49-F238E27FC236}">
                <a16:creationId xmlns:a16="http://schemas.microsoft.com/office/drawing/2014/main" id="{C8849317-2354-4E99-88C7-C93C843787CC}"/>
              </a:ext>
            </a:extLst>
          </p:cNvPr>
          <p:cNvSpPr txBox="1"/>
          <p:nvPr/>
        </p:nvSpPr>
        <p:spPr>
          <a:xfrm>
            <a:off x="839416" y="2054049"/>
            <a:ext cx="11136560" cy="1273875"/>
          </a:xfrm>
          <a:prstGeom prst="rect">
            <a:avLst/>
          </a:prstGeom>
          <a:noFill/>
        </p:spPr>
        <p:txBody>
          <a:bodyPr wrap="square" rtlCol="0">
            <a:spAutoFit/>
          </a:bodyPr>
          <a:lstStyle/>
          <a:p>
            <a:pPr indent="457200">
              <a:lnSpc>
                <a:spcPct val="150000"/>
              </a:lnSpc>
            </a:pPr>
            <a:r>
              <a:rPr lang="zh-CN" altLang="en-US" sz="1800" dirty="0">
                <a:latin typeface="楷体" panose="02010609060101010101" pitchFamily="49" charset="-122"/>
                <a:ea typeface="楷体" panose="02010609060101010101" pitchFamily="49" charset="-122"/>
              </a:rPr>
              <a:t>积极拓展</a:t>
            </a:r>
            <a:r>
              <a:rPr lang="zh-CN" altLang="en-US" sz="1800" b="1" dirty="0">
                <a:latin typeface="楷体" panose="02010609060101010101" pitchFamily="49" charset="-122"/>
                <a:ea typeface="楷体" panose="02010609060101010101" pitchFamily="49" charset="-122"/>
              </a:rPr>
              <a:t>学科交叉</a:t>
            </a:r>
            <a:r>
              <a:rPr lang="zh-CN" altLang="en-US" sz="1800" dirty="0">
                <a:latin typeface="楷体" panose="02010609060101010101" pitchFamily="49" charset="-122"/>
                <a:ea typeface="楷体" panose="02010609060101010101" pitchFamily="49" charset="-122"/>
              </a:rPr>
              <a:t>融合，</a:t>
            </a:r>
            <a:r>
              <a:rPr lang="zh-CN" altLang="en-US" sz="1800" dirty="0">
                <a:solidFill>
                  <a:srgbClr val="0000FF"/>
                </a:solidFill>
                <a:latin typeface="楷体" panose="02010609060101010101" pitchFamily="49" charset="-122"/>
                <a:ea typeface="楷体" panose="02010609060101010101" pitchFamily="49" charset="-122"/>
              </a:rPr>
              <a:t>开设“人工智能”辅修专业</a:t>
            </a:r>
            <a:r>
              <a:rPr lang="zh-CN" altLang="en-US" sz="1800" dirty="0">
                <a:latin typeface="楷体" panose="02010609060101010101" pitchFamily="49" charset="-122"/>
                <a:ea typeface="楷体" panose="02010609060101010101" pitchFamily="49" charset="-122"/>
              </a:rPr>
              <a:t>，制定人工智能辅修专业培养方案，成为</a:t>
            </a:r>
            <a:r>
              <a:rPr lang="zh-CN" altLang="en-US" sz="1800" dirty="0">
                <a:solidFill>
                  <a:srgbClr val="FF0000"/>
                </a:solidFill>
                <a:latin typeface="楷体" panose="02010609060101010101" pitchFamily="49" charset="-122"/>
                <a:ea typeface="楷体" panose="02010609060101010101" pitchFamily="49" charset="-122"/>
              </a:rPr>
              <a:t>学校农工融合、学科交叉融合的典型示范</a:t>
            </a:r>
            <a:r>
              <a:rPr lang="zh-CN" altLang="en-US" sz="1800" dirty="0">
                <a:latin typeface="楷体" panose="02010609060101010101" pitchFamily="49" charset="-122"/>
                <a:ea typeface="楷体" panose="02010609060101010101" pitchFamily="49" charset="-122"/>
              </a:rPr>
              <a:t>，为我校培养运用大数据思维及工具解决农业领域智能应用的高素质应用型人才。已开办第</a:t>
            </a:r>
            <a:r>
              <a:rPr lang="en-US" altLang="zh-CN" sz="1800" dirty="0">
                <a:latin typeface="楷体" panose="02010609060101010101" pitchFamily="49" charset="-122"/>
                <a:ea typeface="楷体" panose="02010609060101010101" pitchFamily="49" charset="-122"/>
              </a:rPr>
              <a:t>3</a:t>
            </a:r>
            <a:r>
              <a:rPr lang="zh-CN" altLang="en-US" sz="1800" dirty="0">
                <a:latin typeface="楷体" panose="02010609060101010101" pitchFamily="49" charset="-122"/>
                <a:ea typeface="楷体" panose="02010609060101010101" pitchFamily="49" charset="-122"/>
              </a:rPr>
              <a:t>届，</a:t>
            </a:r>
            <a:r>
              <a:rPr lang="en-US" altLang="zh-CN" sz="1800" dirty="0">
                <a:latin typeface="楷体" panose="02010609060101010101" pitchFamily="49" charset="-122"/>
                <a:ea typeface="楷体" panose="02010609060101010101" pitchFamily="49" charset="-122"/>
              </a:rPr>
              <a:t>2023</a:t>
            </a:r>
            <a:r>
              <a:rPr lang="zh-CN" altLang="en-US" sz="1800" dirty="0">
                <a:latin typeface="楷体" panose="02010609060101010101" pitchFamily="49" charset="-122"/>
                <a:ea typeface="楷体" panose="02010609060101010101" pitchFamily="49" charset="-122"/>
              </a:rPr>
              <a:t>年首届毕业。</a:t>
            </a:r>
          </a:p>
        </p:txBody>
      </p:sp>
      <p:pic>
        <p:nvPicPr>
          <p:cNvPr id="86" name="图片 85">
            <a:extLst>
              <a:ext uri="{FF2B5EF4-FFF2-40B4-BE49-F238E27FC236}">
                <a16:creationId xmlns:a16="http://schemas.microsoft.com/office/drawing/2014/main" id="{B0E68855-E5CC-47A7-B34C-D6DE1A1D6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7" y="3664509"/>
            <a:ext cx="4770905" cy="2481217"/>
          </a:xfrm>
          <a:prstGeom prst="rect">
            <a:avLst/>
          </a:prstGeom>
          <a:ln>
            <a:noFill/>
          </a:ln>
          <a:effectLst>
            <a:softEdge rad="112500"/>
          </a:effectLst>
        </p:spPr>
      </p:pic>
      <p:pic>
        <p:nvPicPr>
          <p:cNvPr id="87" name="图片 86">
            <a:extLst>
              <a:ext uri="{FF2B5EF4-FFF2-40B4-BE49-F238E27FC236}">
                <a16:creationId xmlns:a16="http://schemas.microsoft.com/office/drawing/2014/main" id="{BB633C16-8F2D-47CD-A877-B8A32259FA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6035" y="3664509"/>
            <a:ext cx="3602098" cy="2340734"/>
          </a:xfrm>
          <a:prstGeom prst="rect">
            <a:avLst/>
          </a:prstGeom>
          <a:ln>
            <a:noFill/>
          </a:ln>
          <a:effectLst>
            <a:softEdge rad="112500"/>
          </a:effectLst>
        </p:spPr>
      </p:pic>
      <p:sp>
        <p:nvSpPr>
          <p:cNvPr id="88" name="矩形 87">
            <a:extLst>
              <a:ext uri="{FF2B5EF4-FFF2-40B4-BE49-F238E27FC236}">
                <a16:creationId xmlns:a16="http://schemas.microsoft.com/office/drawing/2014/main" id="{9A881304-9506-40AF-A52F-67112DF09D8E}"/>
              </a:ext>
            </a:extLst>
          </p:cNvPr>
          <p:cNvSpPr/>
          <p:nvPr/>
        </p:nvSpPr>
        <p:spPr>
          <a:xfrm>
            <a:off x="654696" y="1592384"/>
            <a:ext cx="10481864" cy="461665"/>
          </a:xfrm>
          <a:prstGeom prst="rect">
            <a:avLst/>
          </a:prstGeom>
        </p:spPr>
        <p:txBody>
          <a:bodyPr wrap="squar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4.</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开设人工智能辅修、计算机、软件工程第二学位专业</a:t>
            </a:r>
            <a:endParaRPr lang="zh-CN" altLang="en-US" sz="2400" dirty="0"/>
          </a:p>
        </p:txBody>
      </p:sp>
      <p:pic>
        <p:nvPicPr>
          <p:cNvPr id="89" name="图片 88">
            <a:extLst>
              <a:ext uri="{FF2B5EF4-FFF2-40B4-BE49-F238E27FC236}">
                <a16:creationId xmlns:a16="http://schemas.microsoft.com/office/drawing/2014/main" id="{88001C12-1BC4-4888-97EA-27F05113C2C3}"/>
              </a:ext>
            </a:extLst>
          </p:cNvPr>
          <p:cNvPicPr>
            <a:picLocks noChangeAspect="1"/>
          </p:cNvPicPr>
          <p:nvPr/>
        </p:nvPicPr>
        <p:blipFill rotWithShape="1">
          <a:blip r:embed="rId5">
            <a:extLst>
              <a:ext uri="{28A0092B-C50C-407E-A947-70E740481C1C}">
                <a14:useLocalDpi xmlns:a14="http://schemas.microsoft.com/office/drawing/2010/main" val="0"/>
              </a:ext>
            </a:extLst>
          </a:blip>
          <a:srcRect l="9369" t="5623" r="-625" b="6161"/>
          <a:stretch>
            <a:fillRect/>
          </a:stretch>
        </p:blipFill>
        <p:spPr>
          <a:xfrm>
            <a:off x="4720409" y="3662348"/>
            <a:ext cx="3911606" cy="2340734"/>
          </a:xfrm>
          <a:prstGeom prst="rect">
            <a:avLst/>
          </a:prstGeom>
          <a:ln>
            <a:noFill/>
          </a:ln>
          <a:effectLst>
            <a:softEdge rad="112500"/>
          </a:effectLst>
        </p:spPr>
      </p:pic>
    </p:spTree>
    <p:extLst>
      <p:ext uri="{BB962C8B-B14F-4D97-AF65-F5344CB8AC3E}">
        <p14:creationId xmlns:p14="http://schemas.microsoft.com/office/powerpoint/2010/main" val="1395414591"/>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三、实施方案</a:t>
            </a:r>
          </a:p>
        </p:txBody>
      </p:sp>
      <p:sp>
        <p:nvSpPr>
          <p:cNvPr id="6" name="文本框 5">
            <a:extLst>
              <a:ext uri="{FF2B5EF4-FFF2-40B4-BE49-F238E27FC236}">
                <a16:creationId xmlns:a16="http://schemas.microsoft.com/office/drawing/2014/main" id="{4310ED09-C80B-462E-81A5-C7C43001B7D1}"/>
              </a:ext>
            </a:extLst>
          </p:cNvPr>
          <p:cNvSpPr txBox="1"/>
          <p:nvPr/>
        </p:nvSpPr>
        <p:spPr>
          <a:xfrm>
            <a:off x="407405" y="969465"/>
            <a:ext cx="10513131" cy="830997"/>
          </a:xfrm>
          <a:prstGeom prst="rect">
            <a:avLst/>
          </a:prstGeom>
          <a:noFill/>
        </p:spPr>
        <p:txBody>
          <a:bodyPr wrap="square" rtlCol="0">
            <a:spAutoFit/>
          </a:bodyPr>
          <a:lstStyle/>
          <a:p>
            <a:r>
              <a:rPr lang="zh-CN" altLang="en-US" sz="2400" dirty="0"/>
              <a:t>（三）</a:t>
            </a:r>
            <a:r>
              <a:rPr lang="zh-CN" altLang="en-US" sz="2400" kern="100" dirty="0"/>
              <a:t>推进</a:t>
            </a:r>
            <a:r>
              <a:rPr lang="zh-CN" altLang="en-US" sz="2400" dirty="0">
                <a:solidFill>
                  <a:srgbClr val="FF0000"/>
                </a:solidFill>
                <a:latin typeface="+mn-ea"/>
              </a:rPr>
              <a:t>“</a:t>
            </a:r>
            <a:r>
              <a:rPr lang="en-US" altLang="zh-CN" sz="2400" dirty="0">
                <a:solidFill>
                  <a:srgbClr val="FF0000"/>
                </a:solidFill>
                <a:latin typeface="+mn-ea"/>
              </a:rPr>
              <a:t>3</a:t>
            </a:r>
            <a:r>
              <a:rPr lang="zh-CN" altLang="en-US" sz="2400" dirty="0">
                <a:solidFill>
                  <a:srgbClr val="FF0000"/>
                </a:solidFill>
                <a:latin typeface="+mn-ea"/>
              </a:rPr>
              <a:t>”</a:t>
            </a:r>
            <a:r>
              <a:rPr lang="zh-CN" altLang="en-US" sz="2400" kern="100" dirty="0"/>
              <a:t>类建设</a:t>
            </a:r>
            <a:r>
              <a:rPr lang="zh-CN" altLang="en-US" sz="2400" dirty="0">
                <a:latin typeface="+mn-ea"/>
              </a:rPr>
              <a:t>：</a:t>
            </a:r>
            <a:r>
              <a:rPr lang="zh-CN" altLang="en-US" sz="2400" dirty="0">
                <a:solidFill>
                  <a:srgbClr val="0000FF"/>
                </a:solidFill>
                <a:latin typeface="+mn-ea"/>
              </a:rPr>
              <a:t>② 四新专业人才信息素养培养体系</a:t>
            </a:r>
            <a:endParaRPr lang="en-US" altLang="zh-CN" sz="2400" dirty="0">
              <a:solidFill>
                <a:srgbClr val="0000FF"/>
              </a:solidFill>
              <a:latin typeface="+mn-ea"/>
            </a:endParaRPr>
          </a:p>
          <a:p>
            <a:endParaRPr lang="en-US" altLang="zh-CN" sz="2400" dirty="0">
              <a:solidFill>
                <a:srgbClr val="0000FF"/>
              </a:solidFill>
              <a:latin typeface="+mn-ea"/>
            </a:endParaRPr>
          </a:p>
        </p:txBody>
      </p:sp>
      <p:sp>
        <p:nvSpPr>
          <p:cNvPr id="7" name="矩形 6">
            <a:extLst>
              <a:ext uri="{FF2B5EF4-FFF2-40B4-BE49-F238E27FC236}">
                <a16:creationId xmlns:a16="http://schemas.microsoft.com/office/drawing/2014/main" id="{C5A586D0-3720-4E20-913F-2E87C9092D5D}"/>
              </a:ext>
            </a:extLst>
          </p:cNvPr>
          <p:cNvSpPr/>
          <p:nvPr/>
        </p:nvSpPr>
        <p:spPr>
          <a:xfrm>
            <a:off x="762993" y="1634227"/>
            <a:ext cx="10481864" cy="461665"/>
          </a:xfrm>
          <a:prstGeom prst="rect">
            <a:avLst/>
          </a:prstGeom>
        </p:spPr>
        <p:txBody>
          <a:bodyPr wrap="squar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1. </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针对四新专业需求，构建课程体系</a:t>
            </a:r>
            <a:endParaRPr lang="zh-CN" altLang="en-US" sz="2400" dirty="0"/>
          </a:p>
        </p:txBody>
      </p:sp>
      <p:sp>
        <p:nvSpPr>
          <p:cNvPr id="9" name="矩形 8">
            <a:extLst>
              <a:ext uri="{FF2B5EF4-FFF2-40B4-BE49-F238E27FC236}">
                <a16:creationId xmlns:a16="http://schemas.microsoft.com/office/drawing/2014/main" id="{FA38F0AA-E7B5-49CC-BC02-D16BF2E5BAD7}"/>
              </a:ext>
            </a:extLst>
          </p:cNvPr>
          <p:cNvSpPr/>
          <p:nvPr/>
        </p:nvSpPr>
        <p:spPr>
          <a:xfrm>
            <a:off x="762993" y="2244823"/>
            <a:ext cx="10481864" cy="461665"/>
          </a:xfrm>
          <a:prstGeom prst="rect">
            <a:avLst/>
          </a:prstGeom>
        </p:spPr>
        <p:txBody>
          <a:bodyPr wrap="squar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2. </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根据课程教学目标，创新课程资源</a:t>
            </a:r>
            <a:endPar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endParaRPr>
          </a:p>
        </p:txBody>
      </p:sp>
      <p:sp>
        <p:nvSpPr>
          <p:cNvPr id="2" name="矩形 1">
            <a:extLst>
              <a:ext uri="{FF2B5EF4-FFF2-40B4-BE49-F238E27FC236}">
                <a16:creationId xmlns:a16="http://schemas.microsoft.com/office/drawing/2014/main" id="{3ABF956A-EA85-4FA3-8D77-3962D20A5CA7}"/>
              </a:ext>
            </a:extLst>
          </p:cNvPr>
          <p:cNvSpPr/>
          <p:nvPr/>
        </p:nvSpPr>
        <p:spPr>
          <a:xfrm>
            <a:off x="4295800" y="5876162"/>
            <a:ext cx="2972289" cy="338554"/>
          </a:xfrm>
          <a:prstGeom prst="rect">
            <a:avLst/>
          </a:prstGeom>
        </p:spPr>
        <p:txBody>
          <a:bodyPr wrap="none">
            <a:spAutoFit/>
          </a:bodyPr>
          <a:lstStyle/>
          <a:p>
            <a:r>
              <a:rPr lang="en-US" altLang="zh-CN" dirty="0">
                <a:solidFill>
                  <a:schemeClr val="tx1">
                    <a:lumMod val="95000"/>
                    <a:lumOff val="5000"/>
                  </a:schemeClr>
                </a:solidFill>
                <a:latin typeface="Palatino Linotype" panose="02040502050505030304" pitchFamily="18" charset="0"/>
                <a:ea typeface="黑体" panose="02010609060101010101" pitchFamily="49" charset="-122"/>
              </a:rPr>
              <a:t>7</a:t>
            </a:r>
            <a:r>
              <a:rPr lang="zh-CN" altLang="en-US" dirty="0">
                <a:solidFill>
                  <a:schemeClr val="tx1">
                    <a:lumMod val="95000"/>
                    <a:lumOff val="5000"/>
                  </a:schemeClr>
                </a:solidFill>
                <a:latin typeface="Palatino Linotype" panose="02040502050505030304" pitchFamily="18" charset="0"/>
                <a:ea typeface="黑体" panose="02010609060101010101" pitchFamily="49" charset="-122"/>
              </a:rPr>
              <a:t>个学院，</a:t>
            </a:r>
            <a:r>
              <a:rPr lang="en-US" altLang="zh-CN" dirty="0">
                <a:solidFill>
                  <a:schemeClr val="tx1">
                    <a:lumMod val="95000"/>
                    <a:lumOff val="5000"/>
                  </a:schemeClr>
                </a:solidFill>
                <a:latin typeface="Palatino Linotype" panose="02040502050505030304" pitchFamily="18" charset="0"/>
                <a:ea typeface="黑体" panose="02010609060101010101" pitchFamily="49" charset="-122"/>
              </a:rPr>
              <a:t>13</a:t>
            </a:r>
            <a:r>
              <a:rPr lang="zh-CN" altLang="en-US" dirty="0">
                <a:solidFill>
                  <a:schemeClr val="tx1">
                    <a:lumMod val="95000"/>
                    <a:lumOff val="5000"/>
                  </a:schemeClr>
                </a:solidFill>
                <a:latin typeface="Palatino Linotype" panose="02040502050505030304" pitchFamily="18" charset="0"/>
                <a:ea typeface="黑体" panose="02010609060101010101" pitchFamily="49" charset="-122"/>
              </a:rPr>
              <a:t>个专业，</a:t>
            </a:r>
            <a:r>
              <a:rPr lang="en-US" altLang="zh-CN" dirty="0">
                <a:solidFill>
                  <a:schemeClr val="tx1">
                    <a:lumMod val="95000"/>
                    <a:lumOff val="5000"/>
                  </a:schemeClr>
                </a:solidFill>
                <a:latin typeface="Palatino Linotype" panose="02040502050505030304" pitchFamily="18" charset="0"/>
                <a:ea typeface="黑体" panose="02010609060101010101" pitchFamily="49" charset="-122"/>
                <a:sym typeface="+mn-ea"/>
              </a:rPr>
              <a:t>48</a:t>
            </a:r>
            <a:r>
              <a:rPr lang="zh-CN" altLang="en-US" dirty="0">
                <a:solidFill>
                  <a:schemeClr val="tx1">
                    <a:lumMod val="95000"/>
                    <a:lumOff val="5000"/>
                  </a:schemeClr>
                </a:solidFill>
                <a:latin typeface="Palatino Linotype" panose="02040502050505030304" pitchFamily="18" charset="0"/>
                <a:ea typeface="黑体" panose="02010609060101010101" pitchFamily="49" charset="-122"/>
                <a:sym typeface="+mn-ea"/>
              </a:rPr>
              <a:t>门</a:t>
            </a:r>
            <a:r>
              <a:rPr lang="zh-CN" altLang="en-US" dirty="0">
                <a:solidFill>
                  <a:schemeClr val="tx1">
                    <a:lumMod val="95000"/>
                    <a:lumOff val="5000"/>
                  </a:schemeClr>
                </a:solidFill>
                <a:latin typeface="Palatino Linotype" panose="02040502050505030304" pitchFamily="18" charset="0"/>
                <a:ea typeface="黑体" panose="02010609060101010101" pitchFamily="49" charset="-122"/>
              </a:rPr>
              <a:t>课程</a:t>
            </a:r>
            <a:endParaRPr lang="zh-CN" altLang="en-US" dirty="0"/>
          </a:p>
        </p:txBody>
      </p:sp>
      <p:pic>
        <p:nvPicPr>
          <p:cNvPr id="13" name="图片 12">
            <a:extLst>
              <a:ext uri="{FF2B5EF4-FFF2-40B4-BE49-F238E27FC236}">
                <a16:creationId xmlns:a16="http://schemas.microsoft.com/office/drawing/2014/main" id="{1E4DD14D-DF7C-42FB-A682-13EAEDBE6786}"/>
              </a:ext>
            </a:extLst>
          </p:cNvPr>
          <p:cNvPicPr>
            <a:picLocks noChangeAspect="1"/>
          </p:cNvPicPr>
          <p:nvPr/>
        </p:nvPicPr>
        <p:blipFill>
          <a:blip r:embed="rId3"/>
          <a:stretch>
            <a:fillRect/>
          </a:stretch>
        </p:blipFill>
        <p:spPr>
          <a:xfrm>
            <a:off x="6188075" y="2163041"/>
            <a:ext cx="5607452" cy="3663596"/>
          </a:xfrm>
          <a:prstGeom prst="rect">
            <a:avLst/>
          </a:prstGeom>
        </p:spPr>
      </p:pic>
      <p:pic>
        <p:nvPicPr>
          <p:cNvPr id="8" name="图片 7">
            <a:extLst>
              <a:ext uri="{FF2B5EF4-FFF2-40B4-BE49-F238E27FC236}">
                <a16:creationId xmlns:a16="http://schemas.microsoft.com/office/drawing/2014/main" id="{FCA69EFC-E6B9-4869-B8C9-97250D561777}"/>
              </a:ext>
            </a:extLst>
          </p:cNvPr>
          <p:cNvPicPr>
            <a:picLocks noChangeAspect="1"/>
          </p:cNvPicPr>
          <p:nvPr/>
        </p:nvPicPr>
        <p:blipFill>
          <a:blip r:embed="rId4"/>
          <a:stretch>
            <a:fillRect/>
          </a:stretch>
        </p:blipFill>
        <p:spPr>
          <a:xfrm>
            <a:off x="239281" y="3205602"/>
            <a:ext cx="5733043" cy="2682933"/>
          </a:xfrm>
          <a:prstGeom prst="rect">
            <a:avLst/>
          </a:prstGeom>
        </p:spPr>
      </p:pic>
    </p:spTree>
    <p:extLst>
      <p:ext uri="{BB962C8B-B14F-4D97-AF65-F5344CB8AC3E}">
        <p14:creationId xmlns:p14="http://schemas.microsoft.com/office/powerpoint/2010/main" val="3603545997"/>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三、实施方案</a:t>
            </a:r>
          </a:p>
        </p:txBody>
      </p:sp>
      <p:sp>
        <p:nvSpPr>
          <p:cNvPr id="6" name="文本框 5">
            <a:extLst>
              <a:ext uri="{FF2B5EF4-FFF2-40B4-BE49-F238E27FC236}">
                <a16:creationId xmlns:a16="http://schemas.microsoft.com/office/drawing/2014/main" id="{4310ED09-C80B-462E-81A5-C7C43001B7D1}"/>
              </a:ext>
            </a:extLst>
          </p:cNvPr>
          <p:cNvSpPr txBox="1"/>
          <p:nvPr/>
        </p:nvSpPr>
        <p:spPr>
          <a:xfrm>
            <a:off x="407405" y="969465"/>
            <a:ext cx="10513131" cy="830997"/>
          </a:xfrm>
          <a:prstGeom prst="rect">
            <a:avLst/>
          </a:prstGeom>
          <a:noFill/>
        </p:spPr>
        <p:txBody>
          <a:bodyPr wrap="square" rtlCol="0">
            <a:spAutoFit/>
          </a:bodyPr>
          <a:lstStyle/>
          <a:p>
            <a:r>
              <a:rPr lang="zh-CN" altLang="en-US" sz="2400" dirty="0"/>
              <a:t>（三）</a:t>
            </a:r>
            <a:r>
              <a:rPr lang="zh-CN" altLang="en-US" sz="2400" kern="100" dirty="0"/>
              <a:t>推进</a:t>
            </a:r>
            <a:r>
              <a:rPr lang="zh-CN" altLang="en-US" sz="2400" dirty="0">
                <a:solidFill>
                  <a:srgbClr val="FF0000"/>
                </a:solidFill>
                <a:latin typeface="+mn-ea"/>
              </a:rPr>
              <a:t>“</a:t>
            </a:r>
            <a:r>
              <a:rPr lang="en-US" altLang="zh-CN" sz="2400" dirty="0">
                <a:solidFill>
                  <a:srgbClr val="FF0000"/>
                </a:solidFill>
                <a:latin typeface="+mn-ea"/>
              </a:rPr>
              <a:t>3</a:t>
            </a:r>
            <a:r>
              <a:rPr lang="zh-CN" altLang="en-US" sz="2400" dirty="0">
                <a:solidFill>
                  <a:srgbClr val="FF0000"/>
                </a:solidFill>
                <a:latin typeface="+mn-ea"/>
              </a:rPr>
              <a:t>”</a:t>
            </a:r>
            <a:r>
              <a:rPr lang="zh-CN" altLang="en-US" sz="2400" kern="100" dirty="0"/>
              <a:t>类建设</a:t>
            </a:r>
            <a:r>
              <a:rPr lang="zh-CN" altLang="en-US" sz="2400" dirty="0">
                <a:latin typeface="+mn-ea"/>
              </a:rPr>
              <a:t>：</a:t>
            </a:r>
            <a:r>
              <a:rPr lang="zh-CN" altLang="en-US" sz="2400" dirty="0">
                <a:solidFill>
                  <a:srgbClr val="0000FF"/>
                </a:solidFill>
                <a:latin typeface="+mn-ea"/>
              </a:rPr>
              <a:t>② 四新专业人才信息素养培养体系</a:t>
            </a:r>
            <a:endParaRPr lang="en-US" altLang="zh-CN" sz="2400" dirty="0">
              <a:solidFill>
                <a:srgbClr val="0000FF"/>
              </a:solidFill>
              <a:latin typeface="+mn-ea"/>
            </a:endParaRPr>
          </a:p>
          <a:p>
            <a:endParaRPr lang="en-US" altLang="zh-CN" sz="2400" dirty="0">
              <a:solidFill>
                <a:srgbClr val="0000FF"/>
              </a:solidFill>
              <a:latin typeface="+mn-ea"/>
            </a:endParaRPr>
          </a:p>
        </p:txBody>
      </p:sp>
      <p:sp>
        <p:nvSpPr>
          <p:cNvPr id="7" name="矩形 6">
            <a:extLst>
              <a:ext uri="{FF2B5EF4-FFF2-40B4-BE49-F238E27FC236}">
                <a16:creationId xmlns:a16="http://schemas.microsoft.com/office/drawing/2014/main" id="{C5A586D0-3720-4E20-913F-2E87C9092D5D}"/>
              </a:ext>
            </a:extLst>
          </p:cNvPr>
          <p:cNvSpPr/>
          <p:nvPr/>
        </p:nvSpPr>
        <p:spPr>
          <a:xfrm>
            <a:off x="762993" y="1634227"/>
            <a:ext cx="10481864" cy="461665"/>
          </a:xfrm>
          <a:prstGeom prst="rect">
            <a:avLst/>
          </a:prstGeom>
        </p:spPr>
        <p:txBody>
          <a:bodyPr wrap="squar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1. </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针对四新专业需求，构建课程体系</a:t>
            </a:r>
            <a:endParaRPr lang="zh-CN" altLang="en-US" sz="2400" dirty="0"/>
          </a:p>
        </p:txBody>
      </p:sp>
      <p:sp>
        <p:nvSpPr>
          <p:cNvPr id="9" name="矩形 8">
            <a:extLst>
              <a:ext uri="{FF2B5EF4-FFF2-40B4-BE49-F238E27FC236}">
                <a16:creationId xmlns:a16="http://schemas.microsoft.com/office/drawing/2014/main" id="{FA38F0AA-E7B5-49CC-BC02-D16BF2E5BAD7}"/>
              </a:ext>
            </a:extLst>
          </p:cNvPr>
          <p:cNvSpPr/>
          <p:nvPr/>
        </p:nvSpPr>
        <p:spPr>
          <a:xfrm>
            <a:off x="762993" y="2244823"/>
            <a:ext cx="10481864" cy="461665"/>
          </a:xfrm>
          <a:prstGeom prst="rect">
            <a:avLst/>
          </a:prstGeom>
        </p:spPr>
        <p:txBody>
          <a:bodyPr wrap="squar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2. </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根据课程教学目标，创新课程资源</a:t>
            </a:r>
            <a:endPar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endParaRPr>
          </a:p>
        </p:txBody>
      </p:sp>
      <p:sp>
        <p:nvSpPr>
          <p:cNvPr id="10" name="矩形 9">
            <a:extLst>
              <a:ext uri="{FF2B5EF4-FFF2-40B4-BE49-F238E27FC236}">
                <a16:creationId xmlns:a16="http://schemas.microsoft.com/office/drawing/2014/main" id="{E329F565-5F48-47AC-B06C-8C3D5BEA8999}"/>
              </a:ext>
            </a:extLst>
          </p:cNvPr>
          <p:cNvSpPr/>
          <p:nvPr/>
        </p:nvSpPr>
        <p:spPr>
          <a:xfrm>
            <a:off x="762993" y="2874281"/>
            <a:ext cx="10481864" cy="461665"/>
          </a:xfrm>
          <a:prstGeom prst="rect">
            <a:avLst/>
          </a:prstGeom>
        </p:spPr>
        <p:txBody>
          <a:bodyPr wrap="squar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3. </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面向知识体系，建设实验教学环境</a:t>
            </a:r>
            <a:endPar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endParaRPr>
          </a:p>
        </p:txBody>
      </p:sp>
      <p:pic>
        <p:nvPicPr>
          <p:cNvPr id="12" name="Picture 2" descr="https://cie.nwsuaf.edu.cn/images/2022-04/2e78c6f56ce645bda09213c847f8f51d.jpeg">
            <a:extLst>
              <a:ext uri="{FF2B5EF4-FFF2-40B4-BE49-F238E27FC236}">
                <a16:creationId xmlns:a16="http://schemas.microsoft.com/office/drawing/2014/main" id="{3224A27E-517A-438F-A72E-EC1D2A9B82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5766" y="3328999"/>
            <a:ext cx="3888432" cy="25942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矩形 13">
            <a:extLst>
              <a:ext uri="{FF2B5EF4-FFF2-40B4-BE49-F238E27FC236}">
                <a16:creationId xmlns:a16="http://schemas.microsoft.com/office/drawing/2014/main" id="{44A5E597-A18C-4CE2-8D71-B8DF0E14DEDE}"/>
              </a:ext>
            </a:extLst>
          </p:cNvPr>
          <p:cNvSpPr/>
          <p:nvPr/>
        </p:nvSpPr>
        <p:spPr>
          <a:xfrm>
            <a:off x="4421965" y="5923289"/>
            <a:ext cx="3156033" cy="314325"/>
          </a:xfrm>
          <a:prstGeom prst="rect">
            <a:avLst/>
          </a:prstGeom>
          <a:solidFill>
            <a:srgbClr val="1A6840">
              <a:alpha val="84000"/>
            </a:srgbClr>
          </a:solidFill>
          <a:ln>
            <a:noFill/>
          </a:ln>
          <a:effectLst>
            <a:outerShdw blurRad="50800" dist="38100" dir="18900000" algn="bl" rotWithShape="0">
              <a:schemeClr val="tx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陈校长主持智慧类专业建设研讨会</a:t>
            </a:r>
          </a:p>
        </p:txBody>
      </p:sp>
      <p:pic>
        <p:nvPicPr>
          <p:cNvPr id="15" name="图片 14">
            <a:extLst>
              <a:ext uri="{FF2B5EF4-FFF2-40B4-BE49-F238E27FC236}">
                <a16:creationId xmlns:a16="http://schemas.microsoft.com/office/drawing/2014/main" id="{66FEA437-2C5C-4DFA-85EC-4931055BC9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344" y="3338380"/>
            <a:ext cx="3629513" cy="2591856"/>
          </a:xfrm>
          <a:prstGeom prst="rect">
            <a:avLst/>
          </a:prstGeom>
          <a:ln>
            <a:noFill/>
          </a:ln>
          <a:effectLst>
            <a:softEdge rad="112500"/>
          </a:effectLst>
        </p:spPr>
      </p:pic>
      <p:sp>
        <p:nvSpPr>
          <p:cNvPr id="16" name="矩形 15">
            <a:extLst>
              <a:ext uri="{FF2B5EF4-FFF2-40B4-BE49-F238E27FC236}">
                <a16:creationId xmlns:a16="http://schemas.microsoft.com/office/drawing/2014/main" id="{FC486190-7C3E-444B-B5E7-00355871526A}"/>
              </a:ext>
            </a:extLst>
          </p:cNvPr>
          <p:cNvSpPr/>
          <p:nvPr/>
        </p:nvSpPr>
        <p:spPr>
          <a:xfrm>
            <a:off x="407405" y="5930235"/>
            <a:ext cx="3156033" cy="314325"/>
          </a:xfrm>
          <a:prstGeom prst="rect">
            <a:avLst/>
          </a:prstGeom>
          <a:solidFill>
            <a:srgbClr val="1A6840">
              <a:alpha val="84000"/>
            </a:srgbClr>
          </a:solidFill>
          <a:ln>
            <a:noFill/>
          </a:ln>
          <a:effectLst>
            <a:outerShdw blurRad="50800" dist="38100" dir="18900000" algn="bl" rotWithShape="0">
              <a:schemeClr val="tx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食品学院信息类课程研讨会</a:t>
            </a:r>
          </a:p>
        </p:txBody>
      </p:sp>
      <p:sp>
        <p:nvSpPr>
          <p:cNvPr id="18" name="矩形 17">
            <a:extLst>
              <a:ext uri="{FF2B5EF4-FFF2-40B4-BE49-F238E27FC236}">
                <a16:creationId xmlns:a16="http://schemas.microsoft.com/office/drawing/2014/main" id="{D45170C9-BE3B-4B6B-8CF4-0DF1E3506C6B}"/>
              </a:ext>
            </a:extLst>
          </p:cNvPr>
          <p:cNvSpPr/>
          <p:nvPr/>
        </p:nvSpPr>
        <p:spPr>
          <a:xfrm>
            <a:off x="8535704" y="5930234"/>
            <a:ext cx="3156033" cy="314325"/>
          </a:xfrm>
          <a:prstGeom prst="rect">
            <a:avLst/>
          </a:prstGeom>
          <a:solidFill>
            <a:srgbClr val="1A6840">
              <a:alpha val="84000"/>
            </a:srgbClr>
          </a:solidFill>
          <a:ln>
            <a:noFill/>
          </a:ln>
          <a:effectLst>
            <a:outerShdw blurRad="50800" dist="38100" dir="18900000" algn="bl" rotWithShape="0">
              <a:schemeClr val="tx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信息类课程</a:t>
            </a:r>
            <a:r>
              <a:rPr lang="zh-CN" altLang="en-US" sz="1400" dirty="0">
                <a:solidFill>
                  <a:schemeClr val="bg1"/>
                </a:solidFill>
                <a:latin typeface="微软雅黑" panose="020B0503020204020204" pitchFamily="34" charset="-122"/>
                <a:ea typeface="微软雅黑" panose="020B0503020204020204" pitchFamily="34" charset="-122"/>
              </a:rPr>
              <a:t>改革</a:t>
            </a:r>
            <a:r>
              <a:rPr lang="zh-CN" altLang="en-US" sz="1400" b="1" dirty="0">
                <a:solidFill>
                  <a:schemeClr val="bg1"/>
                </a:solidFill>
                <a:latin typeface="微软雅黑" panose="020B0503020204020204" pitchFamily="34" charset="-122"/>
                <a:ea typeface="微软雅黑" panose="020B0503020204020204" pitchFamily="34" charset="-122"/>
              </a:rPr>
              <a:t>研讨会</a:t>
            </a:r>
          </a:p>
        </p:txBody>
      </p:sp>
      <p:pic>
        <p:nvPicPr>
          <p:cNvPr id="4" name="图片 3">
            <a:extLst>
              <a:ext uri="{FF2B5EF4-FFF2-40B4-BE49-F238E27FC236}">
                <a16:creationId xmlns:a16="http://schemas.microsoft.com/office/drawing/2014/main" id="{E0ABF638-109A-4E91-9145-6DC0ACDE57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2224" y="3335946"/>
            <a:ext cx="3831278" cy="2552589"/>
          </a:xfrm>
          <a:prstGeom prst="rect">
            <a:avLst/>
          </a:prstGeom>
          <a:ln>
            <a:noFill/>
          </a:ln>
          <a:effectLst>
            <a:softEdge rad="112500"/>
          </a:effectLst>
        </p:spPr>
      </p:pic>
    </p:spTree>
    <p:extLst>
      <p:ext uri="{BB962C8B-B14F-4D97-AF65-F5344CB8AC3E}">
        <p14:creationId xmlns:p14="http://schemas.microsoft.com/office/powerpoint/2010/main" val="159781862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三、实施方案</a:t>
            </a:r>
          </a:p>
        </p:txBody>
      </p:sp>
      <p:sp>
        <p:nvSpPr>
          <p:cNvPr id="6" name="文本框 5">
            <a:extLst>
              <a:ext uri="{FF2B5EF4-FFF2-40B4-BE49-F238E27FC236}">
                <a16:creationId xmlns:a16="http://schemas.microsoft.com/office/drawing/2014/main" id="{4310ED09-C80B-462E-81A5-C7C43001B7D1}"/>
              </a:ext>
            </a:extLst>
          </p:cNvPr>
          <p:cNvSpPr txBox="1"/>
          <p:nvPr/>
        </p:nvSpPr>
        <p:spPr>
          <a:xfrm>
            <a:off x="407405" y="969465"/>
            <a:ext cx="10513131" cy="830997"/>
          </a:xfrm>
          <a:prstGeom prst="rect">
            <a:avLst/>
          </a:prstGeom>
          <a:noFill/>
        </p:spPr>
        <p:txBody>
          <a:bodyPr wrap="square" rtlCol="0">
            <a:spAutoFit/>
          </a:bodyPr>
          <a:lstStyle/>
          <a:p>
            <a:r>
              <a:rPr lang="zh-CN" altLang="en-US" sz="2400" dirty="0"/>
              <a:t>（三）</a:t>
            </a:r>
            <a:r>
              <a:rPr lang="zh-CN" altLang="en-US" sz="2400" kern="100" dirty="0"/>
              <a:t>推进</a:t>
            </a:r>
            <a:r>
              <a:rPr lang="zh-CN" altLang="en-US" sz="2400" dirty="0">
                <a:solidFill>
                  <a:srgbClr val="FF0000"/>
                </a:solidFill>
                <a:latin typeface="+mn-ea"/>
              </a:rPr>
              <a:t>“</a:t>
            </a:r>
            <a:r>
              <a:rPr lang="en-US" altLang="zh-CN" sz="2400" dirty="0">
                <a:solidFill>
                  <a:srgbClr val="FF0000"/>
                </a:solidFill>
                <a:latin typeface="+mn-ea"/>
              </a:rPr>
              <a:t>3</a:t>
            </a:r>
            <a:r>
              <a:rPr lang="zh-CN" altLang="en-US" sz="2400" dirty="0">
                <a:solidFill>
                  <a:srgbClr val="FF0000"/>
                </a:solidFill>
                <a:latin typeface="+mn-ea"/>
              </a:rPr>
              <a:t>”</a:t>
            </a:r>
            <a:r>
              <a:rPr lang="zh-CN" altLang="en-US" sz="2400" kern="100" dirty="0"/>
              <a:t>类建设</a:t>
            </a:r>
            <a:r>
              <a:rPr lang="zh-CN" altLang="en-US" sz="2400" dirty="0">
                <a:latin typeface="+mn-ea"/>
              </a:rPr>
              <a:t>：</a:t>
            </a:r>
            <a:r>
              <a:rPr lang="zh-CN" altLang="en-US" sz="2400" dirty="0">
                <a:solidFill>
                  <a:srgbClr val="0000FF"/>
                </a:solidFill>
                <a:latin typeface="+mn-ea"/>
              </a:rPr>
              <a:t>③ 信息类人才培养体系建设</a:t>
            </a:r>
          </a:p>
          <a:p>
            <a:endParaRPr lang="en-US" altLang="zh-CN" sz="2400" dirty="0">
              <a:solidFill>
                <a:srgbClr val="0000FF"/>
              </a:solidFill>
              <a:latin typeface="+mn-ea"/>
            </a:endParaRPr>
          </a:p>
        </p:txBody>
      </p:sp>
      <p:sp>
        <p:nvSpPr>
          <p:cNvPr id="88" name="矩形 87">
            <a:extLst>
              <a:ext uri="{FF2B5EF4-FFF2-40B4-BE49-F238E27FC236}">
                <a16:creationId xmlns:a16="http://schemas.microsoft.com/office/drawing/2014/main" id="{9A881304-9506-40AF-A52F-67112DF09D8E}"/>
              </a:ext>
            </a:extLst>
          </p:cNvPr>
          <p:cNvSpPr/>
          <p:nvPr/>
        </p:nvSpPr>
        <p:spPr>
          <a:xfrm>
            <a:off x="654696" y="1592384"/>
            <a:ext cx="10481864" cy="461665"/>
          </a:xfrm>
          <a:prstGeom prst="rect">
            <a:avLst/>
          </a:prstGeom>
        </p:spPr>
        <p:txBody>
          <a:bodyPr wrap="square">
            <a:spAutoFit/>
          </a:bodyPr>
          <a:lstStyle/>
          <a:p>
            <a:pPr marL="457200" indent="-457200">
              <a:buAutoNum type="arabicPeriod"/>
            </a:pP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创新大类平台课程体系建设，全面实施大类招生</a:t>
            </a:r>
            <a:endPar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endParaRPr>
          </a:p>
        </p:txBody>
      </p:sp>
      <p:pic>
        <p:nvPicPr>
          <p:cNvPr id="10" name="图片 1">
            <a:extLst>
              <a:ext uri="{FF2B5EF4-FFF2-40B4-BE49-F238E27FC236}">
                <a16:creationId xmlns:a16="http://schemas.microsoft.com/office/drawing/2014/main" id="{FE69225D-6C62-4FA5-9176-F0881B61F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4623177"/>
            <a:ext cx="3913187"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4">
            <a:extLst>
              <a:ext uri="{FF2B5EF4-FFF2-40B4-BE49-F238E27FC236}">
                <a16:creationId xmlns:a16="http://schemas.microsoft.com/office/drawing/2014/main" id="{9308FE59-2BD9-4E29-968A-C3EF5C2995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0136" y="2989941"/>
            <a:ext cx="4320480" cy="293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6">
            <a:extLst>
              <a:ext uri="{FF2B5EF4-FFF2-40B4-BE49-F238E27FC236}">
                <a16:creationId xmlns:a16="http://schemas.microsoft.com/office/drawing/2014/main" id="{8D6E1910-FE16-4BAB-BB33-FF17E6C875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650" y="3012921"/>
            <a:ext cx="3196203" cy="143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8">
            <a:extLst>
              <a:ext uri="{FF2B5EF4-FFF2-40B4-BE49-F238E27FC236}">
                <a16:creationId xmlns:a16="http://schemas.microsoft.com/office/drawing/2014/main" id="{D2D97610-8811-422D-A93A-C57E8D5287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8838" y="2974291"/>
            <a:ext cx="2846388"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7">
            <a:extLst>
              <a:ext uri="{FF2B5EF4-FFF2-40B4-BE49-F238E27FC236}">
                <a16:creationId xmlns:a16="http://schemas.microsoft.com/office/drawing/2014/main" id="{E726FF29-9184-4B12-9319-184FA27B73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2714" y="4545660"/>
            <a:ext cx="2322512"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
            <a:extLst>
              <a:ext uri="{FF2B5EF4-FFF2-40B4-BE49-F238E27FC236}">
                <a16:creationId xmlns:a16="http://schemas.microsoft.com/office/drawing/2014/main" id="{A283FF8F-39D9-4E3A-98BF-F7EF21ABF5CA}"/>
              </a:ext>
            </a:extLst>
          </p:cNvPr>
          <p:cNvSpPr txBox="1"/>
          <p:nvPr/>
        </p:nvSpPr>
        <p:spPr>
          <a:xfrm>
            <a:off x="551384" y="2026593"/>
            <a:ext cx="11239872" cy="858377"/>
          </a:xfrm>
          <a:prstGeom prst="rect">
            <a:avLst/>
          </a:prstGeom>
          <a:noFill/>
        </p:spPr>
        <p:txBody>
          <a:bodyPr wrap="square" rtlCol="0">
            <a:spAutoFit/>
          </a:bodyPr>
          <a:lstStyle/>
          <a:p>
            <a:pPr indent="457200">
              <a:lnSpc>
                <a:spcPct val="150000"/>
              </a:lnSpc>
            </a:pPr>
            <a:r>
              <a:rPr lang="zh-CN" altLang="en-US" sz="1800" dirty="0">
                <a:latin typeface="楷体" panose="02010609060101010101" pitchFamily="49" charset="-122"/>
                <a:ea typeface="楷体" panose="02010609060101010101" pitchFamily="49" charset="-122"/>
              </a:rPr>
              <a:t>探索全方位育人的</a:t>
            </a:r>
            <a:r>
              <a:rPr lang="zh-CN" altLang="en-US" sz="1800" dirty="0">
                <a:solidFill>
                  <a:srgbClr val="FF0000"/>
                </a:solidFill>
                <a:latin typeface="楷体" panose="02010609060101010101" pitchFamily="49" charset="-122"/>
                <a:ea typeface="楷体" panose="02010609060101010101" pitchFamily="49" charset="-122"/>
              </a:rPr>
              <a:t>大类培养机制</a:t>
            </a:r>
            <a:r>
              <a:rPr lang="zh-CN" altLang="en-US" sz="1800" dirty="0">
                <a:latin typeface="楷体" panose="02010609060101010101" pitchFamily="49" charset="-122"/>
                <a:ea typeface="楷体" panose="02010609060101010101" pitchFamily="49" charset="-122"/>
              </a:rPr>
              <a:t>，构建大类</a:t>
            </a:r>
            <a:r>
              <a:rPr lang="zh-CN" altLang="en-US" sz="1800" dirty="0">
                <a:solidFill>
                  <a:srgbClr val="FF0000"/>
                </a:solidFill>
                <a:latin typeface="楷体" panose="02010609060101010101" pitchFamily="49" charset="-122"/>
                <a:ea typeface="楷体" panose="02010609060101010101" pitchFamily="49" charset="-122"/>
              </a:rPr>
              <a:t>培养方案</a:t>
            </a:r>
            <a:r>
              <a:rPr lang="zh-CN" altLang="en-US" sz="1800" dirty="0">
                <a:latin typeface="楷体" panose="02010609060101010101" pitchFamily="49" charset="-122"/>
                <a:ea typeface="楷体" panose="02010609060101010101" pitchFamily="49" charset="-122"/>
              </a:rPr>
              <a:t>，形成</a:t>
            </a:r>
            <a:r>
              <a:rPr lang="zh-CN" altLang="en-US" sz="1800" dirty="0">
                <a:solidFill>
                  <a:srgbClr val="FF0000"/>
                </a:solidFill>
                <a:latin typeface="楷体" panose="02010609060101010101" pitchFamily="49" charset="-122"/>
                <a:ea typeface="楷体" panose="02010609060101010101" pitchFamily="49" charset="-122"/>
              </a:rPr>
              <a:t>多元化人才培养</a:t>
            </a:r>
            <a:r>
              <a:rPr lang="zh-CN" altLang="en-US" sz="1800" dirty="0">
                <a:latin typeface="楷体" panose="02010609060101010101" pitchFamily="49" charset="-122"/>
                <a:ea typeface="楷体" panose="02010609060101010101" pitchFamily="49" charset="-122"/>
              </a:rPr>
              <a:t>模式。夯实数学基础，开设</a:t>
            </a:r>
            <a:r>
              <a:rPr lang="zh-CN" altLang="en-US" sz="1800" dirty="0">
                <a:solidFill>
                  <a:srgbClr val="FF0000"/>
                </a:solidFill>
                <a:latin typeface="楷体" panose="02010609060101010101" pitchFamily="49" charset="-122"/>
                <a:ea typeface="楷体" panose="02010609060101010101" pitchFamily="49" charset="-122"/>
              </a:rPr>
              <a:t>数值分析</a:t>
            </a:r>
            <a:r>
              <a:rPr lang="zh-CN" altLang="en-US" sz="1800" dirty="0">
                <a:latin typeface="楷体" panose="02010609060101010101" pitchFamily="49" charset="-122"/>
                <a:ea typeface="楷体" panose="02010609060101010101" pitchFamily="49" charset="-122"/>
              </a:rPr>
              <a:t>等课程；提升英语能力，布局暑期</a:t>
            </a:r>
            <a:r>
              <a:rPr lang="zh-CN" altLang="en-US" sz="1800" dirty="0">
                <a:solidFill>
                  <a:srgbClr val="FF0000"/>
                </a:solidFill>
                <a:latin typeface="楷体" panose="02010609060101010101" pitchFamily="49" charset="-122"/>
                <a:ea typeface="楷体" panose="02010609060101010101" pitchFamily="49" charset="-122"/>
              </a:rPr>
              <a:t>全英文课程</a:t>
            </a:r>
            <a:r>
              <a:rPr lang="zh-CN" altLang="en-US" sz="1800" dirty="0">
                <a:latin typeface="楷体" panose="02010609060101010101" pitchFamily="49" charset="-122"/>
                <a:ea typeface="楷体" panose="02010609060101010101" pitchFamily="49" charset="-122"/>
              </a:rPr>
              <a:t>；加大核心课投入，加快基础核心课程</a:t>
            </a:r>
            <a:r>
              <a:rPr lang="zh-CN" altLang="en-US" sz="1800" dirty="0">
                <a:solidFill>
                  <a:srgbClr val="FF0000"/>
                </a:solidFill>
                <a:latin typeface="楷体" panose="02010609060101010101" pitchFamily="49" charset="-122"/>
                <a:ea typeface="楷体" panose="02010609060101010101" pitchFamily="49" charset="-122"/>
              </a:rPr>
              <a:t>小班化</a:t>
            </a:r>
            <a:r>
              <a:rPr lang="zh-CN" altLang="en-US" sz="1800" dirty="0">
                <a:latin typeface="楷体" panose="02010609060101010101" pitchFamily="49" charset="-122"/>
                <a:ea typeface="楷体" panose="02010609060101010101" pitchFamily="49" charset="-122"/>
              </a:rPr>
              <a:t>步伐。</a:t>
            </a:r>
          </a:p>
        </p:txBody>
      </p:sp>
    </p:spTree>
    <p:extLst>
      <p:ext uri="{BB962C8B-B14F-4D97-AF65-F5344CB8AC3E}">
        <p14:creationId xmlns:p14="http://schemas.microsoft.com/office/powerpoint/2010/main" val="337885135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三、实施方案</a:t>
            </a:r>
          </a:p>
        </p:txBody>
      </p:sp>
      <p:sp>
        <p:nvSpPr>
          <p:cNvPr id="6" name="文本框 5">
            <a:extLst>
              <a:ext uri="{FF2B5EF4-FFF2-40B4-BE49-F238E27FC236}">
                <a16:creationId xmlns:a16="http://schemas.microsoft.com/office/drawing/2014/main" id="{4310ED09-C80B-462E-81A5-C7C43001B7D1}"/>
              </a:ext>
            </a:extLst>
          </p:cNvPr>
          <p:cNvSpPr txBox="1"/>
          <p:nvPr/>
        </p:nvSpPr>
        <p:spPr>
          <a:xfrm>
            <a:off x="407405" y="969465"/>
            <a:ext cx="10513131" cy="830997"/>
          </a:xfrm>
          <a:prstGeom prst="rect">
            <a:avLst/>
          </a:prstGeom>
          <a:noFill/>
        </p:spPr>
        <p:txBody>
          <a:bodyPr wrap="square" rtlCol="0">
            <a:spAutoFit/>
          </a:bodyPr>
          <a:lstStyle/>
          <a:p>
            <a:r>
              <a:rPr lang="zh-CN" altLang="en-US" sz="2400" dirty="0"/>
              <a:t>（三）</a:t>
            </a:r>
            <a:r>
              <a:rPr lang="zh-CN" altLang="en-US" sz="2400" kern="100" dirty="0"/>
              <a:t>推进</a:t>
            </a:r>
            <a:r>
              <a:rPr lang="zh-CN" altLang="en-US" sz="2400" dirty="0">
                <a:solidFill>
                  <a:srgbClr val="FF0000"/>
                </a:solidFill>
                <a:latin typeface="+mn-ea"/>
              </a:rPr>
              <a:t>“</a:t>
            </a:r>
            <a:r>
              <a:rPr lang="en-US" altLang="zh-CN" sz="2400" dirty="0">
                <a:solidFill>
                  <a:srgbClr val="FF0000"/>
                </a:solidFill>
                <a:latin typeface="+mn-ea"/>
              </a:rPr>
              <a:t>3</a:t>
            </a:r>
            <a:r>
              <a:rPr lang="zh-CN" altLang="en-US" sz="2400" dirty="0">
                <a:solidFill>
                  <a:srgbClr val="FF0000"/>
                </a:solidFill>
                <a:latin typeface="+mn-ea"/>
              </a:rPr>
              <a:t>”</a:t>
            </a:r>
            <a:r>
              <a:rPr lang="zh-CN" altLang="en-US" sz="2400" kern="100" dirty="0"/>
              <a:t>类建设</a:t>
            </a:r>
            <a:r>
              <a:rPr lang="zh-CN" altLang="en-US" sz="2400" dirty="0">
                <a:latin typeface="+mn-ea"/>
              </a:rPr>
              <a:t>：</a:t>
            </a:r>
            <a:r>
              <a:rPr lang="zh-CN" altLang="en-US" sz="2400" dirty="0">
                <a:solidFill>
                  <a:srgbClr val="0000FF"/>
                </a:solidFill>
                <a:latin typeface="+mn-ea"/>
              </a:rPr>
              <a:t>③ 信息类人才培养体系建设</a:t>
            </a:r>
          </a:p>
          <a:p>
            <a:endParaRPr lang="en-US" altLang="zh-CN" sz="2400" dirty="0">
              <a:solidFill>
                <a:srgbClr val="0000FF"/>
              </a:solidFill>
              <a:latin typeface="+mn-ea"/>
            </a:endParaRPr>
          </a:p>
        </p:txBody>
      </p:sp>
      <p:sp>
        <p:nvSpPr>
          <p:cNvPr id="85" name="TextBox 1">
            <a:extLst>
              <a:ext uri="{FF2B5EF4-FFF2-40B4-BE49-F238E27FC236}">
                <a16:creationId xmlns:a16="http://schemas.microsoft.com/office/drawing/2014/main" id="{C8849317-2354-4E99-88C7-C93C843787CC}"/>
              </a:ext>
            </a:extLst>
          </p:cNvPr>
          <p:cNvSpPr txBox="1"/>
          <p:nvPr/>
        </p:nvSpPr>
        <p:spPr>
          <a:xfrm>
            <a:off x="654696" y="2138575"/>
            <a:ext cx="11273952" cy="858377"/>
          </a:xfrm>
          <a:prstGeom prst="rect">
            <a:avLst/>
          </a:prstGeom>
          <a:noFill/>
        </p:spPr>
        <p:txBody>
          <a:bodyPr wrap="square" rtlCol="0">
            <a:spAutoFit/>
          </a:bodyPr>
          <a:lstStyle/>
          <a:p>
            <a:pPr indent="457200">
              <a:lnSpc>
                <a:spcPct val="150000"/>
              </a:lnSpc>
            </a:pPr>
            <a:r>
              <a:rPr lang="zh-CN" altLang="en-US" sz="1800" dirty="0">
                <a:latin typeface="楷体" panose="02010609060101010101" pitchFamily="49" charset="-122"/>
                <a:ea typeface="楷体" panose="02010609060101010101" pitchFamily="49" charset="-122"/>
              </a:rPr>
              <a:t>针对市场需求，不断完善老</a:t>
            </a:r>
            <a:r>
              <a:rPr lang="zh-CN" altLang="en-US" sz="1800" dirty="0">
                <a:solidFill>
                  <a:srgbClr val="FF0000"/>
                </a:solidFill>
                <a:latin typeface="楷体" panose="02010609060101010101" pitchFamily="49" charset="-122"/>
                <a:ea typeface="楷体" panose="02010609060101010101" pitchFamily="49" charset="-122"/>
              </a:rPr>
              <a:t>专业培养方案</a:t>
            </a:r>
            <a:r>
              <a:rPr lang="zh-CN" altLang="en-US" sz="1800" dirty="0">
                <a:latin typeface="楷体" panose="02010609060101010101" pitchFamily="49" charset="-122"/>
                <a:ea typeface="楷体" panose="02010609060101010101" pitchFamily="49" charset="-122"/>
              </a:rPr>
              <a:t>；同时主动布局未来</a:t>
            </a:r>
            <a:r>
              <a:rPr lang="zh-CN" altLang="en-US" sz="1800" dirty="0">
                <a:solidFill>
                  <a:srgbClr val="FF0000"/>
                </a:solidFill>
                <a:latin typeface="楷体" panose="02010609060101010101" pitchFamily="49" charset="-122"/>
                <a:ea typeface="楷体" panose="02010609060101010101" pitchFamily="49" charset="-122"/>
              </a:rPr>
              <a:t>战略必争领域人才培养</a:t>
            </a:r>
            <a:r>
              <a:rPr lang="zh-CN" altLang="en-US" sz="1800" dirty="0">
                <a:latin typeface="楷体" panose="02010609060101010101" pitchFamily="49" charset="-122"/>
                <a:ea typeface="楷体" panose="02010609060101010101" pitchFamily="49" charset="-122"/>
              </a:rPr>
              <a:t>，申请获批“数据科学与大数据技术”</a:t>
            </a:r>
            <a:r>
              <a:rPr lang="zh-CN" altLang="en-US" sz="1800" dirty="0">
                <a:solidFill>
                  <a:srgbClr val="FF0000"/>
                </a:solidFill>
                <a:latin typeface="楷体" panose="02010609060101010101" pitchFamily="49" charset="-122"/>
                <a:ea typeface="楷体" panose="02010609060101010101" pitchFamily="49" charset="-122"/>
              </a:rPr>
              <a:t>新工科专业</a:t>
            </a:r>
            <a:r>
              <a:rPr lang="zh-CN" altLang="en-US" sz="1800" dirty="0">
                <a:latin typeface="楷体" panose="02010609060101010101" pitchFamily="49" charset="-122"/>
                <a:ea typeface="楷体" panose="02010609060101010101" pitchFamily="49" charset="-122"/>
              </a:rPr>
              <a:t>。</a:t>
            </a:r>
          </a:p>
        </p:txBody>
      </p:sp>
      <p:sp>
        <p:nvSpPr>
          <p:cNvPr id="88" name="矩形 87">
            <a:extLst>
              <a:ext uri="{FF2B5EF4-FFF2-40B4-BE49-F238E27FC236}">
                <a16:creationId xmlns:a16="http://schemas.microsoft.com/office/drawing/2014/main" id="{9A881304-9506-40AF-A52F-67112DF09D8E}"/>
              </a:ext>
            </a:extLst>
          </p:cNvPr>
          <p:cNvSpPr/>
          <p:nvPr/>
        </p:nvSpPr>
        <p:spPr>
          <a:xfrm>
            <a:off x="654696" y="1592384"/>
            <a:ext cx="10481864" cy="461665"/>
          </a:xfrm>
          <a:prstGeom prst="rect">
            <a:avLst/>
          </a:prstGeom>
        </p:spPr>
        <p:txBody>
          <a:bodyPr wrap="squar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2. </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面向社会人才培养需求，建设新工科专业</a:t>
            </a:r>
            <a:endPar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endParaRPr>
          </a:p>
        </p:txBody>
      </p:sp>
      <p:pic>
        <p:nvPicPr>
          <p:cNvPr id="8" name="图片 1">
            <a:extLst>
              <a:ext uri="{FF2B5EF4-FFF2-40B4-BE49-F238E27FC236}">
                <a16:creationId xmlns:a16="http://schemas.microsoft.com/office/drawing/2014/main" id="{AACCDE8E-AD9B-477E-8733-A99EF8F59E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6752" y="3462410"/>
            <a:ext cx="4032448" cy="24187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20">
            <a:extLst>
              <a:ext uri="{FF2B5EF4-FFF2-40B4-BE49-F238E27FC236}">
                <a16:creationId xmlns:a16="http://schemas.microsoft.com/office/drawing/2014/main" id="{A9747FBD-C71F-4A77-AB55-88E108C57C61}"/>
              </a:ext>
            </a:extLst>
          </p:cNvPr>
          <p:cNvSpPr txBox="1">
            <a:spLocks noChangeArrowheads="1"/>
          </p:cNvSpPr>
          <p:nvPr/>
        </p:nvSpPr>
        <p:spPr bwMode="auto">
          <a:xfrm>
            <a:off x="4727848" y="5949280"/>
            <a:ext cx="3097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楷体_GB2312" charset="-122"/>
                <a:ea typeface="楷体_GB2312" charset="-122"/>
              </a:defRPr>
            </a:lvl1pPr>
            <a:lvl2pPr marL="742950" indent="-285750">
              <a:defRPr sz="1600" b="1">
                <a:solidFill>
                  <a:schemeClr val="tx1"/>
                </a:solidFill>
                <a:latin typeface="楷体_GB2312" charset="-122"/>
                <a:ea typeface="楷体_GB2312" charset="-122"/>
              </a:defRPr>
            </a:lvl2pPr>
            <a:lvl3pPr marL="1143000" indent="-228600">
              <a:defRPr sz="1600" b="1">
                <a:solidFill>
                  <a:schemeClr val="tx1"/>
                </a:solidFill>
                <a:latin typeface="楷体_GB2312" charset="-122"/>
                <a:ea typeface="楷体_GB2312" charset="-122"/>
              </a:defRPr>
            </a:lvl3pPr>
            <a:lvl4pPr marL="1600200" indent="-228600">
              <a:defRPr sz="1600" b="1">
                <a:solidFill>
                  <a:schemeClr val="tx1"/>
                </a:solidFill>
                <a:latin typeface="楷体_GB2312" charset="-122"/>
                <a:ea typeface="楷体_GB2312" charset="-122"/>
              </a:defRPr>
            </a:lvl4pPr>
            <a:lvl5pPr marL="2057400" indent="-228600">
              <a:defRPr sz="1600" b="1">
                <a:solidFill>
                  <a:schemeClr val="tx1"/>
                </a:solidFill>
                <a:latin typeface="楷体_GB2312" charset="-122"/>
                <a:ea typeface="楷体_GB2312" charset="-122"/>
              </a:defRPr>
            </a:lvl5pPr>
            <a:lvl6pPr marL="2514600" indent="-228600" eaLnBrk="0" fontAlgn="base" hangingPunct="0">
              <a:spcBef>
                <a:spcPct val="0"/>
              </a:spcBef>
              <a:spcAft>
                <a:spcPct val="0"/>
              </a:spcAft>
              <a:defRPr sz="1600" b="1">
                <a:solidFill>
                  <a:schemeClr val="tx1"/>
                </a:solidFill>
                <a:latin typeface="楷体_GB2312" charset="-122"/>
                <a:ea typeface="楷体_GB2312" charset="-122"/>
              </a:defRPr>
            </a:lvl6pPr>
            <a:lvl7pPr marL="2971800" indent="-228600" eaLnBrk="0" fontAlgn="base" hangingPunct="0">
              <a:spcBef>
                <a:spcPct val="0"/>
              </a:spcBef>
              <a:spcAft>
                <a:spcPct val="0"/>
              </a:spcAft>
              <a:defRPr sz="1600" b="1">
                <a:solidFill>
                  <a:schemeClr val="tx1"/>
                </a:solidFill>
                <a:latin typeface="楷体_GB2312" charset="-122"/>
                <a:ea typeface="楷体_GB2312" charset="-122"/>
              </a:defRPr>
            </a:lvl7pPr>
            <a:lvl8pPr marL="3429000" indent="-228600" eaLnBrk="0" fontAlgn="base" hangingPunct="0">
              <a:spcBef>
                <a:spcPct val="0"/>
              </a:spcBef>
              <a:spcAft>
                <a:spcPct val="0"/>
              </a:spcAft>
              <a:defRPr sz="1600" b="1">
                <a:solidFill>
                  <a:schemeClr val="tx1"/>
                </a:solidFill>
                <a:latin typeface="楷体_GB2312" charset="-122"/>
                <a:ea typeface="楷体_GB2312" charset="-122"/>
              </a:defRPr>
            </a:lvl8pPr>
            <a:lvl9pPr marL="3886200" indent="-228600" eaLnBrk="0" fontAlgn="base" hangingPunct="0">
              <a:spcBef>
                <a:spcPct val="0"/>
              </a:spcBef>
              <a:spcAft>
                <a:spcPct val="0"/>
              </a:spcAft>
              <a:defRPr sz="1600" b="1">
                <a:solidFill>
                  <a:schemeClr val="tx1"/>
                </a:solidFill>
                <a:latin typeface="楷体_GB2312" charset="-122"/>
                <a:ea typeface="楷体_GB2312" charset="-122"/>
              </a:defRPr>
            </a:lvl9pPr>
          </a:lstStyle>
          <a:p>
            <a:pPr algn="ctr" eaLnBrk="1" hangingPunct="1"/>
            <a:r>
              <a:rPr lang="zh-CN" altLang="en-US" sz="1400" dirty="0"/>
              <a:t>赵春江院士做组长的新专业论证</a:t>
            </a:r>
          </a:p>
        </p:txBody>
      </p:sp>
      <p:pic>
        <p:nvPicPr>
          <p:cNvPr id="20482" name="Picture 2" descr="https://cie.nwsuaf.edu.cn/images/2020-08/96fd4213019b494eac52cefb9b6cee90.jpeg">
            <a:extLst>
              <a:ext uri="{FF2B5EF4-FFF2-40B4-BE49-F238E27FC236}">
                <a16:creationId xmlns:a16="http://schemas.microsoft.com/office/drawing/2014/main" id="{6389DC77-9EA9-4DCF-ABBE-8B09C18A9A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351" y="3437055"/>
            <a:ext cx="3677219" cy="24514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文本框 20">
            <a:extLst>
              <a:ext uri="{FF2B5EF4-FFF2-40B4-BE49-F238E27FC236}">
                <a16:creationId xmlns:a16="http://schemas.microsoft.com/office/drawing/2014/main" id="{1CF8CCAD-B3AD-4B38-9E53-31E8A64D42CE}"/>
              </a:ext>
            </a:extLst>
          </p:cNvPr>
          <p:cNvSpPr txBox="1">
            <a:spLocks noChangeArrowheads="1"/>
          </p:cNvSpPr>
          <p:nvPr/>
        </p:nvSpPr>
        <p:spPr bwMode="auto">
          <a:xfrm>
            <a:off x="553353" y="5940996"/>
            <a:ext cx="3097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楷体_GB2312" charset="-122"/>
                <a:ea typeface="楷体_GB2312" charset="-122"/>
              </a:defRPr>
            </a:lvl1pPr>
            <a:lvl2pPr marL="742950" indent="-285750">
              <a:defRPr sz="1600" b="1">
                <a:solidFill>
                  <a:schemeClr val="tx1"/>
                </a:solidFill>
                <a:latin typeface="楷体_GB2312" charset="-122"/>
                <a:ea typeface="楷体_GB2312" charset="-122"/>
              </a:defRPr>
            </a:lvl2pPr>
            <a:lvl3pPr marL="1143000" indent="-228600">
              <a:defRPr sz="1600" b="1">
                <a:solidFill>
                  <a:schemeClr val="tx1"/>
                </a:solidFill>
                <a:latin typeface="楷体_GB2312" charset="-122"/>
                <a:ea typeface="楷体_GB2312" charset="-122"/>
              </a:defRPr>
            </a:lvl3pPr>
            <a:lvl4pPr marL="1600200" indent="-228600">
              <a:defRPr sz="1600" b="1">
                <a:solidFill>
                  <a:schemeClr val="tx1"/>
                </a:solidFill>
                <a:latin typeface="楷体_GB2312" charset="-122"/>
                <a:ea typeface="楷体_GB2312" charset="-122"/>
              </a:defRPr>
            </a:lvl4pPr>
            <a:lvl5pPr marL="2057400" indent="-228600">
              <a:defRPr sz="1600" b="1">
                <a:solidFill>
                  <a:schemeClr val="tx1"/>
                </a:solidFill>
                <a:latin typeface="楷体_GB2312" charset="-122"/>
                <a:ea typeface="楷体_GB2312" charset="-122"/>
              </a:defRPr>
            </a:lvl5pPr>
            <a:lvl6pPr marL="2514600" indent="-228600" eaLnBrk="0" fontAlgn="base" hangingPunct="0">
              <a:spcBef>
                <a:spcPct val="0"/>
              </a:spcBef>
              <a:spcAft>
                <a:spcPct val="0"/>
              </a:spcAft>
              <a:defRPr sz="1600" b="1">
                <a:solidFill>
                  <a:schemeClr val="tx1"/>
                </a:solidFill>
                <a:latin typeface="楷体_GB2312" charset="-122"/>
                <a:ea typeface="楷体_GB2312" charset="-122"/>
              </a:defRPr>
            </a:lvl6pPr>
            <a:lvl7pPr marL="2971800" indent="-228600" eaLnBrk="0" fontAlgn="base" hangingPunct="0">
              <a:spcBef>
                <a:spcPct val="0"/>
              </a:spcBef>
              <a:spcAft>
                <a:spcPct val="0"/>
              </a:spcAft>
              <a:defRPr sz="1600" b="1">
                <a:solidFill>
                  <a:schemeClr val="tx1"/>
                </a:solidFill>
                <a:latin typeface="楷体_GB2312" charset="-122"/>
                <a:ea typeface="楷体_GB2312" charset="-122"/>
              </a:defRPr>
            </a:lvl7pPr>
            <a:lvl8pPr marL="3429000" indent="-228600" eaLnBrk="0" fontAlgn="base" hangingPunct="0">
              <a:spcBef>
                <a:spcPct val="0"/>
              </a:spcBef>
              <a:spcAft>
                <a:spcPct val="0"/>
              </a:spcAft>
              <a:defRPr sz="1600" b="1">
                <a:solidFill>
                  <a:schemeClr val="tx1"/>
                </a:solidFill>
                <a:latin typeface="楷体_GB2312" charset="-122"/>
                <a:ea typeface="楷体_GB2312" charset="-122"/>
              </a:defRPr>
            </a:lvl8pPr>
            <a:lvl9pPr marL="3886200" indent="-228600" eaLnBrk="0" fontAlgn="base" hangingPunct="0">
              <a:spcBef>
                <a:spcPct val="0"/>
              </a:spcBef>
              <a:spcAft>
                <a:spcPct val="0"/>
              </a:spcAft>
              <a:defRPr sz="1600" b="1">
                <a:solidFill>
                  <a:schemeClr val="tx1"/>
                </a:solidFill>
                <a:latin typeface="楷体_GB2312" charset="-122"/>
                <a:ea typeface="楷体_GB2312" charset="-122"/>
              </a:defRPr>
            </a:lvl9pPr>
          </a:lstStyle>
          <a:p>
            <a:pPr algn="ctr" eaLnBrk="1" hangingPunct="1"/>
            <a:r>
              <a:rPr lang="zh-CN" altLang="en-US" sz="1400" dirty="0"/>
              <a:t>优化重组系部</a:t>
            </a:r>
          </a:p>
        </p:txBody>
      </p:sp>
      <p:pic>
        <p:nvPicPr>
          <p:cNvPr id="20488" name="Picture 8" descr="https://cie.nwsuaf.edu.cn/images/2021-10/dad5238930d045beaa5ffeb33bfefda8.jpeg">
            <a:extLst>
              <a:ext uri="{FF2B5EF4-FFF2-40B4-BE49-F238E27FC236}">
                <a16:creationId xmlns:a16="http://schemas.microsoft.com/office/drawing/2014/main" id="{E87EE27F-AB46-45F4-97E8-7CAB77E7AC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6279" y="3462409"/>
            <a:ext cx="3225047" cy="24187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文本框 20">
            <a:extLst>
              <a:ext uri="{FF2B5EF4-FFF2-40B4-BE49-F238E27FC236}">
                <a16:creationId xmlns:a16="http://schemas.microsoft.com/office/drawing/2014/main" id="{8CCBCB97-9E71-4189-8E2A-C5969B29E364}"/>
              </a:ext>
            </a:extLst>
          </p:cNvPr>
          <p:cNvSpPr txBox="1">
            <a:spLocks noChangeArrowheads="1"/>
          </p:cNvSpPr>
          <p:nvPr/>
        </p:nvSpPr>
        <p:spPr bwMode="auto">
          <a:xfrm>
            <a:off x="8744113" y="5940996"/>
            <a:ext cx="3097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楷体_GB2312" charset="-122"/>
                <a:ea typeface="楷体_GB2312" charset="-122"/>
              </a:defRPr>
            </a:lvl1pPr>
            <a:lvl2pPr marL="742950" indent="-285750">
              <a:defRPr sz="1600" b="1">
                <a:solidFill>
                  <a:schemeClr val="tx1"/>
                </a:solidFill>
                <a:latin typeface="楷体_GB2312" charset="-122"/>
                <a:ea typeface="楷体_GB2312" charset="-122"/>
              </a:defRPr>
            </a:lvl2pPr>
            <a:lvl3pPr marL="1143000" indent="-228600">
              <a:defRPr sz="1600" b="1">
                <a:solidFill>
                  <a:schemeClr val="tx1"/>
                </a:solidFill>
                <a:latin typeface="楷体_GB2312" charset="-122"/>
                <a:ea typeface="楷体_GB2312" charset="-122"/>
              </a:defRPr>
            </a:lvl3pPr>
            <a:lvl4pPr marL="1600200" indent="-228600">
              <a:defRPr sz="1600" b="1">
                <a:solidFill>
                  <a:schemeClr val="tx1"/>
                </a:solidFill>
                <a:latin typeface="楷体_GB2312" charset="-122"/>
                <a:ea typeface="楷体_GB2312" charset="-122"/>
              </a:defRPr>
            </a:lvl4pPr>
            <a:lvl5pPr marL="2057400" indent="-228600">
              <a:defRPr sz="1600" b="1">
                <a:solidFill>
                  <a:schemeClr val="tx1"/>
                </a:solidFill>
                <a:latin typeface="楷体_GB2312" charset="-122"/>
                <a:ea typeface="楷体_GB2312" charset="-122"/>
              </a:defRPr>
            </a:lvl5pPr>
            <a:lvl6pPr marL="2514600" indent="-228600" eaLnBrk="0" fontAlgn="base" hangingPunct="0">
              <a:spcBef>
                <a:spcPct val="0"/>
              </a:spcBef>
              <a:spcAft>
                <a:spcPct val="0"/>
              </a:spcAft>
              <a:defRPr sz="1600" b="1">
                <a:solidFill>
                  <a:schemeClr val="tx1"/>
                </a:solidFill>
                <a:latin typeface="楷体_GB2312" charset="-122"/>
                <a:ea typeface="楷体_GB2312" charset="-122"/>
              </a:defRPr>
            </a:lvl6pPr>
            <a:lvl7pPr marL="2971800" indent="-228600" eaLnBrk="0" fontAlgn="base" hangingPunct="0">
              <a:spcBef>
                <a:spcPct val="0"/>
              </a:spcBef>
              <a:spcAft>
                <a:spcPct val="0"/>
              </a:spcAft>
              <a:defRPr sz="1600" b="1">
                <a:solidFill>
                  <a:schemeClr val="tx1"/>
                </a:solidFill>
                <a:latin typeface="楷体_GB2312" charset="-122"/>
                <a:ea typeface="楷体_GB2312" charset="-122"/>
              </a:defRPr>
            </a:lvl7pPr>
            <a:lvl8pPr marL="3429000" indent="-228600" eaLnBrk="0" fontAlgn="base" hangingPunct="0">
              <a:spcBef>
                <a:spcPct val="0"/>
              </a:spcBef>
              <a:spcAft>
                <a:spcPct val="0"/>
              </a:spcAft>
              <a:defRPr sz="1600" b="1">
                <a:solidFill>
                  <a:schemeClr val="tx1"/>
                </a:solidFill>
                <a:latin typeface="楷体_GB2312" charset="-122"/>
                <a:ea typeface="楷体_GB2312" charset="-122"/>
              </a:defRPr>
            </a:lvl8pPr>
            <a:lvl9pPr marL="3886200" indent="-228600" eaLnBrk="0" fontAlgn="base" hangingPunct="0">
              <a:spcBef>
                <a:spcPct val="0"/>
              </a:spcBef>
              <a:spcAft>
                <a:spcPct val="0"/>
              </a:spcAft>
              <a:defRPr sz="1600" b="1">
                <a:solidFill>
                  <a:schemeClr val="tx1"/>
                </a:solidFill>
                <a:latin typeface="楷体_GB2312" charset="-122"/>
                <a:ea typeface="楷体_GB2312" charset="-122"/>
              </a:defRPr>
            </a:lvl9pPr>
          </a:lstStyle>
          <a:p>
            <a:pPr algn="ctr" eaLnBrk="1" hangingPunct="1"/>
            <a:r>
              <a:rPr lang="zh-CN" altLang="en-US" sz="1400" dirty="0"/>
              <a:t>新专业思想动员</a:t>
            </a:r>
          </a:p>
        </p:txBody>
      </p:sp>
    </p:spTree>
    <p:extLst>
      <p:ext uri="{BB962C8B-B14F-4D97-AF65-F5344CB8AC3E}">
        <p14:creationId xmlns:p14="http://schemas.microsoft.com/office/powerpoint/2010/main" val="4076800479"/>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三、实施方案</a:t>
            </a:r>
          </a:p>
        </p:txBody>
      </p:sp>
      <p:sp>
        <p:nvSpPr>
          <p:cNvPr id="6" name="文本框 5">
            <a:extLst>
              <a:ext uri="{FF2B5EF4-FFF2-40B4-BE49-F238E27FC236}">
                <a16:creationId xmlns:a16="http://schemas.microsoft.com/office/drawing/2014/main" id="{4310ED09-C80B-462E-81A5-C7C43001B7D1}"/>
              </a:ext>
            </a:extLst>
          </p:cNvPr>
          <p:cNvSpPr txBox="1"/>
          <p:nvPr/>
        </p:nvSpPr>
        <p:spPr>
          <a:xfrm>
            <a:off x="407405" y="969465"/>
            <a:ext cx="10513131" cy="830997"/>
          </a:xfrm>
          <a:prstGeom prst="rect">
            <a:avLst/>
          </a:prstGeom>
          <a:noFill/>
        </p:spPr>
        <p:txBody>
          <a:bodyPr wrap="square" rtlCol="0">
            <a:spAutoFit/>
          </a:bodyPr>
          <a:lstStyle/>
          <a:p>
            <a:r>
              <a:rPr lang="zh-CN" altLang="en-US" sz="2400" dirty="0"/>
              <a:t>（三）</a:t>
            </a:r>
            <a:r>
              <a:rPr lang="zh-CN" altLang="en-US" sz="2400" kern="100" dirty="0"/>
              <a:t>推进</a:t>
            </a:r>
            <a:r>
              <a:rPr lang="zh-CN" altLang="en-US" sz="2400" dirty="0">
                <a:solidFill>
                  <a:srgbClr val="FF0000"/>
                </a:solidFill>
                <a:latin typeface="+mn-ea"/>
              </a:rPr>
              <a:t>“</a:t>
            </a:r>
            <a:r>
              <a:rPr lang="en-US" altLang="zh-CN" sz="2400" dirty="0">
                <a:solidFill>
                  <a:srgbClr val="FF0000"/>
                </a:solidFill>
                <a:latin typeface="+mn-ea"/>
              </a:rPr>
              <a:t>3</a:t>
            </a:r>
            <a:r>
              <a:rPr lang="zh-CN" altLang="en-US" sz="2400" dirty="0">
                <a:solidFill>
                  <a:srgbClr val="FF0000"/>
                </a:solidFill>
                <a:latin typeface="+mn-ea"/>
              </a:rPr>
              <a:t>”</a:t>
            </a:r>
            <a:r>
              <a:rPr lang="zh-CN" altLang="en-US" sz="2400" kern="100" dirty="0"/>
              <a:t>类建设</a:t>
            </a:r>
            <a:r>
              <a:rPr lang="zh-CN" altLang="en-US" sz="2400" dirty="0">
                <a:latin typeface="+mn-ea"/>
              </a:rPr>
              <a:t>：</a:t>
            </a:r>
            <a:r>
              <a:rPr lang="zh-CN" altLang="en-US" sz="2400" dirty="0">
                <a:solidFill>
                  <a:srgbClr val="0000FF"/>
                </a:solidFill>
                <a:latin typeface="+mn-ea"/>
              </a:rPr>
              <a:t>③ 信息类人才培养体系建设</a:t>
            </a:r>
          </a:p>
          <a:p>
            <a:endParaRPr lang="en-US" altLang="zh-CN" sz="2400" dirty="0">
              <a:solidFill>
                <a:srgbClr val="0000FF"/>
              </a:solidFill>
              <a:latin typeface="+mn-ea"/>
            </a:endParaRPr>
          </a:p>
        </p:txBody>
      </p:sp>
      <p:sp>
        <p:nvSpPr>
          <p:cNvPr id="85" name="TextBox 1">
            <a:extLst>
              <a:ext uri="{FF2B5EF4-FFF2-40B4-BE49-F238E27FC236}">
                <a16:creationId xmlns:a16="http://schemas.microsoft.com/office/drawing/2014/main" id="{C8849317-2354-4E99-88C7-C93C843787CC}"/>
              </a:ext>
            </a:extLst>
          </p:cNvPr>
          <p:cNvSpPr txBox="1"/>
          <p:nvPr/>
        </p:nvSpPr>
        <p:spPr>
          <a:xfrm>
            <a:off x="527720" y="2025337"/>
            <a:ext cx="11136560" cy="1273875"/>
          </a:xfrm>
          <a:prstGeom prst="rect">
            <a:avLst/>
          </a:prstGeom>
          <a:noFill/>
        </p:spPr>
        <p:txBody>
          <a:bodyPr wrap="square" rtlCol="0">
            <a:spAutoFit/>
          </a:bodyPr>
          <a:lstStyle/>
          <a:p>
            <a:pPr indent="457200">
              <a:lnSpc>
                <a:spcPct val="150000"/>
              </a:lnSpc>
            </a:pPr>
            <a:r>
              <a:rPr lang="zh-CN" altLang="en-US" sz="1800" dirty="0">
                <a:latin typeface="楷体" panose="02010609060101010101" pitchFamily="49" charset="-122"/>
                <a:ea typeface="楷体" panose="02010609060101010101" pitchFamily="49" charset="-122"/>
              </a:rPr>
              <a:t>以</a:t>
            </a:r>
            <a:r>
              <a:rPr lang="zh-CN" altLang="en-US" sz="1800" dirty="0">
                <a:solidFill>
                  <a:srgbClr val="FF0000"/>
                </a:solidFill>
                <a:latin typeface="楷体" panose="02010609060101010101" pitchFamily="49" charset="-122"/>
                <a:ea typeface="楷体" panose="02010609060101010101" pitchFamily="49" charset="-122"/>
              </a:rPr>
              <a:t>四个坚持</a:t>
            </a:r>
            <a:r>
              <a:rPr lang="zh-CN" altLang="en-US" sz="1800" dirty="0">
                <a:latin typeface="楷体" panose="02010609060101010101" pitchFamily="49" charset="-122"/>
                <a:ea typeface="楷体" panose="02010609060101010101" pitchFamily="49" charset="-122"/>
              </a:rPr>
              <a:t>为核心，以</a:t>
            </a:r>
            <a:r>
              <a:rPr lang="zh-CN" altLang="en-US" sz="1800" dirty="0">
                <a:solidFill>
                  <a:srgbClr val="FF0000"/>
                </a:solidFill>
                <a:latin typeface="楷体" panose="02010609060101010101" pitchFamily="49" charset="-122"/>
                <a:ea typeface="楷体" panose="02010609060101010101" pitchFamily="49" charset="-122"/>
              </a:rPr>
              <a:t>专业认证</a:t>
            </a:r>
            <a:r>
              <a:rPr lang="zh-CN" altLang="en-US" sz="1800" dirty="0">
                <a:latin typeface="楷体" panose="02010609060101010101" pitchFamily="49" charset="-122"/>
                <a:ea typeface="楷体" panose="02010609060101010101" pitchFamily="49" charset="-122"/>
              </a:rPr>
              <a:t>标准为标尺，以</a:t>
            </a:r>
            <a:r>
              <a:rPr lang="zh-CN" altLang="en-US" sz="1800" dirty="0">
                <a:solidFill>
                  <a:srgbClr val="FF0000"/>
                </a:solidFill>
                <a:latin typeface="楷体" panose="02010609060101010101" pitchFamily="49" charset="-122"/>
                <a:ea typeface="楷体" panose="02010609060101010101" pitchFamily="49" charset="-122"/>
              </a:rPr>
              <a:t>国家社会需求</a:t>
            </a:r>
            <a:r>
              <a:rPr lang="zh-CN" altLang="en-US" sz="1800" dirty="0">
                <a:latin typeface="楷体" panose="02010609060101010101" pitchFamily="49" charset="-122"/>
                <a:ea typeface="楷体" panose="02010609060101010101" pitchFamily="49" charset="-122"/>
              </a:rPr>
              <a:t>为导向，重构信息类人才培养方案。坚持立德树人，促进学生全面发展；坚持标准引领，注重结果导向；</a:t>
            </a:r>
            <a:r>
              <a:rPr lang="zh-CN" altLang="zh-CN" sz="1800" dirty="0">
                <a:latin typeface="楷体" panose="02010609060101010101" pitchFamily="49" charset="-122"/>
                <a:ea typeface="楷体" panose="02010609060101010101" pitchFamily="49" charset="-122"/>
              </a:rPr>
              <a:t>坚持共享融合，优化资源配置</a:t>
            </a:r>
            <a:r>
              <a:rPr lang="zh-CN" altLang="en-US" sz="1800" dirty="0">
                <a:latin typeface="楷体" panose="02010609060101010101" pitchFamily="49" charset="-122"/>
                <a:ea typeface="楷体" panose="02010609060101010101" pitchFamily="49" charset="-122"/>
              </a:rPr>
              <a:t>；</a:t>
            </a:r>
            <a:r>
              <a:rPr lang="zh-CN" altLang="zh-CN" sz="1800" dirty="0">
                <a:latin typeface="楷体" panose="02010609060101010101" pitchFamily="49" charset="-122"/>
                <a:ea typeface="楷体" panose="02010609060101010101" pitchFamily="49" charset="-122"/>
                <a:sym typeface="楷体_GB2312" charset="-122"/>
              </a:rPr>
              <a:t>坚持守正创新，勇于树立标杆</a:t>
            </a:r>
            <a:r>
              <a:rPr lang="zh-CN" altLang="en-US" sz="1800" dirty="0">
                <a:latin typeface="楷体" panose="02010609060101010101" pitchFamily="49" charset="-122"/>
                <a:ea typeface="楷体" panose="02010609060101010101" pitchFamily="49" charset="-122"/>
                <a:sym typeface="楷体_GB2312" charset="-122"/>
              </a:rPr>
              <a:t>。</a:t>
            </a:r>
            <a:endParaRPr lang="zh-CN" altLang="en-US" sz="1800" dirty="0">
              <a:latin typeface="楷体" panose="02010609060101010101" pitchFamily="49" charset="-122"/>
              <a:ea typeface="楷体" panose="02010609060101010101" pitchFamily="49" charset="-122"/>
            </a:endParaRPr>
          </a:p>
        </p:txBody>
      </p:sp>
      <p:sp>
        <p:nvSpPr>
          <p:cNvPr id="88" name="矩形 87">
            <a:extLst>
              <a:ext uri="{FF2B5EF4-FFF2-40B4-BE49-F238E27FC236}">
                <a16:creationId xmlns:a16="http://schemas.microsoft.com/office/drawing/2014/main" id="{9A881304-9506-40AF-A52F-67112DF09D8E}"/>
              </a:ext>
            </a:extLst>
          </p:cNvPr>
          <p:cNvSpPr/>
          <p:nvPr/>
        </p:nvSpPr>
        <p:spPr>
          <a:xfrm>
            <a:off x="654696" y="1592384"/>
            <a:ext cx="10481864" cy="461665"/>
          </a:xfrm>
          <a:prstGeom prst="rect">
            <a:avLst/>
          </a:prstGeom>
        </p:spPr>
        <p:txBody>
          <a:bodyPr wrap="squar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rPr>
              <a:t>3. </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rPr>
              <a:t>基于</a:t>
            </a:r>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rPr>
              <a:t>OBE</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rPr>
              <a:t>理念，重构培养方案与课程体系</a:t>
            </a:r>
          </a:p>
        </p:txBody>
      </p:sp>
      <p:pic>
        <p:nvPicPr>
          <p:cNvPr id="10" name="图片 4">
            <a:extLst>
              <a:ext uri="{FF2B5EF4-FFF2-40B4-BE49-F238E27FC236}">
                <a16:creationId xmlns:a16="http://schemas.microsoft.com/office/drawing/2014/main" id="{BEE7A6FF-BA53-4058-81AB-47AEC2382D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405" y="3428405"/>
            <a:ext cx="5257181" cy="273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
            <a:extLst>
              <a:ext uri="{FF2B5EF4-FFF2-40B4-BE49-F238E27FC236}">
                <a16:creationId xmlns:a16="http://schemas.microsoft.com/office/drawing/2014/main" id="{A8814E5A-40C5-4148-B841-A93C0C69D7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7006" y="4797152"/>
            <a:ext cx="1640922"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7AEAB9C9-6C34-46BB-B58B-BEAAF1B9ED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0445" y="3310916"/>
            <a:ext cx="4988123" cy="28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734893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三、实施方案</a:t>
            </a:r>
          </a:p>
        </p:txBody>
      </p:sp>
      <p:sp>
        <p:nvSpPr>
          <p:cNvPr id="6" name="文本框 5">
            <a:extLst>
              <a:ext uri="{FF2B5EF4-FFF2-40B4-BE49-F238E27FC236}">
                <a16:creationId xmlns:a16="http://schemas.microsoft.com/office/drawing/2014/main" id="{4310ED09-C80B-462E-81A5-C7C43001B7D1}"/>
              </a:ext>
            </a:extLst>
          </p:cNvPr>
          <p:cNvSpPr txBox="1"/>
          <p:nvPr/>
        </p:nvSpPr>
        <p:spPr>
          <a:xfrm>
            <a:off x="407405" y="969465"/>
            <a:ext cx="10513131" cy="830997"/>
          </a:xfrm>
          <a:prstGeom prst="rect">
            <a:avLst/>
          </a:prstGeom>
          <a:noFill/>
        </p:spPr>
        <p:txBody>
          <a:bodyPr wrap="square" rtlCol="0">
            <a:spAutoFit/>
          </a:bodyPr>
          <a:lstStyle/>
          <a:p>
            <a:r>
              <a:rPr lang="zh-CN" altLang="en-US" sz="2400" dirty="0"/>
              <a:t>（三）</a:t>
            </a:r>
            <a:r>
              <a:rPr lang="zh-CN" altLang="en-US" sz="2400" kern="100" dirty="0"/>
              <a:t>推进</a:t>
            </a:r>
            <a:r>
              <a:rPr lang="zh-CN" altLang="en-US" sz="2400" dirty="0">
                <a:solidFill>
                  <a:srgbClr val="FF0000"/>
                </a:solidFill>
                <a:latin typeface="+mn-ea"/>
              </a:rPr>
              <a:t>“</a:t>
            </a:r>
            <a:r>
              <a:rPr lang="en-US" altLang="zh-CN" sz="2400" dirty="0">
                <a:solidFill>
                  <a:srgbClr val="FF0000"/>
                </a:solidFill>
                <a:latin typeface="+mn-ea"/>
              </a:rPr>
              <a:t>3</a:t>
            </a:r>
            <a:r>
              <a:rPr lang="zh-CN" altLang="en-US" sz="2400" dirty="0">
                <a:solidFill>
                  <a:srgbClr val="FF0000"/>
                </a:solidFill>
                <a:latin typeface="+mn-ea"/>
              </a:rPr>
              <a:t>”</a:t>
            </a:r>
            <a:r>
              <a:rPr lang="zh-CN" altLang="en-US" sz="2400" kern="100" dirty="0"/>
              <a:t>类建设</a:t>
            </a:r>
            <a:r>
              <a:rPr lang="zh-CN" altLang="en-US" sz="2400" dirty="0">
                <a:latin typeface="+mn-ea"/>
              </a:rPr>
              <a:t>：</a:t>
            </a:r>
            <a:r>
              <a:rPr lang="zh-CN" altLang="en-US" sz="2400" dirty="0">
                <a:solidFill>
                  <a:srgbClr val="0000FF"/>
                </a:solidFill>
                <a:latin typeface="+mn-ea"/>
              </a:rPr>
              <a:t>③ 信息类人才培养体系建设</a:t>
            </a:r>
          </a:p>
          <a:p>
            <a:endParaRPr lang="en-US" altLang="zh-CN" sz="2400" dirty="0">
              <a:solidFill>
                <a:srgbClr val="0000FF"/>
              </a:solidFill>
              <a:latin typeface="+mn-ea"/>
            </a:endParaRPr>
          </a:p>
        </p:txBody>
      </p:sp>
      <p:sp>
        <p:nvSpPr>
          <p:cNvPr id="85" name="TextBox 1">
            <a:extLst>
              <a:ext uri="{FF2B5EF4-FFF2-40B4-BE49-F238E27FC236}">
                <a16:creationId xmlns:a16="http://schemas.microsoft.com/office/drawing/2014/main" id="{C8849317-2354-4E99-88C7-C93C843787CC}"/>
              </a:ext>
            </a:extLst>
          </p:cNvPr>
          <p:cNvSpPr txBox="1"/>
          <p:nvPr/>
        </p:nvSpPr>
        <p:spPr>
          <a:xfrm>
            <a:off x="527720" y="2204864"/>
            <a:ext cx="6936432" cy="458908"/>
          </a:xfrm>
          <a:prstGeom prst="rect">
            <a:avLst/>
          </a:prstGeom>
          <a:noFill/>
        </p:spPr>
        <p:txBody>
          <a:bodyPr wrap="square" rtlCol="0">
            <a:spAutoFit/>
          </a:bodyPr>
          <a:lstStyle/>
          <a:p>
            <a:pPr indent="457200">
              <a:lnSpc>
                <a:spcPct val="150000"/>
              </a:lnSpc>
            </a:pPr>
            <a:r>
              <a:rPr lang="zh-CN" altLang="en-US" sz="1800" dirty="0"/>
              <a:t>（</a:t>
            </a:r>
            <a:r>
              <a:rPr lang="en-US" altLang="zh-CN" sz="1800" dirty="0"/>
              <a:t>1</a:t>
            </a:r>
            <a:r>
              <a:rPr lang="zh-CN" altLang="en-US" sz="1800" dirty="0"/>
              <a:t>）技能认知教育全程化</a:t>
            </a:r>
            <a:endParaRPr lang="zh-CN" altLang="en-US" sz="1800" dirty="0">
              <a:latin typeface="微软雅黑" panose="020B0503020204020204" pitchFamily="34" charset="-122"/>
              <a:ea typeface="微软雅黑" panose="020B0503020204020204" pitchFamily="34" charset="-122"/>
            </a:endParaRPr>
          </a:p>
        </p:txBody>
      </p:sp>
      <p:sp>
        <p:nvSpPr>
          <p:cNvPr id="88" name="矩形 87">
            <a:extLst>
              <a:ext uri="{FF2B5EF4-FFF2-40B4-BE49-F238E27FC236}">
                <a16:creationId xmlns:a16="http://schemas.microsoft.com/office/drawing/2014/main" id="{9A881304-9506-40AF-A52F-67112DF09D8E}"/>
              </a:ext>
            </a:extLst>
          </p:cNvPr>
          <p:cNvSpPr/>
          <p:nvPr/>
        </p:nvSpPr>
        <p:spPr>
          <a:xfrm>
            <a:off x="654696" y="1592384"/>
            <a:ext cx="10481864" cy="461665"/>
          </a:xfrm>
          <a:prstGeom prst="rect">
            <a:avLst/>
          </a:prstGeom>
        </p:spPr>
        <p:txBody>
          <a:bodyPr wrap="squar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rPr>
              <a:t>4. </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rPr>
              <a:t>产教深度融合，进一步完善人才分类培养体系</a:t>
            </a:r>
          </a:p>
        </p:txBody>
      </p:sp>
      <p:pic>
        <p:nvPicPr>
          <p:cNvPr id="2" name="图片 1">
            <a:extLst>
              <a:ext uri="{FF2B5EF4-FFF2-40B4-BE49-F238E27FC236}">
                <a16:creationId xmlns:a16="http://schemas.microsoft.com/office/drawing/2014/main" id="{52056434-523E-4C14-99A5-88954CF2AA0F}"/>
              </a:ext>
            </a:extLst>
          </p:cNvPr>
          <p:cNvPicPr>
            <a:picLocks noChangeAspect="1"/>
          </p:cNvPicPr>
          <p:nvPr/>
        </p:nvPicPr>
        <p:blipFill>
          <a:blip r:embed="rId3"/>
          <a:stretch>
            <a:fillRect/>
          </a:stretch>
        </p:blipFill>
        <p:spPr>
          <a:xfrm>
            <a:off x="5447928" y="3603742"/>
            <a:ext cx="6672064" cy="2708118"/>
          </a:xfrm>
          <a:prstGeom prst="rect">
            <a:avLst/>
          </a:prstGeom>
        </p:spPr>
      </p:pic>
      <p:sp>
        <p:nvSpPr>
          <p:cNvPr id="3" name="矩形 2">
            <a:extLst>
              <a:ext uri="{FF2B5EF4-FFF2-40B4-BE49-F238E27FC236}">
                <a16:creationId xmlns:a16="http://schemas.microsoft.com/office/drawing/2014/main" id="{3F8DEB7A-129E-492F-A502-2584FA610EED}"/>
              </a:ext>
            </a:extLst>
          </p:cNvPr>
          <p:cNvSpPr/>
          <p:nvPr/>
        </p:nvSpPr>
        <p:spPr>
          <a:xfrm>
            <a:off x="1487488" y="2628970"/>
            <a:ext cx="8208912" cy="484428"/>
          </a:xfrm>
          <a:prstGeom prst="rect">
            <a:avLst/>
          </a:prstGeom>
        </p:spPr>
        <p:txBody>
          <a:bodyPr wrap="square">
            <a:spAutoFit/>
          </a:bodyPr>
          <a:lstStyle/>
          <a:p>
            <a:pPr>
              <a:lnSpc>
                <a:spcPct val="170000"/>
              </a:lnSpc>
            </a:pPr>
            <a:r>
              <a:rPr lang="zh-CN" altLang="en-US" sz="1800" dirty="0">
                <a:latin typeface="楷体" panose="02010609060101010101" pitchFamily="49" charset="-122"/>
                <a:ea typeface="楷体" panose="02010609060101010101" pitchFamily="49" charset="-122"/>
              </a:rPr>
              <a:t>将</a:t>
            </a:r>
            <a:r>
              <a:rPr lang="zh-CN" altLang="en-US" sz="1800" dirty="0">
                <a:solidFill>
                  <a:srgbClr val="FF0000"/>
                </a:solidFill>
                <a:latin typeface="楷体" panose="02010609060101010101" pitchFamily="49" charset="-122"/>
                <a:ea typeface="楷体" panose="02010609060101010101" pitchFamily="49" charset="-122"/>
              </a:rPr>
              <a:t>技能认知教育贯穿于人才培养</a:t>
            </a:r>
            <a:r>
              <a:rPr lang="zh-CN" altLang="en-US" sz="1800" dirty="0">
                <a:latin typeface="楷体" panose="02010609060101010101" pitchFamily="49" charset="-122"/>
                <a:ea typeface="楷体" panose="02010609060101010101" pitchFamily="49" charset="-122"/>
              </a:rPr>
              <a:t>全过程，</a:t>
            </a:r>
            <a:r>
              <a:rPr lang="zh-CN" altLang="en-US" sz="1800" dirty="0">
                <a:solidFill>
                  <a:srgbClr val="FF0000"/>
                </a:solidFill>
                <a:latin typeface="楷体" panose="02010609060101010101" pitchFamily="49" charset="-122"/>
                <a:ea typeface="楷体" panose="02010609060101010101" pitchFamily="49" charset="-122"/>
              </a:rPr>
              <a:t>人才培养与就业育人融合发展。</a:t>
            </a:r>
            <a:endParaRPr lang="zh-CN" altLang="en-US" sz="1800" dirty="0">
              <a:latin typeface="楷体" panose="02010609060101010101" pitchFamily="49" charset="-122"/>
              <a:ea typeface="楷体" panose="02010609060101010101" pitchFamily="49" charset="-122"/>
            </a:endParaRPr>
          </a:p>
        </p:txBody>
      </p:sp>
      <p:pic>
        <p:nvPicPr>
          <p:cNvPr id="4" name="图片 3">
            <a:extLst>
              <a:ext uri="{FF2B5EF4-FFF2-40B4-BE49-F238E27FC236}">
                <a16:creationId xmlns:a16="http://schemas.microsoft.com/office/drawing/2014/main" id="{890DA00D-E44C-4D4B-99E9-1BBDFAA54867}"/>
              </a:ext>
            </a:extLst>
          </p:cNvPr>
          <p:cNvPicPr>
            <a:picLocks noChangeAspect="1"/>
          </p:cNvPicPr>
          <p:nvPr/>
        </p:nvPicPr>
        <p:blipFill>
          <a:blip r:embed="rId4"/>
          <a:stretch>
            <a:fillRect/>
          </a:stretch>
        </p:blipFill>
        <p:spPr>
          <a:xfrm>
            <a:off x="526368" y="3445228"/>
            <a:ext cx="4680483" cy="2719284"/>
          </a:xfrm>
          <a:prstGeom prst="rect">
            <a:avLst/>
          </a:prstGeom>
        </p:spPr>
      </p:pic>
    </p:spTree>
    <p:extLst>
      <p:ext uri="{BB962C8B-B14F-4D97-AF65-F5344CB8AC3E}">
        <p14:creationId xmlns:p14="http://schemas.microsoft.com/office/powerpoint/2010/main" val="3521104977"/>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7" name="Group 9"/>
          <p:cNvGrpSpPr/>
          <p:nvPr/>
        </p:nvGrpSpPr>
        <p:grpSpPr>
          <a:xfrm>
            <a:off x="3202335" y="2116931"/>
            <a:ext cx="704850" cy="152400"/>
            <a:chOff x="1321" y="1355"/>
            <a:chExt cx="444" cy="96"/>
          </a:xfrm>
        </p:grpSpPr>
        <p:sp>
          <p:nvSpPr>
            <p:cNvPr id="11281" name="Line 10"/>
            <p:cNvSpPr/>
            <p:nvPr/>
          </p:nvSpPr>
          <p:spPr>
            <a:xfrm>
              <a:off x="1406" y="1395"/>
              <a:ext cx="359" cy="0"/>
            </a:xfrm>
            <a:prstGeom prst="line">
              <a:avLst/>
            </a:prstGeom>
            <a:ln w="9525" cap="flat" cmpd="sng">
              <a:solidFill>
                <a:srgbClr val="0033CC"/>
              </a:solidFill>
              <a:prstDash val="solid"/>
              <a:headEnd type="none" w="med" len="med"/>
              <a:tailEnd type="none" w="med" len="med"/>
            </a:ln>
          </p:spPr>
        </p:sp>
        <p:sp>
          <p:nvSpPr>
            <p:cNvPr id="11282" name="Oval 11"/>
            <p:cNvSpPr/>
            <p:nvPr/>
          </p:nvSpPr>
          <p:spPr>
            <a:xfrm>
              <a:off x="1321" y="1355"/>
              <a:ext cx="96" cy="96"/>
            </a:xfrm>
            <a:prstGeom prst="ellipse">
              <a:avLst/>
            </a:prstGeom>
            <a:solidFill>
              <a:srgbClr val="4309E7"/>
            </a:solidFill>
            <a:ln w="9525" cap="flat" cmpd="sng">
              <a:solidFill>
                <a:srgbClr val="CCECFF"/>
              </a:solidFill>
              <a:prstDash val="solid"/>
              <a:headEnd type="none" w="med" len="med"/>
              <a:tailEnd type="none" w="med" len="med"/>
            </a:ln>
          </p:spPr>
          <p:txBody>
            <a:bodyPr wrap="none"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Clr>
                  <a:srgbClr val="FF0000"/>
                </a:buClr>
                <a:buFont typeface="Wingdings" panose="05000000000000000000" pitchFamily="2" charset="2"/>
                <a:buNone/>
              </a:pPr>
              <a:endParaRPr lang="zh-CN" altLang="en-US" sz="1600" b="1" dirty="0">
                <a:latin typeface="楷体_GB2312" panose="02010609030101010101" pitchFamily="49" charset="-122"/>
                <a:ea typeface="楷体_GB2312" panose="02010609030101010101" pitchFamily="49" charset="-122"/>
              </a:endParaRPr>
            </a:p>
          </p:txBody>
        </p:sp>
      </p:grpSp>
      <p:grpSp>
        <p:nvGrpSpPr>
          <p:cNvPr id="11268" name="Group 12"/>
          <p:cNvGrpSpPr/>
          <p:nvPr/>
        </p:nvGrpSpPr>
        <p:grpSpPr>
          <a:xfrm>
            <a:off x="3216623" y="2907506"/>
            <a:ext cx="704850" cy="152400"/>
            <a:chOff x="1321" y="1355"/>
            <a:chExt cx="444" cy="96"/>
          </a:xfrm>
        </p:grpSpPr>
        <p:sp>
          <p:nvSpPr>
            <p:cNvPr id="11279" name="Line 13"/>
            <p:cNvSpPr/>
            <p:nvPr/>
          </p:nvSpPr>
          <p:spPr>
            <a:xfrm>
              <a:off x="1406" y="1395"/>
              <a:ext cx="359" cy="0"/>
            </a:xfrm>
            <a:prstGeom prst="line">
              <a:avLst/>
            </a:prstGeom>
            <a:ln w="9525" cap="flat" cmpd="sng">
              <a:solidFill>
                <a:srgbClr val="0033CC"/>
              </a:solidFill>
              <a:prstDash val="solid"/>
              <a:headEnd type="none" w="med" len="med"/>
              <a:tailEnd type="none" w="med" len="med"/>
            </a:ln>
          </p:spPr>
        </p:sp>
        <p:sp>
          <p:nvSpPr>
            <p:cNvPr id="11280" name="Oval 14"/>
            <p:cNvSpPr/>
            <p:nvPr/>
          </p:nvSpPr>
          <p:spPr>
            <a:xfrm>
              <a:off x="1321" y="1355"/>
              <a:ext cx="96" cy="96"/>
            </a:xfrm>
            <a:prstGeom prst="ellipse">
              <a:avLst/>
            </a:prstGeom>
            <a:solidFill>
              <a:srgbClr val="4309E7"/>
            </a:solidFill>
            <a:ln w="9525" cap="flat" cmpd="sng">
              <a:solidFill>
                <a:srgbClr val="CCECFF"/>
              </a:solidFill>
              <a:prstDash val="solid"/>
              <a:headEnd type="none" w="med" len="med"/>
              <a:tailEnd type="none" w="med" len="med"/>
            </a:ln>
          </p:spPr>
          <p:txBody>
            <a:bodyPr wrap="none"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Clr>
                  <a:srgbClr val="FF0000"/>
                </a:buClr>
                <a:buFont typeface="Wingdings" panose="05000000000000000000" pitchFamily="2" charset="2"/>
                <a:buNone/>
              </a:pPr>
              <a:endParaRPr lang="zh-CN" altLang="en-US" sz="1600" b="1" dirty="0">
                <a:latin typeface="楷体_GB2312" panose="02010609030101010101" pitchFamily="49" charset="-122"/>
                <a:ea typeface="楷体_GB2312" panose="02010609030101010101" pitchFamily="49" charset="-122"/>
              </a:endParaRPr>
            </a:p>
          </p:txBody>
        </p:sp>
      </p:grpSp>
      <p:sp>
        <p:nvSpPr>
          <p:cNvPr id="11270" name="Rectangle 17"/>
          <p:cNvSpPr/>
          <p:nvPr/>
        </p:nvSpPr>
        <p:spPr>
          <a:xfrm>
            <a:off x="3935760" y="1972468"/>
            <a:ext cx="5505450" cy="417513"/>
          </a:xfrm>
          <a:prstGeom prst="rect">
            <a:avLst/>
          </a:prstGeom>
          <a:solidFill>
            <a:srgbClr val="DDDDDD">
              <a:alpha val="50980"/>
            </a:srgbClr>
          </a:solidFill>
          <a:ln w="9525" cap="flat" cmpd="sng">
            <a:solidFill>
              <a:srgbClr val="008000"/>
            </a:solidFill>
            <a:prstDash val="solid"/>
            <a:miter/>
            <a:headEnd type="none" w="med" len="med"/>
            <a:tailEnd type="none" w="med" len="med"/>
          </a:ln>
        </p:spPr>
        <p:txBody>
          <a:bodyPr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 typeface="Wingdings" panose="05000000000000000000" pitchFamily="2" charset="2"/>
              <a:buNone/>
            </a:pPr>
            <a:r>
              <a:rPr lang="zh-CN" altLang="en-US" sz="2400" dirty="0">
                <a:latin typeface="黑体" panose="02010609060101010101" pitchFamily="49" charset="-122"/>
                <a:ea typeface="黑体" panose="02010609060101010101" pitchFamily="49" charset="-122"/>
              </a:rPr>
              <a:t>一、指导思想</a:t>
            </a:r>
          </a:p>
        </p:txBody>
      </p:sp>
      <p:grpSp>
        <p:nvGrpSpPr>
          <p:cNvPr id="11271" name="Group 12"/>
          <p:cNvGrpSpPr/>
          <p:nvPr/>
        </p:nvGrpSpPr>
        <p:grpSpPr>
          <a:xfrm>
            <a:off x="3194398" y="3699668"/>
            <a:ext cx="704850" cy="152400"/>
            <a:chOff x="1321" y="1355"/>
            <a:chExt cx="444" cy="96"/>
          </a:xfrm>
        </p:grpSpPr>
        <p:sp>
          <p:nvSpPr>
            <p:cNvPr id="11277" name="Line 13"/>
            <p:cNvSpPr/>
            <p:nvPr/>
          </p:nvSpPr>
          <p:spPr>
            <a:xfrm>
              <a:off x="1406" y="1395"/>
              <a:ext cx="359" cy="0"/>
            </a:xfrm>
            <a:prstGeom prst="line">
              <a:avLst/>
            </a:prstGeom>
            <a:ln w="9525" cap="flat" cmpd="sng">
              <a:solidFill>
                <a:srgbClr val="0033CC"/>
              </a:solidFill>
              <a:prstDash val="solid"/>
              <a:headEnd type="none" w="med" len="med"/>
              <a:tailEnd type="none" w="med" len="med"/>
            </a:ln>
          </p:spPr>
        </p:sp>
        <p:sp>
          <p:nvSpPr>
            <p:cNvPr id="11278" name="Oval 14"/>
            <p:cNvSpPr/>
            <p:nvPr/>
          </p:nvSpPr>
          <p:spPr>
            <a:xfrm>
              <a:off x="1321" y="1355"/>
              <a:ext cx="96" cy="96"/>
            </a:xfrm>
            <a:prstGeom prst="ellipse">
              <a:avLst/>
            </a:prstGeom>
            <a:solidFill>
              <a:srgbClr val="4309E7"/>
            </a:solidFill>
            <a:ln w="9525" cap="flat" cmpd="sng">
              <a:solidFill>
                <a:srgbClr val="CCECFF"/>
              </a:solidFill>
              <a:prstDash val="solid"/>
              <a:headEnd type="none" w="med" len="med"/>
              <a:tailEnd type="none" w="med" len="med"/>
            </a:ln>
          </p:spPr>
          <p:txBody>
            <a:bodyPr wrap="none"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Clr>
                  <a:srgbClr val="FF0000"/>
                </a:buClr>
                <a:buFont typeface="Wingdings" panose="05000000000000000000" pitchFamily="2" charset="2"/>
                <a:buNone/>
              </a:pPr>
              <a:endParaRPr lang="zh-CN" altLang="en-US" sz="1600" b="1" dirty="0">
                <a:latin typeface="楷体_GB2312" panose="02010609030101010101" pitchFamily="49" charset="-122"/>
                <a:ea typeface="楷体_GB2312" panose="02010609030101010101" pitchFamily="49" charset="-122"/>
              </a:endParaRPr>
            </a:p>
          </p:txBody>
        </p:sp>
      </p:grpSp>
      <p:sp>
        <p:nvSpPr>
          <p:cNvPr id="11272" name="Rectangle 17"/>
          <p:cNvSpPr/>
          <p:nvPr/>
        </p:nvSpPr>
        <p:spPr>
          <a:xfrm>
            <a:off x="3907185" y="2778918"/>
            <a:ext cx="5534025" cy="417513"/>
          </a:xfrm>
          <a:prstGeom prst="rect">
            <a:avLst/>
          </a:prstGeom>
          <a:solidFill>
            <a:srgbClr val="DDDDDD">
              <a:alpha val="50980"/>
            </a:srgbClr>
          </a:solidFill>
          <a:ln w="9525" cap="flat" cmpd="sng">
            <a:solidFill>
              <a:srgbClr val="008000"/>
            </a:solidFill>
            <a:prstDash val="solid"/>
            <a:miter/>
            <a:headEnd type="none" w="med" len="med"/>
            <a:tailEnd type="none" w="med" len="med"/>
          </a:ln>
        </p:spPr>
        <p:txBody>
          <a:bodyPr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 typeface="Wingdings" panose="05000000000000000000" pitchFamily="2" charset="2"/>
              <a:buNone/>
            </a:pPr>
            <a:r>
              <a:rPr lang="zh-CN" altLang="en-US" sz="2400" dirty="0">
                <a:latin typeface="黑体" panose="02010609060101010101" pitchFamily="49" charset="-122"/>
                <a:ea typeface="黑体" panose="02010609060101010101" pitchFamily="49" charset="-122"/>
              </a:rPr>
              <a:t>二、工作思路</a:t>
            </a:r>
          </a:p>
        </p:txBody>
      </p:sp>
      <p:sp>
        <p:nvSpPr>
          <p:cNvPr id="11273" name="Rectangle 17"/>
          <p:cNvSpPr/>
          <p:nvPr/>
        </p:nvSpPr>
        <p:spPr>
          <a:xfrm>
            <a:off x="3942110" y="3564731"/>
            <a:ext cx="5505450" cy="417512"/>
          </a:xfrm>
          <a:prstGeom prst="rect">
            <a:avLst/>
          </a:prstGeom>
          <a:solidFill>
            <a:srgbClr val="DDDDDD">
              <a:alpha val="50980"/>
            </a:srgbClr>
          </a:solidFill>
          <a:ln w="9525" cap="flat" cmpd="sng">
            <a:solidFill>
              <a:srgbClr val="008000"/>
            </a:solidFill>
            <a:prstDash val="solid"/>
            <a:miter/>
            <a:headEnd type="none" w="med" len="med"/>
            <a:tailEnd type="none" w="med" len="med"/>
          </a:ln>
        </p:spPr>
        <p:txBody>
          <a:bodyPr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 typeface="Wingdings" panose="05000000000000000000" pitchFamily="2" charset="2"/>
              <a:buNone/>
            </a:pPr>
            <a:r>
              <a:rPr lang="zh-CN" altLang="en-US" sz="2400" dirty="0">
                <a:latin typeface="黑体" panose="02010609060101010101" pitchFamily="49" charset="-122"/>
                <a:ea typeface="黑体" panose="02010609060101010101" pitchFamily="49" charset="-122"/>
              </a:rPr>
              <a:t>三、实施方案</a:t>
            </a:r>
          </a:p>
        </p:txBody>
      </p:sp>
      <p:sp>
        <p:nvSpPr>
          <p:cNvPr id="11275" name="TextBox 3"/>
          <p:cNvSpPr txBox="1"/>
          <p:nvPr/>
        </p:nvSpPr>
        <p:spPr>
          <a:xfrm>
            <a:off x="1416050" y="115888"/>
            <a:ext cx="9091613" cy="64611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 typeface="Wingdings" panose="05000000000000000000" pitchFamily="2" charset="2"/>
              <a:buNone/>
            </a:pPr>
            <a:r>
              <a:rPr lang="zh-CN" altLang="en-US" sz="3600" b="1" dirty="0">
                <a:latin typeface="Century Schoolbook" panose="02040604050505020304" pitchFamily="18" charset="0"/>
                <a:ea typeface="楷体_GB2312" panose="02010609030101010101" pitchFamily="49" charset="-122"/>
              </a:rPr>
              <a:t>汇  报  提  纲</a:t>
            </a:r>
          </a:p>
        </p:txBody>
      </p:sp>
      <p:sp>
        <p:nvSpPr>
          <p:cNvPr id="3" name="灯片编号占位符 2"/>
          <p:cNvSpPr txBox="1">
            <a:spLocks noGrp="1"/>
          </p:cNvSpPr>
          <p:nvPr>
            <p:ph type="sldNum" sz="quarter" idx="4"/>
          </p:nvPr>
        </p:nvSpPr>
        <p:spPr>
          <a:noFill/>
        </p:spPr>
        <p:txBody>
          <a:bodyPr lIns="91440" tIns="45720" rIns="91440" bIns="45720" rtlCol="0" anchor="ctr"/>
          <a:lstStyle/>
          <a:p>
            <a:pPr marL="0" marR="0" lvl="0" indent="0" algn="r" defTabSz="914400" rtl="0" eaLnBrk="0" fontAlgn="base" latinLnBrk="0" hangingPunct="0">
              <a:lnSpc>
                <a:spcPct val="100000"/>
              </a:lnSpc>
              <a:spcBef>
                <a:spcPct val="0"/>
              </a:spcBef>
              <a:spcAft>
                <a:spcPct val="0"/>
              </a:spcAft>
              <a:buClrTx/>
              <a:buSzTx/>
              <a:buFontTx/>
              <a:buNone/>
              <a:defRPr/>
            </a:pPr>
            <a:fld id="{7F2F9848-9571-4B6F-9A38-8BEAE94FD523}" type="slidenum">
              <a:rPr kumimoji="0" lang="en-US" sz="1200" b="1" i="0" u="none" strike="noStrike" kern="1200" cap="none" spc="0" normalizeH="0" baseline="0" noProof="0" smtClean="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rPr>
              <a:t>1</a:t>
            </a:fld>
            <a:endParaRPr kumimoji="0" lang="en-US" sz="1200" b="1" i="0" u="none" strike="noStrike" kern="1200" cap="none" spc="0" normalizeH="0" baseline="0" noProof="0" dirty="0">
              <a:ln>
                <a:noFill/>
              </a:ln>
              <a:solidFill>
                <a:schemeClr val="tx1">
                  <a:tint val="75000"/>
                </a:schemeClr>
              </a:solidFill>
              <a:effectLst/>
              <a:uLnTx/>
              <a:uFillTx/>
              <a:latin typeface="楷体_GB2312" panose="02010609030101010101" pitchFamily="49" charset="-122"/>
              <a:ea typeface="楷体_GB2312" panose="02010609030101010101" pitchFamily="49" charset="-122"/>
              <a:cs typeface="+mn-cs"/>
            </a:endParaRPr>
          </a:p>
        </p:txBody>
      </p:sp>
      <p:grpSp>
        <p:nvGrpSpPr>
          <p:cNvPr id="16" name="Group 12">
            <a:extLst>
              <a:ext uri="{FF2B5EF4-FFF2-40B4-BE49-F238E27FC236}">
                <a16:creationId xmlns:a16="http://schemas.microsoft.com/office/drawing/2014/main" id="{ECB73EE2-1A7F-4689-8A81-7B4370754FE2}"/>
              </a:ext>
            </a:extLst>
          </p:cNvPr>
          <p:cNvGrpSpPr/>
          <p:nvPr/>
        </p:nvGrpSpPr>
        <p:grpSpPr>
          <a:xfrm>
            <a:off x="3178785" y="4536281"/>
            <a:ext cx="704850" cy="152400"/>
            <a:chOff x="1321" y="1355"/>
            <a:chExt cx="444" cy="96"/>
          </a:xfrm>
        </p:grpSpPr>
        <p:sp>
          <p:nvSpPr>
            <p:cNvPr id="17" name="Line 13">
              <a:extLst>
                <a:ext uri="{FF2B5EF4-FFF2-40B4-BE49-F238E27FC236}">
                  <a16:creationId xmlns:a16="http://schemas.microsoft.com/office/drawing/2014/main" id="{7DE88E61-B905-48B0-8D19-A87B3DC85597}"/>
                </a:ext>
              </a:extLst>
            </p:cNvPr>
            <p:cNvSpPr/>
            <p:nvPr/>
          </p:nvSpPr>
          <p:spPr>
            <a:xfrm>
              <a:off x="1406" y="1395"/>
              <a:ext cx="359" cy="0"/>
            </a:xfrm>
            <a:prstGeom prst="line">
              <a:avLst/>
            </a:prstGeom>
            <a:ln w="9525" cap="flat" cmpd="sng">
              <a:solidFill>
                <a:srgbClr val="0033CC"/>
              </a:solidFill>
              <a:prstDash val="solid"/>
              <a:headEnd type="none" w="med" len="med"/>
              <a:tailEnd type="none" w="med" len="med"/>
            </a:ln>
          </p:spPr>
        </p:sp>
        <p:sp>
          <p:nvSpPr>
            <p:cNvPr id="18" name="Oval 14">
              <a:extLst>
                <a:ext uri="{FF2B5EF4-FFF2-40B4-BE49-F238E27FC236}">
                  <a16:creationId xmlns:a16="http://schemas.microsoft.com/office/drawing/2014/main" id="{30E35341-0366-4541-AF3C-279FB6054CF1}"/>
                </a:ext>
              </a:extLst>
            </p:cNvPr>
            <p:cNvSpPr/>
            <p:nvPr/>
          </p:nvSpPr>
          <p:spPr>
            <a:xfrm>
              <a:off x="1321" y="1355"/>
              <a:ext cx="96" cy="96"/>
            </a:xfrm>
            <a:prstGeom prst="ellipse">
              <a:avLst/>
            </a:prstGeom>
            <a:solidFill>
              <a:srgbClr val="4309E7"/>
            </a:solidFill>
            <a:ln w="9525" cap="flat" cmpd="sng">
              <a:solidFill>
                <a:srgbClr val="CCECFF"/>
              </a:solidFill>
              <a:prstDash val="solid"/>
              <a:headEnd type="none" w="med" len="med"/>
              <a:tailEnd type="none" w="med" len="med"/>
            </a:ln>
          </p:spPr>
          <p:txBody>
            <a:bodyPr wrap="none"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Clr>
                  <a:srgbClr val="FF0000"/>
                </a:buClr>
                <a:buFont typeface="Wingdings" panose="05000000000000000000" pitchFamily="2" charset="2"/>
                <a:buNone/>
              </a:pPr>
              <a:endParaRPr lang="zh-CN" altLang="en-US" sz="1600" b="1" dirty="0">
                <a:latin typeface="楷体_GB2312" panose="02010609030101010101" pitchFamily="49" charset="-122"/>
                <a:ea typeface="楷体_GB2312" panose="02010609030101010101" pitchFamily="49" charset="-122"/>
              </a:endParaRPr>
            </a:p>
          </p:txBody>
        </p:sp>
      </p:grpSp>
      <p:sp>
        <p:nvSpPr>
          <p:cNvPr id="19" name="Rectangle 17">
            <a:extLst>
              <a:ext uri="{FF2B5EF4-FFF2-40B4-BE49-F238E27FC236}">
                <a16:creationId xmlns:a16="http://schemas.microsoft.com/office/drawing/2014/main" id="{5A4BF69D-92C4-4CFF-B694-4B6DCFD5AA09}"/>
              </a:ext>
            </a:extLst>
          </p:cNvPr>
          <p:cNvSpPr/>
          <p:nvPr/>
        </p:nvSpPr>
        <p:spPr>
          <a:xfrm>
            <a:off x="3926497" y="4401344"/>
            <a:ext cx="5505450" cy="417512"/>
          </a:xfrm>
          <a:prstGeom prst="rect">
            <a:avLst/>
          </a:prstGeom>
          <a:solidFill>
            <a:srgbClr val="DDDDDD">
              <a:alpha val="50980"/>
            </a:srgbClr>
          </a:solidFill>
          <a:ln w="9525" cap="flat" cmpd="sng">
            <a:solidFill>
              <a:srgbClr val="008000"/>
            </a:solidFill>
            <a:prstDash val="solid"/>
            <a:miter/>
            <a:headEnd type="none" w="med" len="med"/>
            <a:tailEnd type="none" w="med" len="med"/>
          </a:ln>
        </p:spPr>
        <p:txBody>
          <a:bodyPr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 typeface="Wingdings" panose="05000000000000000000" pitchFamily="2" charset="2"/>
              <a:buNone/>
            </a:pPr>
            <a:r>
              <a:rPr lang="zh-CN" altLang="en-US" sz="2400" dirty="0">
                <a:latin typeface="黑体" panose="02010609060101010101" pitchFamily="49" charset="-122"/>
                <a:ea typeface="黑体" panose="02010609060101010101" pitchFamily="49" charset="-122"/>
              </a:rPr>
              <a:t>四、主要成效</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三、实施方案</a:t>
            </a:r>
          </a:p>
        </p:txBody>
      </p:sp>
      <p:sp>
        <p:nvSpPr>
          <p:cNvPr id="6" name="文本框 5">
            <a:extLst>
              <a:ext uri="{FF2B5EF4-FFF2-40B4-BE49-F238E27FC236}">
                <a16:creationId xmlns:a16="http://schemas.microsoft.com/office/drawing/2014/main" id="{4310ED09-C80B-462E-81A5-C7C43001B7D1}"/>
              </a:ext>
            </a:extLst>
          </p:cNvPr>
          <p:cNvSpPr txBox="1"/>
          <p:nvPr/>
        </p:nvSpPr>
        <p:spPr>
          <a:xfrm>
            <a:off x="407405" y="969465"/>
            <a:ext cx="10513131" cy="830997"/>
          </a:xfrm>
          <a:prstGeom prst="rect">
            <a:avLst/>
          </a:prstGeom>
          <a:noFill/>
        </p:spPr>
        <p:txBody>
          <a:bodyPr wrap="square" rtlCol="0">
            <a:spAutoFit/>
          </a:bodyPr>
          <a:lstStyle/>
          <a:p>
            <a:r>
              <a:rPr lang="zh-CN" altLang="en-US" sz="2400" dirty="0"/>
              <a:t>（三）</a:t>
            </a:r>
            <a:r>
              <a:rPr lang="zh-CN" altLang="en-US" sz="2400" kern="100" dirty="0"/>
              <a:t>推进</a:t>
            </a:r>
            <a:r>
              <a:rPr lang="zh-CN" altLang="en-US" sz="2400" dirty="0">
                <a:solidFill>
                  <a:srgbClr val="FF0000"/>
                </a:solidFill>
                <a:latin typeface="+mn-ea"/>
              </a:rPr>
              <a:t>“</a:t>
            </a:r>
            <a:r>
              <a:rPr lang="en-US" altLang="zh-CN" sz="2400" dirty="0">
                <a:solidFill>
                  <a:srgbClr val="FF0000"/>
                </a:solidFill>
                <a:latin typeface="+mn-ea"/>
              </a:rPr>
              <a:t>3</a:t>
            </a:r>
            <a:r>
              <a:rPr lang="zh-CN" altLang="en-US" sz="2400" dirty="0">
                <a:solidFill>
                  <a:srgbClr val="FF0000"/>
                </a:solidFill>
                <a:latin typeface="+mn-ea"/>
              </a:rPr>
              <a:t>”</a:t>
            </a:r>
            <a:r>
              <a:rPr lang="zh-CN" altLang="en-US" sz="2400" kern="100" dirty="0"/>
              <a:t>类建设</a:t>
            </a:r>
            <a:r>
              <a:rPr lang="zh-CN" altLang="en-US" sz="2400" dirty="0">
                <a:latin typeface="+mn-ea"/>
              </a:rPr>
              <a:t>：</a:t>
            </a:r>
            <a:r>
              <a:rPr lang="zh-CN" altLang="en-US" sz="2400" dirty="0">
                <a:solidFill>
                  <a:srgbClr val="0000FF"/>
                </a:solidFill>
                <a:latin typeface="+mn-ea"/>
              </a:rPr>
              <a:t>③ 信息类人才培养体系建设</a:t>
            </a:r>
          </a:p>
          <a:p>
            <a:endParaRPr lang="en-US" altLang="zh-CN" sz="2400" dirty="0">
              <a:solidFill>
                <a:srgbClr val="0000FF"/>
              </a:solidFill>
              <a:latin typeface="+mn-ea"/>
            </a:endParaRPr>
          </a:p>
        </p:txBody>
      </p:sp>
      <p:sp>
        <p:nvSpPr>
          <p:cNvPr id="85" name="TextBox 1">
            <a:extLst>
              <a:ext uri="{FF2B5EF4-FFF2-40B4-BE49-F238E27FC236}">
                <a16:creationId xmlns:a16="http://schemas.microsoft.com/office/drawing/2014/main" id="{C8849317-2354-4E99-88C7-C93C843787CC}"/>
              </a:ext>
            </a:extLst>
          </p:cNvPr>
          <p:cNvSpPr txBox="1"/>
          <p:nvPr/>
        </p:nvSpPr>
        <p:spPr>
          <a:xfrm>
            <a:off x="527720" y="2204864"/>
            <a:ext cx="6936432" cy="458908"/>
          </a:xfrm>
          <a:prstGeom prst="rect">
            <a:avLst/>
          </a:prstGeom>
          <a:noFill/>
        </p:spPr>
        <p:txBody>
          <a:bodyPr wrap="square" rtlCol="0">
            <a:spAutoFit/>
          </a:bodyPr>
          <a:lstStyle/>
          <a:p>
            <a:pPr indent="457200">
              <a:lnSpc>
                <a:spcPct val="150000"/>
              </a:lnSpc>
            </a:pPr>
            <a:r>
              <a:rPr lang="zh-CN" altLang="en-US" sz="1800" dirty="0"/>
              <a:t>（</a:t>
            </a:r>
            <a:r>
              <a:rPr lang="en-US" altLang="zh-CN" sz="1800" dirty="0"/>
              <a:t>2</a:t>
            </a:r>
            <a:r>
              <a:rPr lang="zh-CN" altLang="en-US" sz="1800" dirty="0"/>
              <a:t>）实践课程考核多元化</a:t>
            </a:r>
            <a:endParaRPr lang="zh-CN" altLang="en-US" sz="1800" dirty="0">
              <a:latin typeface="微软雅黑" panose="020B0503020204020204" pitchFamily="34" charset="-122"/>
              <a:ea typeface="微软雅黑" panose="020B0503020204020204" pitchFamily="34" charset="-122"/>
            </a:endParaRPr>
          </a:p>
        </p:txBody>
      </p:sp>
      <p:sp>
        <p:nvSpPr>
          <p:cNvPr id="88" name="矩形 87">
            <a:extLst>
              <a:ext uri="{FF2B5EF4-FFF2-40B4-BE49-F238E27FC236}">
                <a16:creationId xmlns:a16="http://schemas.microsoft.com/office/drawing/2014/main" id="{9A881304-9506-40AF-A52F-67112DF09D8E}"/>
              </a:ext>
            </a:extLst>
          </p:cNvPr>
          <p:cNvSpPr/>
          <p:nvPr/>
        </p:nvSpPr>
        <p:spPr>
          <a:xfrm>
            <a:off x="654696" y="1592384"/>
            <a:ext cx="10481864" cy="461665"/>
          </a:xfrm>
          <a:prstGeom prst="rect">
            <a:avLst/>
          </a:prstGeom>
        </p:spPr>
        <p:txBody>
          <a:bodyPr wrap="squar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rPr>
              <a:t>4. </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rPr>
              <a:t>产教深度融合，进一步完善人才分类培养新体系</a:t>
            </a:r>
          </a:p>
        </p:txBody>
      </p:sp>
      <p:sp>
        <p:nvSpPr>
          <p:cNvPr id="3" name="矩形 2">
            <a:extLst>
              <a:ext uri="{FF2B5EF4-FFF2-40B4-BE49-F238E27FC236}">
                <a16:creationId xmlns:a16="http://schemas.microsoft.com/office/drawing/2014/main" id="{3F8DEB7A-129E-492F-A502-2584FA610EED}"/>
              </a:ext>
            </a:extLst>
          </p:cNvPr>
          <p:cNvSpPr/>
          <p:nvPr/>
        </p:nvSpPr>
        <p:spPr>
          <a:xfrm>
            <a:off x="1487488" y="2676968"/>
            <a:ext cx="10225136" cy="955326"/>
          </a:xfrm>
          <a:prstGeom prst="rect">
            <a:avLst/>
          </a:prstGeom>
        </p:spPr>
        <p:txBody>
          <a:bodyPr wrap="square">
            <a:spAutoFit/>
          </a:bodyPr>
          <a:lstStyle/>
          <a:p>
            <a:pPr>
              <a:lnSpc>
                <a:spcPct val="170000"/>
              </a:lnSpc>
            </a:pPr>
            <a:r>
              <a:rPr lang="zh-CN" altLang="en-US" sz="1800" dirty="0">
                <a:solidFill>
                  <a:srgbClr val="FF0000"/>
                </a:solidFill>
                <a:latin typeface="楷体" panose="02010609060101010101" pitchFamily="49" charset="-122"/>
                <a:ea typeface="楷体" panose="02010609060101010101" pitchFamily="49" charset="-122"/>
              </a:rPr>
              <a:t>校内</a:t>
            </a:r>
            <a:r>
              <a:rPr lang="zh-CN" altLang="en-US" sz="1800" dirty="0">
                <a:latin typeface="楷体" panose="02010609060101010101" pitchFamily="49" charset="-122"/>
                <a:ea typeface="楷体" panose="02010609060101010101" pitchFamily="49" charset="-122"/>
              </a:rPr>
              <a:t>模仿现代软件企业研发环境，实行企业化管理，让同学们以不同的角色</a:t>
            </a:r>
            <a:r>
              <a:rPr lang="en-US" altLang="zh-CN" sz="1800" dirty="0">
                <a:latin typeface="楷体" panose="02010609060101010101" pitchFamily="49" charset="-122"/>
                <a:ea typeface="楷体" panose="02010609060101010101" pitchFamily="49" charset="-122"/>
              </a:rPr>
              <a:t>“</a:t>
            </a:r>
            <a:r>
              <a:rPr lang="zh-CN" altLang="en-US" sz="1800" dirty="0">
                <a:latin typeface="楷体" panose="02010609060101010101" pitchFamily="49" charset="-122"/>
                <a:ea typeface="楷体" panose="02010609060101010101" pitchFamily="49" charset="-122"/>
              </a:rPr>
              <a:t>身临其境</a:t>
            </a:r>
            <a:r>
              <a:rPr lang="en-US" altLang="zh-CN" sz="1800" dirty="0">
                <a:latin typeface="楷体" panose="02010609060101010101" pitchFamily="49" charset="-122"/>
                <a:ea typeface="楷体" panose="02010609060101010101" pitchFamily="49" charset="-122"/>
              </a:rPr>
              <a:t>” </a:t>
            </a:r>
            <a:r>
              <a:rPr lang="zh-CN" altLang="en-US" sz="1800" dirty="0">
                <a:latin typeface="楷体" panose="02010609060101010101" pitchFamily="49" charset="-122"/>
                <a:ea typeface="楷体" panose="02010609060101010101" pitchFamily="49" charset="-122"/>
              </a:rPr>
              <a:t>；</a:t>
            </a:r>
            <a:endParaRPr lang="en-US" altLang="zh-CN" sz="1800" dirty="0">
              <a:latin typeface="楷体" panose="02010609060101010101" pitchFamily="49" charset="-122"/>
              <a:ea typeface="楷体" panose="02010609060101010101" pitchFamily="49" charset="-122"/>
            </a:endParaRPr>
          </a:p>
          <a:p>
            <a:pPr>
              <a:lnSpc>
                <a:spcPct val="170000"/>
              </a:lnSpc>
            </a:pPr>
            <a:r>
              <a:rPr lang="zh-CN" altLang="en-US" sz="1800" dirty="0">
                <a:latin typeface="楷体" panose="02010609060101010101" pitchFamily="49" charset="-122"/>
                <a:ea typeface="楷体" panose="02010609060101010101" pitchFamily="49" charset="-122"/>
              </a:rPr>
              <a:t>支持学生赴已</a:t>
            </a:r>
            <a:r>
              <a:rPr lang="zh-CN" altLang="en-US" sz="1800" dirty="0">
                <a:solidFill>
                  <a:srgbClr val="FF0000"/>
                </a:solidFill>
                <a:latin typeface="楷体" panose="02010609060101010101" pitchFamily="49" charset="-122"/>
                <a:ea typeface="楷体" panose="02010609060101010101" pitchFamily="49" charset="-122"/>
              </a:rPr>
              <a:t>与学院签约或者与老师有合作课题的企业</a:t>
            </a:r>
            <a:r>
              <a:rPr lang="zh-CN" altLang="en-US" sz="1800" dirty="0">
                <a:latin typeface="楷体" panose="02010609060101010101" pitchFamily="49" charset="-122"/>
                <a:ea typeface="楷体" panose="02010609060101010101" pitchFamily="49" charset="-122"/>
              </a:rPr>
              <a:t>参加实际岗位实践，实行学分互认。</a:t>
            </a:r>
          </a:p>
        </p:txBody>
      </p:sp>
      <p:pic>
        <p:nvPicPr>
          <p:cNvPr id="11" name="Picture 2" descr="https://cie.nwsuaf.edu.cn/images/content/2019-06/20190606081854949785.jpg">
            <a:extLst>
              <a:ext uri="{FF2B5EF4-FFF2-40B4-BE49-F238E27FC236}">
                <a16:creationId xmlns:a16="http://schemas.microsoft.com/office/drawing/2014/main" id="{A48848D5-53C2-4BB3-98EA-8332EC9219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21" y="3862836"/>
            <a:ext cx="3600000" cy="216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0792EC33-55C2-4D7C-B685-CD744CE9F25C}"/>
              </a:ext>
            </a:extLst>
          </p:cNvPr>
          <p:cNvSpPr txBox="1"/>
          <p:nvPr/>
        </p:nvSpPr>
        <p:spPr>
          <a:xfrm>
            <a:off x="4422015" y="5994628"/>
            <a:ext cx="1957252" cy="361253"/>
          </a:xfrm>
          <a:prstGeom prst="rect">
            <a:avLst/>
          </a:prstGeom>
          <a:noFill/>
        </p:spPr>
        <p:txBody>
          <a:bodyPr wrap="square" rtlCol="0">
            <a:spAutoFit/>
          </a:bodyPr>
          <a:lstStyle/>
          <a:p>
            <a:pPr algn="ctr">
              <a:lnSpc>
                <a:spcPct val="140000"/>
              </a:lnSpc>
            </a:pPr>
            <a:r>
              <a:rPr lang="zh-CN" altLang="en-US" sz="1400" dirty="0">
                <a:latin typeface="微软雅黑" panose="020B0503020204020204" pitchFamily="34" charset="-122"/>
                <a:ea typeface="微软雅黑" panose="020B0503020204020204" pitchFamily="34" charset="-122"/>
              </a:rPr>
              <a:t>企业实训</a:t>
            </a:r>
          </a:p>
        </p:txBody>
      </p:sp>
      <p:pic>
        <p:nvPicPr>
          <p:cNvPr id="13" name="图片 12">
            <a:extLst>
              <a:ext uri="{FF2B5EF4-FFF2-40B4-BE49-F238E27FC236}">
                <a16:creationId xmlns:a16="http://schemas.microsoft.com/office/drawing/2014/main" id="{46E41548-95E7-452B-9E57-4F1AFFEDE6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194" r="20238"/>
          <a:stretch>
            <a:fillRect/>
          </a:stretch>
        </p:blipFill>
        <p:spPr>
          <a:xfrm>
            <a:off x="10190193" y="3824081"/>
            <a:ext cx="2001807" cy="2160000"/>
          </a:xfrm>
          <a:prstGeom prst="rect">
            <a:avLst/>
          </a:prstGeom>
          <a:ln>
            <a:noFill/>
          </a:ln>
          <a:effectLst>
            <a:softEdge rad="112500"/>
          </a:effectLst>
        </p:spPr>
      </p:pic>
      <p:sp>
        <p:nvSpPr>
          <p:cNvPr id="14" name="文本框 13">
            <a:extLst>
              <a:ext uri="{FF2B5EF4-FFF2-40B4-BE49-F238E27FC236}">
                <a16:creationId xmlns:a16="http://schemas.microsoft.com/office/drawing/2014/main" id="{DCDE6785-FC3D-49AD-ACB6-B2324C6FF457}"/>
              </a:ext>
            </a:extLst>
          </p:cNvPr>
          <p:cNvSpPr txBox="1"/>
          <p:nvPr/>
        </p:nvSpPr>
        <p:spPr>
          <a:xfrm>
            <a:off x="10212470" y="5994628"/>
            <a:ext cx="1957252" cy="361253"/>
          </a:xfrm>
          <a:prstGeom prst="rect">
            <a:avLst/>
          </a:prstGeom>
          <a:noFill/>
        </p:spPr>
        <p:txBody>
          <a:bodyPr wrap="square" rtlCol="0">
            <a:spAutoFit/>
          </a:bodyPr>
          <a:lstStyle/>
          <a:p>
            <a:pPr algn="ctr">
              <a:lnSpc>
                <a:spcPct val="140000"/>
              </a:lnSpc>
            </a:pPr>
            <a:r>
              <a:rPr lang="zh-CN" altLang="en-US" sz="1400" dirty="0">
                <a:latin typeface="微软雅黑" panose="020B0503020204020204" pitchFamily="34" charset="-122"/>
                <a:ea typeface="微软雅黑" panose="020B0503020204020204" pitchFamily="34" charset="-122"/>
              </a:rPr>
              <a:t>实训优秀</a:t>
            </a:r>
          </a:p>
        </p:txBody>
      </p:sp>
      <p:pic>
        <p:nvPicPr>
          <p:cNvPr id="15" name="图片 14">
            <a:extLst>
              <a:ext uri="{FF2B5EF4-FFF2-40B4-BE49-F238E27FC236}">
                <a16:creationId xmlns:a16="http://schemas.microsoft.com/office/drawing/2014/main" id="{75556C13-03CD-4F1B-A5BF-284A327D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2571" y="3862836"/>
            <a:ext cx="2917256" cy="2160000"/>
          </a:xfrm>
          <a:prstGeom prst="rect">
            <a:avLst/>
          </a:prstGeom>
          <a:ln>
            <a:noFill/>
          </a:ln>
          <a:effectLst>
            <a:softEdge rad="112500"/>
          </a:effectLst>
        </p:spPr>
      </p:pic>
      <p:sp>
        <p:nvSpPr>
          <p:cNvPr id="16" name="文本框 15">
            <a:extLst>
              <a:ext uri="{FF2B5EF4-FFF2-40B4-BE49-F238E27FC236}">
                <a16:creationId xmlns:a16="http://schemas.microsoft.com/office/drawing/2014/main" id="{13DBD159-BC9E-40AD-8044-CDDEE1A2A345}"/>
              </a:ext>
            </a:extLst>
          </p:cNvPr>
          <p:cNvSpPr txBox="1"/>
          <p:nvPr/>
        </p:nvSpPr>
        <p:spPr>
          <a:xfrm>
            <a:off x="804590" y="6020075"/>
            <a:ext cx="1957252" cy="361253"/>
          </a:xfrm>
          <a:prstGeom prst="rect">
            <a:avLst/>
          </a:prstGeom>
          <a:noFill/>
        </p:spPr>
        <p:txBody>
          <a:bodyPr wrap="square" rtlCol="0">
            <a:spAutoFit/>
          </a:bodyPr>
          <a:lstStyle/>
          <a:p>
            <a:pPr algn="ctr">
              <a:lnSpc>
                <a:spcPct val="140000"/>
              </a:lnSpc>
            </a:pPr>
            <a:r>
              <a:rPr lang="zh-CN" altLang="en-US" sz="1400" dirty="0">
                <a:latin typeface="微软雅黑" panose="020B0503020204020204" pitchFamily="34" charset="-122"/>
                <a:ea typeface="微软雅黑" panose="020B0503020204020204" pitchFamily="34" charset="-122"/>
              </a:rPr>
              <a:t>校企签约</a:t>
            </a:r>
          </a:p>
        </p:txBody>
      </p:sp>
      <p:pic>
        <p:nvPicPr>
          <p:cNvPr id="18" name="图片 17">
            <a:extLst>
              <a:ext uri="{FF2B5EF4-FFF2-40B4-BE49-F238E27FC236}">
                <a16:creationId xmlns:a16="http://schemas.microsoft.com/office/drawing/2014/main" id="{88A20BDF-BD7B-431E-BD8D-95BE7E05E5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44" t="15222" r="10864" b="7611"/>
          <a:stretch/>
        </p:blipFill>
        <p:spPr>
          <a:xfrm>
            <a:off x="3829195" y="3862836"/>
            <a:ext cx="3576931" cy="2160000"/>
          </a:xfrm>
          <a:prstGeom prst="rect">
            <a:avLst/>
          </a:prstGeom>
          <a:ln>
            <a:noFill/>
          </a:ln>
          <a:effectLst>
            <a:softEdge rad="112500"/>
          </a:effectLst>
        </p:spPr>
      </p:pic>
      <p:sp>
        <p:nvSpPr>
          <p:cNvPr id="19" name="文本框 18">
            <a:extLst>
              <a:ext uri="{FF2B5EF4-FFF2-40B4-BE49-F238E27FC236}">
                <a16:creationId xmlns:a16="http://schemas.microsoft.com/office/drawing/2014/main" id="{68D80942-928C-406C-B523-F53615D448B0}"/>
              </a:ext>
            </a:extLst>
          </p:cNvPr>
          <p:cNvSpPr txBox="1"/>
          <p:nvPr/>
        </p:nvSpPr>
        <p:spPr>
          <a:xfrm>
            <a:off x="7942047" y="5984081"/>
            <a:ext cx="1957252" cy="361253"/>
          </a:xfrm>
          <a:prstGeom prst="rect">
            <a:avLst/>
          </a:prstGeom>
          <a:noFill/>
        </p:spPr>
        <p:txBody>
          <a:bodyPr wrap="square" rtlCol="0">
            <a:spAutoFit/>
          </a:bodyPr>
          <a:lstStyle/>
          <a:p>
            <a:pPr algn="ctr">
              <a:lnSpc>
                <a:spcPct val="140000"/>
              </a:lnSpc>
            </a:pPr>
            <a:r>
              <a:rPr lang="zh-CN" altLang="en-US" sz="1400" dirty="0">
                <a:latin typeface="微软雅黑" panose="020B0503020204020204" pitchFamily="34" charset="-122"/>
                <a:ea typeface="微软雅黑" panose="020B0503020204020204" pitchFamily="34" charset="-122"/>
              </a:rPr>
              <a:t>实训研讨</a:t>
            </a:r>
          </a:p>
        </p:txBody>
      </p:sp>
    </p:spTree>
    <p:extLst>
      <p:ext uri="{BB962C8B-B14F-4D97-AF65-F5344CB8AC3E}">
        <p14:creationId xmlns:p14="http://schemas.microsoft.com/office/powerpoint/2010/main" val="1935448323"/>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三、实施方案</a:t>
            </a:r>
          </a:p>
        </p:txBody>
      </p:sp>
      <p:sp>
        <p:nvSpPr>
          <p:cNvPr id="6" name="文本框 5">
            <a:extLst>
              <a:ext uri="{FF2B5EF4-FFF2-40B4-BE49-F238E27FC236}">
                <a16:creationId xmlns:a16="http://schemas.microsoft.com/office/drawing/2014/main" id="{4310ED09-C80B-462E-81A5-C7C43001B7D1}"/>
              </a:ext>
            </a:extLst>
          </p:cNvPr>
          <p:cNvSpPr txBox="1"/>
          <p:nvPr/>
        </p:nvSpPr>
        <p:spPr>
          <a:xfrm>
            <a:off x="407405" y="969465"/>
            <a:ext cx="10513131" cy="830997"/>
          </a:xfrm>
          <a:prstGeom prst="rect">
            <a:avLst/>
          </a:prstGeom>
          <a:noFill/>
        </p:spPr>
        <p:txBody>
          <a:bodyPr wrap="square" rtlCol="0">
            <a:spAutoFit/>
          </a:bodyPr>
          <a:lstStyle/>
          <a:p>
            <a:r>
              <a:rPr lang="zh-CN" altLang="en-US" sz="2400" dirty="0"/>
              <a:t>（三）</a:t>
            </a:r>
            <a:r>
              <a:rPr lang="zh-CN" altLang="en-US" sz="2400" kern="100" dirty="0"/>
              <a:t>推进</a:t>
            </a:r>
            <a:r>
              <a:rPr lang="zh-CN" altLang="en-US" sz="2400" dirty="0">
                <a:solidFill>
                  <a:srgbClr val="FF0000"/>
                </a:solidFill>
                <a:latin typeface="+mn-ea"/>
              </a:rPr>
              <a:t>“</a:t>
            </a:r>
            <a:r>
              <a:rPr lang="en-US" altLang="zh-CN" sz="2400" dirty="0">
                <a:solidFill>
                  <a:srgbClr val="FF0000"/>
                </a:solidFill>
                <a:latin typeface="+mn-ea"/>
              </a:rPr>
              <a:t>3</a:t>
            </a:r>
            <a:r>
              <a:rPr lang="zh-CN" altLang="en-US" sz="2400" dirty="0">
                <a:solidFill>
                  <a:srgbClr val="FF0000"/>
                </a:solidFill>
                <a:latin typeface="+mn-ea"/>
              </a:rPr>
              <a:t>”</a:t>
            </a:r>
            <a:r>
              <a:rPr lang="zh-CN" altLang="en-US" sz="2400" kern="100" dirty="0"/>
              <a:t>类建设</a:t>
            </a:r>
            <a:r>
              <a:rPr lang="zh-CN" altLang="en-US" sz="2400" dirty="0">
                <a:latin typeface="+mn-ea"/>
              </a:rPr>
              <a:t>：</a:t>
            </a:r>
            <a:r>
              <a:rPr lang="zh-CN" altLang="en-US" sz="2400" dirty="0">
                <a:solidFill>
                  <a:srgbClr val="0000FF"/>
                </a:solidFill>
                <a:latin typeface="+mn-ea"/>
              </a:rPr>
              <a:t>③ 信息类人才培养体系建设</a:t>
            </a:r>
          </a:p>
          <a:p>
            <a:endParaRPr lang="en-US" altLang="zh-CN" sz="2400" dirty="0">
              <a:solidFill>
                <a:srgbClr val="0000FF"/>
              </a:solidFill>
              <a:latin typeface="+mn-ea"/>
            </a:endParaRPr>
          </a:p>
        </p:txBody>
      </p:sp>
      <p:sp>
        <p:nvSpPr>
          <p:cNvPr id="85" name="TextBox 1">
            <a:extLst>
              <a:ext uri="{FF2B5EF4-FFF2-40B4-BE49-F238E27FC236}">
                <a16:creationId xmlns:a16="http://schemas.microsoft.com/office/drawing/2014/main" id="{C8849317-2354-4E99-88C7-C93C843787CC}"/>
              </a:ext>
            </a:extLst>
          </p:cNvPr>
          <p:cNvSpPr txBox="1"/>
          <p:nvPr/>
        </p:nvSpPr>
        <p:spPr>
          <a:xfrm>
            <a:off x="527720" y="2204864"/>
            <a:ext cx="8232576" cy="458908"/>
          </a:xfrm>
          <a:prstGeom prst="rect">
            <a:avLst/>
          </a:prstGeom>
          <a:noFill/>
        </p:spPr>
        <p:txBody>
          <a:bodyPr wrap="square" rtlCol="0">
            <a:spAutoFit/>
          </a:bodyPr>
          <a:lstStyle/>
          <a:p>
            <a:pPr indent="457200">
              <a:lnSpc>
                <a:spcPct val="150000"/>
              </a:lnSpc>
            </a:pPr>
            <a:r>
              <a:rPr lang="zh-CN" altLang="en-US" sz="1800" dirty="0"/>
              <a:t>（</a:t>
            </a:r>
            <a:r>
              <a:rPr lang="en-US" altLang="zh-CN" sz="1800" dirty="0"/>
              <a:t>3</a:t>
            </a:r>
            <a:r>
              <a:rPr lang="zh-CN" altLang="en-US" sz="1800" dirty="0"/>
              <a:t>）</a:t>
            </a:r>
            <a:r>
              <a:rPr lang="zh-CN" altLang="en-US" sz="1800" dirty="0">
                <a:latin typeface="微软雅黑" panose="020B0503020204020204" pitchFamily="34" charset="-122"/>
                <a:ea typeface="微软雅黑" panose="020B0503020204020204" pitchFamily="34" charset="-122"/>
              </a:rPr>
              <a:t>建立实训实习</a:t>
            </a:r>
            <a:r>
              <a:rPr lang="zh-CN" altLang="en-US" sz="1800" dirty="0">
                <a:solidFill>
                  <a:srgbClr val="FF0000"/>
                </a:solidFill>
                <a:latin typeface="微软雅黑" panose="020B0503020204020204" pitchFamily="34" charset="-122"/>
                <a:ea typeface="微软雅黑" panose="020B0503020204020204" pitchFamily="34" charset="-122"/>
              </a:rPr>
              <a:t>优质企业资源库</a:t>
            </a:r>
            <a:r>
              <a:rPr lang="zh-CN" altLang="en-US" sz="1800" dirty="0">
                <a:latin typeface="微软雅黑" panose="020B0503020204020204" pitchFamily="34" charset="-122"/>
                <a:ea typeface="微软雅黑" panose="020B0503020204020204" pitchFamily="34" charset="-122"/>
              </a:rPr>
              <a:t>，产学研合作基地，实现校企联合培养</a:t>
            </a:r>
          </a:p>
        </p:txBody>
      </p:sp>
      <p:sp>
        <p:nvSpPr>
          <p:cNvPr id="88" name="矩形 87">
            <a:extLst>
              <a:ext uri="{FF2B5EF4-FFF2-40B4-BE49-F238E27FC236}">
                <a16:creationId xmlns:a16="http://schemas.microsoft.com/office/drawing/2014/main" id="{9A881304-9506-40AF-A52F-67112DF09D8E}"/>
              </a:ext>
            </a:extLst>
          </p:cNvPr>
          <p:cNvSpPr/>
          <p:nvPr/>
        </p:nvSpPr>
        <p:spPr>
          <a:xfrm>
            <a:off x="654696" y="1592384"/>
            <a:ext cx="10481864" cy="461665"/>
          </a:xfrm>
          <a:prstGeom prst="rect">
            <a:avLst/>
          </a:prstGeom>
        </p:spPr>
        <p:txBody>
          <a:bodyPr wrap="squar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rPr>
              <a:t>4. </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rPr>
              <a:t>产教深度融合，完善人才分类培养新体系</a:t>
            </a:r>
          </a:p>
        </p:txBody>
      </p:sp>
      <p:pic>
        <p:nvPicPr>
          <p:cNvPr id="13" name="图片 12">
            <a:extLst>
              <a:ext uri="{FF2B5EF4-FFF2-40B4-BE49-F238E27FC236}">
                <a16:creationId xmlns:a16="http://schemas.microsoft.com/office/drawing/2014/main" id="{05547789-54DC-4330-AEF3-63BDBC8C47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66" t="25493" r="5131" b="17450"/>
          <a:stretch>
            <a:fillRect/>
          </a:stretch>
        </p:blipFill>
        <p:spPr>
          <a:xfrm>
            <a:off x="7810358" y="3965571"/>
            <a:ext cx="3744416" cy="2109115"/>
          </a:xfrm>
          <a:prstGeom prst="rect">
            <a:avLst/>
          </a:prstGeom>
          <a:ln>
            <a:noFill/>
          </a:ln>
          <a:effectLst>
            <a:softEdge rad="112500"/>
          </a:effectLst>
        </p:spPr>
      </p:pic>
      <p:pic>
        <p:nvPicPr>
          <p:cNvPr id="14" name="图片 13">
            <a:extLst>
              <a:ext uri="{FF2B5EF4-FFF2-40B4-BE49-F238E27FC236}">
                <a16:creationId xmlns:a16="http://schemas.microsoft.com/office/drawing/2014/main" id="{719DAB49-D00B-4B68-A976-70CDCCE9B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60" y="3900706"/>
            <a:ext cx="3173983" cy="2173980"/>
          </a:xfrm>
          <a:prstGeom prst="rect">
            <a:avLst/>
          </a:prstGeom>
          <a:ln>
            <a:noFill/>
          </a:ln>
          <a:effectLst>
            <a:softEdge rad="112500"/>
          </a:effectLst>
        </p:spPr>
      </p:pic>
      <p:pic>
        <p:nvPicPr>
          <p:cNvPr id="16" name="图片 15">
            <a:extLst>
              <a:ext uri="{FF2B5EF4-FFF2-40B4-BE49-F238E27FC236}">
                <a16:creationId xmlns:a16="http://schemas.microsoft.com/office/drawing/2014/main" id="{971FEFF7-6269-4BD2-967F-5226B944660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39816" y="4025282"/>
            <a:ext cx="2796169" cy="202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8BB47A20-05A2-4C43-ACF6-DDFA9E6A0C52}"/>
              </a:ext>
            </a:extLst>
          </p:cNvPr>
          <p:cNvSpPr/>
          <p:nvPr/>
        </p:nvSpPr>
        <p:spPr>
          <a:xfrm>
            <a:off x="1559496" y="2728548"/>
            <a:ext cx="9433048" cy="484428"/>
          </a:xfrm>
          <a:prstGeom prst="rect">
            <a:avLst/>
          </a:prstGeom>
        </p:spPr>
        <p:txBody>
          <a:bodyPr wrap="square">
            <a:spAutoFit/>
          </a:bodyPr>
          <a:lstStyle/>
          <a:p>
            <a:pPr>
              <a:lnSpc>
                <a:spcPct val="170000"/>
              </a:lnSpc>
            </a:pPr>
            <a:r>
              <a:rPr lang="zh-CN" altLang="en-US" sz="1800" dirty="0">
                <a:latin typeface="楷体" panose="02010609060101010101" pitchFamily="49" charset="-122"/>
                <a:ea typeface="楷体" panose="02010609060101010101" pitchFamily="49" charset="-122"/>
              </a:rPr>
              <a:t>近五年，先后与华为、阿里、慧科、青软合作完成本科生</a:t>
            </a:r>
            <a:r>
              <a:rPr lang="en-US" altLang="zh-CN" sz="1800" dirty="0">
                <a:latin typeface="楷体" panose="02010609060101010101" pitchFamily="49" charset="-122"/>
                <a:ea typeface="楷体" panose="02010609060101010101" pitchFamily="49" charset="-122"/>
              </a:rPr>
              <a:t>6</a:t>
            </a:r>
            <a:r>
              <a:rPr lang="zh-CN" altLang="en-US" sz="1800" dirty="0">
                <a:latin typeface="楷体" panose="02010609060101010101" pitchFamily="49" charset="-122"/>
                <a:ea typeface="楷体" panose="02010609060101010101" pitchFamily="49" charset="-122"/>
              </a:rPr>
              <a:t>学分课程的实践。</a:t>
            </a:r>
          </a:p>
        </p:txBody>
      </p:sp>
    </p:spTree>
    <p:extLst>
      <p:ext uri="{BB962C8B-B14F-4D97-AF65-F5344CB8AC3E}">
        <p14:creationId xmlns:p14="http://schemas.microsoft.com/office/powerpoint/2010/main" val="255413777"/>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三、实施方案</a:t>
            </a:r>
          </a:p>
        </p:txBody>
      </p:sp>
      <p:sp>
        <p:nvSpPr>
          <p:cNvPr id="6" name="文本框 5">
            <a:extLst>
              <a:ext uri="{FF2B5EF4-FFF2-40B4-BE49-F238E27FC236}">
                <a16:creationId xmlns:a16="http://schemas.microsoft.com/office/drawing/2014/main" id="{4310ED09-C80B-462E-81A5-C7C43001B7D1}"/>
              </a:ext>
            </a:extLst>
          </p:cNvPr>
          <p:cNvSpPr txBox="1"/>
          <p:nvPr/>
        </p:nvSpPr>
        <p:spPr>
          <a:xfrm>
            <a:off x="407405" y="969465"/>
            <a:ext cx="10513131" cy="1190069"/>
          </a:xfrm>
          <a:prstGeom prst="rect">
            <a:avLst/>
          </a:prstGeom>
          <a:noFill/>
        </p:spPr>
        <p:txBody>
          <a:bodyPr wrap="square" rtlCol="0">
            <a:spAutoFit/>
          </a:bodyPr>
          <a:lstStyle/>
          <a:p>
            <a:r>
              <a:rPr lang="zh-CN" altLang="en-US" sz="2400" dirty="0"/>
              <a:t>（四）</a:t>
            </a:r>
            <a:r>
              <a:rPr lang="zh-CN" altLang="en-US" sz="2400" kern="100" dirty="0"/>
              <a:t>落实</a:t>
            </a:r>
            <a:r>
              <a:rPr lang="zh-CN" altLang="en-US" sz="2400" dirty="0">
                <a:solidFill>
                  <a:srgbClr val="FF0000"/>
                </a:solidFill>
                <a:latin typeface="+mn-ea"/>
              </a:rPr>
              <a:t>“</a:t>
            </a:r>
            <a:r>
              <a:rPr lang="en-US" altLang="zh-CN" sz="2400" dirty="0">
                <a:solidFill>
                  <a:srgbClr val="FF0000"/>
                </a:solidFill>
                <a:latin typeface="+mn-ea"/>
              </a:rPr>
              <a:t>3</a:t>
            </a:r>
            <a:r>
              <a:rPr lang="zh-CN" altLang="en-US" sz="2400" dirty="0">
                <a:solidFill>
                  <a:srgbClr val="FF0000"/>
                </a:solidFill>
                <a:latin typeface="+mn-ea"/>
              </a:rPr>
              <a:t>”</a:t>
            </a:r>
            <a:r>
              <a:rPr lang="zh-CN" altLang="en-US" sz="2400" kern="100" dirty="0"/>
              <a:t>种支持</a:t>
            </a:r>
            <a:r>
              <a:rPr lang="zh-CN" altLang="en-US" sz="2400" dirty="0">
                <a:latin typeface="+mn-ea"/>
              </a:rPr>
              <a:t>：</a:t>
            </a:r>
            <a:r>
              <a:rPr lang="zh-CN" altLang="en-US" sz="2400" dirty="0">
                <a:solidFill>
                  <a:srgbClr val="0000FF"/>
                </a:solidFill>
                <a:latin typeface="+mn-ea"/>
              </a:rPr>
              <a:t>政策支持、经费支持、制度支持</a:t>
            </a:r>
          </a:p>
          <a:p>
            <a:endParaRPr lang="zh-CN" altLang="en-US" sz="2400" dirty="0">
              <a:solidFill>
                <a:srgbClr val="0000FF"/>
              </a:solidFill>
              <a:latin typeface="+mn-ea"/>
            </a:endParaRPr>
          </a:p>
          <a:p>
            <a:endParaRPr lang="en-US" altLang="zh-CN" sz="2400" dirty="0">
              <a:solidFill>
                <a:srgbClr val="0000FF"/>
              </a:solidFill>
              <a:latin typeface="+mn-ea"/>
            </a:endParaRPr>
          </a:p>
        </p:txBody>
      </p:sp>
      <p:sp>
        <p:nvSpPr>
          <p:cNvPr id="88" name="矩形 87">
            <a:extLst>
              <a:ext uri="{FF2B5EF4-FFF2-40B4-BE49-F238E27FC236}">
                <a16:creationId xmlns:a16="http://schemas.microsoft.com/office/drawing/2014/main" id="{9A881304-9506-40AF-A52F-67112DF09D8E}"/>
              </a:ext>
            </a:extLst>
          </p:cNvPr>
          <p:cNvSpPr/>
          <p:nvPr/>
        </p:nvSpPr>
        <p:spPr>
          <a:xfrm>
            <a:off x="654696" y="1592384"/>
            <a:ext cx="10481864" cy="461665"/>
          </a:xfrm>
          <a:prstGeom prst="rect">
            <a:avLst/>
          </a:prstGeom>
        </p:spPr>
        <p:txBody>
          <a:bodyPr wrap="squar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rPr>
              <a:t>1. </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rPr>
              <a:t>“一院一策”等学校</a:t>
            </a:r>
            <a:r>
              <a:rPr lang="zh-CN" altLang="en-US" sz="2400" kern="100" dirty="0">
                <a:solidFill>
                  <a:srgbClr val="FF0000"/>
                </a:solidFill>
                <a:latin typeface="微软雅黑" panose="020B0503020204020204" pitchFamily="34" charset="-122"/>
                <a:ea typeface="微软雅黑" panose="020B0503020204020204" pitchFamily="34" charset="-122"/>
              </a:rPr>
              <a:t>政策</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rPr>
              <a:t>，加速了学院</a:t>
            </a:r>
            <a:r>
              <a:rPr lang="zh-CN" altLang="en-US" sz="2400" kern="100" dirty="0">
                <a:solidFill>
                  <a:srgbClr val="FF0000"/>
                </a:solidFill>
                <a:latin typeface="微软雅黑" panose="020B0503020204020204" pitchFamily="34" charset="-122"/>
                <a:ea typeface="微软雅黑" panose="020B0503020204020204" pitchFamily="34" charset="-122"/>
              </a:rPr>
              <a:t>师资队伍、人才培养质量</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rPr>
              <a:t>全面提升</a:t>
            </a:r>
          </a:p>
        </p:txBody>
      </p:sp>
      <p:sp>
        <p:nvSpPr>
          <p:cNvPr id="12" name="矩形 11">
            <a:extLst>
              <a:ext uri="{FF2B5EF4-FFF2-40B4-BE49-F238E27FC236}">
                <a16:creationId xmlns:a16="http://schemas.microsoft.com/office/drawing/2014/main" id="{E91B2C86-F3EA-4079-AB96-E28F95747EDC}"/>
              </a:ext>
            </a:extLst>
          </p:cNvPr>
          <p:cNvSpPr/>
          <p:nvPr/>
        </p:nvSpPr>
        <p:spPr>
          <a:xfrm>
            <a:off x="641781" y="2190866"/>
            <a:ext cx="10481864" cy="461665"/>
          </a:xfrm>
          <a:prstGeom prst="rect">
            <a:avLst/>
          </a:prstGeom>
        </p:spPr>
        <p:txBody>
          <a:bodyPr wrap="squar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rPr>
              <a:t>2. </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rPr>
              <a:t>专业建设经费、实验室建设</a:t>
            </a:r>
            <a:r>
              <a:rPr lang="zh-CN" altLang="en-US" sz="2400" kern="100" dirty="0">
                <a:solidFill>
                  <a:srgbClr val="FF0000"/>
                </a:solidFill>
                <a:latin typeface="微软雅黑" panose="020B0503020204020204" pitchFamily="34" charset="-122"/>
                <a:ea typeface="微软雅黑" panose="020B0503020204020204" pitchFamily="34" charset="-122"/>
              </a:rPr>
              <a:t>经费</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rPr>
              <a:t>等，为人才培养质量提供了</a:t>
            </a:r>
            <a:r>
              <a:rPr lang="zh-CN" altLang="en-US" sz="2400" kern="100" dirty="0">
                <a:solidFill>
                  <a:srgbClr val="FF0000"/>
                </a:solidFill>
                <a:latin typeface="微软雅黑" panose="020B0503020204020204" pitchFamily="34" charset="-122"/>
                <a:ea typeface="微软雅黑" panose="020B0503020204020204" pitchFamily="34" charset="-122"/>
              </a:rPr>
              <a:t>有效保障</a:t>
            </a:r>
          </a:p>
        </p:txBody>
      </p:sp>
      <p:sp>
        <p:nvSpPr>
          <p:cNvPr id="15" name="矩形 14">
            <a:extLst>
              <a:ext uri="{FF2B5EF4-FFF2-40B4-BE49-F238E27FC236}">
                <a16:creationId xmlns:a16="http://schemas.microsoft.com/office/drawing/2014/main" id="{44BE599C-906C-4924-BE1F-0D69A1EA4A51}"/>
              </a:ext>
            </a:extLst>
          </p:cNvPr>
          <p:cNvSpPr/>
          <p:nvPr/>
        </p:nvSpPr>
        <p:spPr>
          <a:xfrm>
            <a:off x="654696" y="2752665"/>
            <a:ext cx="10481864" cy="461665"/>
          </a:xfrm>
          <a:prstGeom prst="rect">
            <a:avLst/>
          </a:prstGeom>
        </p:spPr>
        <p:txBody>
          <a:bodyPr wrap="squar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rPr>
              <a:t>3. </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rPr>
              <a:t>多措并举，学院出台多项人才培养质量保障</a:t>
            </a:r>
            <a:r>
              <a:rPr lang="zh-CN" altLang="en-US" sz="2400" kern="100" dirty="0">
                <a:solidFill>
                  <a:srgbClr val="FF0000"/>
                </a:solidFill>
                <a:latin typeface="微软雅黑" panose="020B0503020204020204" pitchFamily="34" charset="-122"/>
                <a:ea typeface="微软雅黑" panose="020B0503020204020204" pitchFamily="34" charset="-122"/>
              </a:rPr>
              <a:t>制度</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rPr>
              <a:t>，促进</a:t>
            </a:r>
            <a:r>
              <a:rPr lang="zh-CN" altLang="en-US" sz="2400" kern="100" dirty="0">
                <a:solidFill>
                  <a:srgbClr val="FF0000"/>
                </a:solidFill>
                <a:latin typeface="微软雅黑" panose="020B0503020204020204" pitchFamily="34" charset="-122"/>
                <a:ea typeface="微软雅黑" panose="020B0503020204020204" pitchFamily="34" charset="-122"/>
              </a:rPr>
              <a:t>一流专业建设</a:t>
            </a:r>
          </a:p>
        </p:txBody>
      </p:sp>
      <p:sp>
        <p:nvSpPr>
          <p:cNvPr id="17" name="文本框 16">
            <a:extLst>
              <a:ext uri="{FF2B5EF4-FFF2-40B4-BE49-F238E27FC236}">
                <a16:creationId xmlns:a16="http://schemas.microsoft.com/office/drawing/2014/main" id="{4BA013B7-B38C-4BFE-B472-2AC025F09268}"/>
              </a:ext>
            </a:extLst>
          </p:cNvPr>
          <p:cNvSpPr txBox="1"/>
          <p:nvPr>
            <p:custDataLst>
              <p:tags r:id="rId1"/>
            </p:custDataLst>
          </p:nvPr>
        </p:nvSpPr>
        <p:spPr>
          <a:xfrm>
            <a:off x="5882713" y="3351147"/>
            <a:ext cx="6840760" cy="3247938"/>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342900" indent="-342900" algn="just">
              <a:spcAft>
                <a:spcPts val="1600"/>
              </a:spcAft>
              <a:buFont typeface="Wingdings" panose="05000000000000000000" charset="0"/>
              <a:buChar char="u"/>
            </a:pPr>
            <a:r>
              <a:rPr lang="zh-CN" altLang="zh-CN" sz="1200" b="1" dirty="0">
                <a:solidFill>
                  <a:schemeClr val="tx1">
                    <a:lumMod val="75000"/>
                    <a:lumOff val="25000"/>
                  </a:schemeClr>
                </a:solidFill>
                <a:latin typeface="微软雅黑" panose="020B0503020204020204" pitchFamily="34" charset="-122"/>
                <a:ea typeface="微软雅黑" panose="020B0503020204020204" pitchFamily="34" charset="-122"/>
              </a:rPr>
              <a:t>《信息工程学院本科生学业导师制实施方案（试行）》</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lgn="just">
              <a:spcAft>
                <a:spcPts val="1600"/>
              </a:spcAft>
              <a:buFont typeface="Wingdings" panose="05000000000000000000" charset="0"/>
              <a:buChar char="u"/>
            </a:pPr>
            <a:r>
              <a:rPr lang="zh-CN" altLang="zh-CN" sz="1200" b="1" dirty="0">
                <a:solidFill>
                  <a:schemeClr val="tx1">
                    <a:lumMod val="75000"/>
                    <a:lumOff val="25000"/>
                  </a:schemeClr>
                </a:solidFill>
                <a:latin typeface="微软雅黑" panose="020B0503020204020204" pitchFamily="34" charset="-122"/>
                <a:ea typeface="微软雅黑" panose="020B0503020204020204" pitchFamily="34" charset="-122"/>
              </a:rPr>
              <a:t>《信息工程学院教师本科教学质量综合评价认定办法（暂行）》</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lgn="just">
              <a:spcAft>
                <a:spcPts val="1600"/>
              </a:spcAft>
              <a:buFont typeface="Wingdings" panose="05000000000000000000" charset="0"/>
              <a:buChar char="u"/>
            </a:pPr>
            <a:r>
              <a:rPr lang="zh-CN" altLang="zh-CN" sz="1200" b="1" dirty="0">
                <a:solidFill>
                  <a:schemeClr val="tx1">
                    <a:lumMod val="75000"/>
                    <a:lumOff val="25000"/>
                  </a:schemeClr>
                </a:solidFill>
                <a:latin typeface="微软雅黑" panose="020B0503020204020204" pitchFamily="34" charset="-122"/>
                <a:ea typeface="微软雅黑" panose="020B0503020204020204" pitchFamily="34" charset="-122"/>
              </a:rPr>
              <a:t>《信息工程学院基层教学组织负责人选拔任用工作办法（试行）》</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lgn="just">
              <a:spcAft>
                <a:spcPts val="1600"/>
              </a:spcAft>
              <a:buFont typeface="Wingdings" panose="05000000000000000000" charset="0"/>
              <a:buChar char="u"/>
            </a:pPr>
            <a:r>
              <a:rPr lang="zh-CN" altLang="zh-CN" sz="1200" b="1" dirty="0">
                <a:solidFill>
                  <a:schemeClr val="tx1">
                    <a:lumMod val="75000"/>
                    <a:lumOff val="25000"/>
                  </a:schemeClr>
                </a:solidFill>
                <a:latin typeface="微软雅黑" panose="020B0503020204020204" pitchFamily="34" charset="-122"/>
                <a:ea typeface="微软雅黑" panose="020B0503020204020204" pitchFamily="34" charset="-122"/>
              </a:rPr>
              <a:t>《信息工程学院“人工智能</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200" b="1" dirty="0">
                <a:solidFill>
                  <a:schemeClr val="tx1">
                    <a:lumMod val="75000"/>
                    <a:lumOff val="25000"/>
                  </a:schemeClr>
                </a:solidFill>
                <a:latin typeface="微软雅黑" panose="020B0503020204020204" pitchFamily="34" charset="-122"/>
                <a:ea typeface="微软雅黑" panose="020B0503020204020204" pitchFamily="34" charset="-122"/>
              </a:rPr>
              <a:t>教学研究中心建设方案》</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lgn="just">
              <a:spcAft>
                <a:spcPts val="1600"/>
              </a:spcAft>
              <a:buFont typeface="Wingdings" panose="05000000000000000000" charset="0"/>
              <a:buChar char="u"/>
            </a:pPr>
            <a:r>
              <a:rPr lang="zh-CN" altLang="zh-CN" sz="1200" b="1" dirty="0">
                <a:solidFill>
                  <a:schemeClr val="tx1">
                    <a:lumMod val="75000"/>
                    <a:lumOff val="25000"/>
                  </a:schemeClr>
                </a:solidFill>
                <a:latin typeface="微软雅黑" panose="020B0503020204020204" pitchFamily="34" charset="-122"/>
                <a:ea typeface="微软雅黑" panose="020B0503020204020204" pitchFamily="34" charset="-122"/>
              </a:rPr>
              <a:t>《信息工程学院工程教育认证申请工作实施方案》</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lgn="just">
              <a:spcAft>
                <a:spcPts val="1600"/>
              </a:spcAft>
              <a:buFont typeface="Wingdings" panose="05000000000000000000" charset="0"/>
              <a:buChar char="u"/>
            </a:pPr>
            <a:r>
              <a:rPr lang="zh-CN" altLang="zh-CN" sz="1200" b="1" dirty="0">
                <a:solidFill>
                  <a:schemeClr val="tx1">
                    <a:lumMod val="75000"/>
                    <a:lumOff val="25000"/>
                  </a:schemeClr>
                </a:solidFill>
                <a:latin typeface="微软雅黑" panose="020B0503020204020204" pitchFamily="34" charset="-122"/>
                <a:ea typeface="微软雅黑" panose="020B0503020204020204" pitchFamily="34" charset="-122"/>
              </a:rPr>
              <a:t>《信息工程学院本科生大类招生专业分流实施办法（试行）》</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lgn="just">
              <a:spcAft>
                <a:spcPts val="1600"/>
              </a:spcAft>
              <a:buFont typeface="Wingdings" panose="05000000000000000000" charset="0"/>
              <a:buChar char="u"/>
            </a:pPr>
            <a:r>
              <a:rPr lang="zh-CN" altLang="zh-CN" sz="1200" b="1" dirty="0">
                <a:solidFill>
                  <a:schemeClr val="tx1">
                    <a:lumMod val="75000"/>
                    <a:lumOff val="25000"/>
                  </a:schemeClr>
                </a:solidFill>
                <a:latin typeface="微软雅黑" panose="020B0503020204020204" pitchFamily="34" charset="-122"/>
                <a:ea typeface="微软雅黑" panose="020B0503020204020204" pitchFamily="34" charset="-122"/>
              </a:rPr>
              <a:t>《信息工程学院</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2019</a:t>
            </a:r>
            <a:r>
              <a:rPr lang="zh-CN" altLang="zh-CN" sz="1200" b="1" dirty="0">
                <a:solidFill>
                  <a:schemeClr val="tx1">
                    <a:lumMod val="75000"/>
                    <a:lumOff val="25000"/>
                  </a:schemeClr>
                </a:solidFill>
                <a:latin typeface="微软雅黑" panose="020B0503020204020204" pitchFamily="34" charset="-122"/>
                <a:ea typeface="微软雅黑" panose="020B0503020204020204" pitchFamily="34" charset="-122"/>
              </a:rPr>
              <a:t>级计算机大类学生专业分流工作实施方案》</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marL="342900" indent="-342900" algn="just"/>
            <a:endParaRPr lang="zh-CN" altLang="en-US" sz="120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9698" name="Picture 2" descr="321A6515_副本_副本_副本_副本_副本.jpg">
            <a:extLst>
              <a:ext uri="{FF2B5EF4-FFF2-40B4-BE49-F238E27FC236}">
                <a16:creationId xmlns:a16="http://schemas.microsoft.com/office/drawing/2014/main" id="{B04E63C5-6CA2-41A9-9E65-E43EA3B09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429" y="3351147"/>
            <a:ext cx="4937248" cy="2822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728172"/>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2012">
            <a:extLst>
              <a:ext uri="{FF2B5EF4-FFF2-40B4-BE49-F238E27FC236}">
                <a16:creationId xmlns:a16="http://schemas.microsoft.com/office/drawing/2014/main" id="{83C9E6D6-CD55-4216-9853-74258318484B}"/>
              </a:ext>
            </a:extLst>
          </p:cNvPr>
          <p:cNvSpPr/>
          <p:nvPr/>
        </p:nvSpPr>
        <p:spPr>
          <a:xfrm>
            <a:off x="1246111" y="2469654"/>
            <a:ext cx="10610529" cy="624662"/>
          </a:xfrm>
          <a:prstGeom prst="roundRect">
            <a:avLst>
              <a:gd name="adj" fmla="val 6918"/>
            </a:avLst>
          </a:prstGeom>
          <a:noFill/>
          <a:ln w="12700">
            <a:solidFill>
              <a:srgbClr val="A6AAA9"/>
            </a:solidFill>
            <a:miter lim="400000"/>
          </a:ln>
        </p:spPr>
        <p:txBody>
          <a:bodyPr lIns="14288" tIns="14288" rIns="14288" bIns="14288" anchor="ctr"/>
          <a:lstStyle/>
          <a:p>
            <a:pPr lvl="0"/>
            <a:endParaRPr sz="1300"/>
          </a:p>
        </p:txBody>
      </p:sp>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四、主要成效</a:t>
            </a:r>
          </a:p>
        </p:txBody>
      </p:sp>
      <p:sp>
        <p:nvSpPr>
          <p:cNvPr id="6" name="文本框 5">
            <a:extLst>
              <a:ext uri="{FF2B5EF4-FFF2-40B4-BE49-F238E27FC236}">
                <a16:creationId xmlns:a16="http://schemas.microsoft.com/office/drawing/2014/main" id="{4310ED09-C80B-462E-81A5-C7C43001B7D1}"/>
              </a:ext>
            </a:extLst>
          </p:cNvPr>
          <p:cNvSpPr txBox="1"/>
          <p:nvPr/>
        </p:nvSpPr>
        <p:spPr>
          <a:xfrm>
            <a:off x="407405" y="969465"/>
            <a:ext cx="11593251" cy="1200329"/>
          </a:xfrm>
          <a:prstGeom prst="rect">
            <a:avLst/>
          </a:prstGeom>
          <a:noFill/>
        </p:spPr>
        <p:txBody>
          <a:bodyPr wrap="square" rtlCol="0">
            <a:spAutoFit/>
          </a:bodyPr>
          <a:lstStyle/>
          <a:p>
            <a:r>
              <a:rPr lang="zh-CN" altLang="en-US" sz="2400" dirty="0"/>
              <a:t>（五）</a:t>
            </a:r>
            <a:r>
              <a:rPr lang="zh-CN" altLang="en-US" sz="2400" kern="100" dirty="0"/>
              <a:t>实现</a:t>
            </a:r>
            <a:r>
              <a:rPr lang="zh-CN" altLang="en-US" sz="2400" dirty="0">
                <a:solidFill>
                  <a:srgbClr val="FF0000"/>
                </a:solidFill>
                <a:latin typeface="+mn-ea"/>
              </a:rPr>
              <a:t>“</a:t>
            </a:r>
            <a:r>
              <a:rPr lang="en-US" altLang="zh-CN" sz="2400" dirty="0">
                <a:solidFill>
                  <a:srgbClr val="FF0000"/>
                </a:solidFill>
                <a:latin typeface="+mn-ea"/>
              </a:rPr>
              <a:t>4</a:t>
            </a:r>
            <a:r>
              <a:rPr lang="zh-CN" altLang="en-US" sz="2400" dirty="0">
                <a:solidFill>
                  <a:srgbClr val="FF0000"/>
                </a:solidFill>
                <a:latin typeface="+mn-ea"/>
              </a:rPr>
              <a:t>”</a:t>
            </a:r>
            <a:r>
              <a:rPr lang="zh-CN" altLang="en-US" sz="2400" kern="100" dirty="0"/>
              <a:t>个突破</a:t>
            </a:r>
            <a:r>
              <a:rPr lang="zh-CN" altLang="en-US" sz="2400" dirty="0">
                <a:latin typeface="+mn-ea"/>
              </a:rPr>
              <a:t>：</a:t>
            </a:r>
            <a:r>
              <a:rPr lang="zh-CN" altLang="en-US" sz="2400" dirty="0">
                <a:solidFill>
                  <a:srgbClr val="0000FF"/>
                </a:solidFill>
                <a:latin typeface="+mn-ea"/>
              </a:rPr>
              <a:t>国家级专业、国家级课程、国家级平台、国家级项目</a:t>
            </a:r>
          </a:p>
          <a:p>
            <a:endParaRPr lang="en-US" altLang="zh-CN" sz="2400" dirty="0">
              <a:solidFill>
                <a:srgbClr val="0000FF"/>
              </a:solidFill>
              <a:latin typeface="+mn-ea"/>
            </a:endParaRPr>
          </a:p>
          <a:p>
            <a:endParaRPr lang="en-US" altLang="zh-CN" sz="2400" dirty="0">
              <a:solidFill>
                <a:srgbClr val="0000FF"/>
              </a:solidFill>
              <a:latin typeface="+mn-ea"/>
            </a:endParaRPr>
          </a:p>
        </p:txBody>
      </p:sp>
      <p:sp>
        <p:nvSpPr>
          <p:cNvPr id="103" name="Shape 2012">
            <a:extLst>
              <a:ext uri="{FF2B5EF4-FFF2-40B4-BE49-F238E27FC236}">
                <a16:creationId xmlns:a16="http://schemas.microsoft.com/office/drawing/2014/main" id="{8449C8FD-AEBF-454C-B3C4-DEED25D15ADE}"/>
              </a:ext>
            </a:extLst>
          </p:cNvPr>
          <p:cNvSpPr/>
          <p:nvPr/>
        </p:nvSpPr>
        <p:spPr>
          <a:xfrm>
            <a:off x="1262170" y="3255048"/>
            <a:ext cx="10594469" cy="624662"/>
          </a:xfrm>
          <a:prstGeom prst="roundRect">
            <a:avLst>
              <a:gd name="adj" fmla="val 6918"/>
            </a:avLst>
          </a:prstGeom>
          <a:noFill/>
          <a:ln w="12700">
            <a:solidFill>
              <a:srgbClr val="A6AAA9"/>
            </a:solidFill>
            <a:miter lim="400000"/>
          </a:ln>
        </p:spPr>
        <p:txBody>
          <a:bodyPr lIns="14288" tIns="14288" rIns="14288" bIns="14288" anchor="ctr"/>
          <a:lstStyle/>
          <a:p>
            <a:pPr lvl="0"/>
            <a:endParaRPr sz="1300"/>
          </a:p>
        </p:txBody>
      </p:sp>
      <p:sp>
        <p:nvSpPr>
          <p:cNvPr id="104" name="Shape 2014">
            <a:extLst>
              <a:ext uri="{FF2B5EF4-FFF2-40B4-BE49-F238E27FC236}">
                <a16:creationId xmlns:a16="http://schemas.microsoft.com/office/drawing/2014/main" id="{D2AD3A3B-2D29-4C62-B855-10FD3DA15410}"/>
              </a:ext>
            </a:extLst>
          </p:cNvPr>
          <p:cNvSpPr/>
          <p:nvPr/>
        </p:nvSpPr>
        <p:spPr>
          <a:xfrm>
            <a:off x="1291866" y="4085647"/>
            <a:ext cx="10564773" cy="639497"/>
          </a:xfrm>
          <a:prstGeom prst="roundRect">
            <a:avLst>
              <a:gd name="adj" fmla="val 6918"/>
            </a:avLst>
          </a:prstGeom>
          <a:noFill/>
          <a:ln w="12700">
            <a:solidFill>
              <a:srgbClr val="A6AAA9"/>
            </a:solidFill>
            <a:miter lim="400000"/>
          </a:ln>
        </p:spPr>
        <p:txBody>
          <a:bodyPr lIns="14288" tIns="14288" rIns="14288" bIns="14288" anchor="ctr"/>
          <a:lstStyle/>
          <a:p>
            <a:pPr lvl="0"/>
            <a:endParaRPr sz="1300"/>
          </a:p>
        </p:txBody>
      </p:sp>
      <p:sp>
        <p:nvSpPr>
          <p:cNvPr id="106" name="Shape 2017">
            <a:extLst>
              <a:ext uri="{FF2B5EF4-FFF2-40B4-BE49-F238E27FC236}">
                <a16:creationId xmlns:a16="http://schemas.microsoft.com/office/drawing/2014/main" id="{BB821925-04AF-4301-A549-E84247D58730}"/>
              </a:ext>
            </a:extLst>
          </p:cNvPr>
          <p:cNvSpPr/>
          <p:nvPr/>
        </p:nvSpPr>
        <p:spPr>
          <a:xfrm>
            <a:off x="1200973" y="1484784"/>
            <a:ext cx="10655667" cy="888505"/>
          </a:xfrm>
          <a:prstGeom prst="roundRect">
            <a:avLst>
              <a:gd name="adj" fmla="val 6918"/>
            </a:avLst>
          </a:prstGeom>
          <a:noFill/>
          <a:ln w="12700">
            <a:solidFill>
              <a:srgbClr val="A6AAA9"/>
            </a:solidFill>
            <a:miter lim="400000"/>
          </a:ln>
        </p:spPr>
        <p:txBody>
          <a:bodyPr lIns="14288" tIns="14288" rIns="14288" bIns="14288" anchor="ctr"/>
          <a:lstStyle/>
          <a:p>
            <a:pPr lvl="0"/>
            <a:endParaRPr sz="1300" dirty="0">
              <a:latin typeface="楷体" panose="02010609060101010101" pitchFamily="49" charset="-122"/>
              <a:ea typeface="楷体" panose="02010609060101010101" pitchFamily="49" charset="-122"/>
            </a:endParaRPr>
          </a:p>
        </p:txBody>
      </p:sp>
      <p:sp>
        <p:nvSpPr>
          <p:cNvPr id="107" name="Shape 2021">
            <a:extLst>
              <a:ext uri="{FF2B5EF4-FFF2-40B4-BE49-F238E27FC236}">
                <a16:creationId xmlns:a16="http://schemas.microsoft.com/office/drawing/2014/main" id="{16896A1A-1B48-43D2-AE5F-AABC563DEFE8}"/>
              </a:ext>
            </a:extLst>
          </p:cNvPr>
          <p:cNvSpPr/>
          <p:nvPr/>
        </p:nvSpPr>
        <p:spPr>
          <a:xfrm>
            <a:off x="1415480" y="1565366"/>
            <a:ext cx="10294466" cy="930901"/>
          </a:xfrm>
          <a:prstGeom prst="rect">
            <a:avLst/>
          </a:prstGeom>
          <a:ln w="12700">
            <a:miter lim="400000"/>
          </a:ln>
        </p:spPr>
        <p:txBody>
          <a:bodyPr lIns="0" tIns="0" rIns="0" bIns="0"/>
          <a:lstStyle>
            <a:lvl1pPr algn="l">
              <a:lnSpc>
                <a:spcPct val="120000"/>
              </a:lnSpc>
              <a:spcBef>
                <a:spcPts val="2500"/>
              </a:spcBef>
              <a:defRPr sz="2000">
                <a:solidFill>
                  <a:srgbClr val="53585F"/>
                </a:solidFill>
              </a:defRPr>
            </a:lvl1pPr>
          </a:lstStyle>
          <a:p>
            <a:pPr algn="just"/>
            <a:r>
              <a:rPr lang="zh-CN" altLang="en-US" sz="1400" b="1" dirty="0">
                <a:solidFill>
                  <a:srgbClr val="FF0000"/>
                </a:solidFill>
                <a:latin typeface="宋体" panose="02010600030101010101" pitchFamily="2" charset="-122"/>
                <a:ea typeface="宋体" panose="02010600030101010101" pitchFamily="2" charset="-122"/>
              </a:rPr>
              <a:t>师资队伍 </a:t>
            </a:r>
            <a:r>
              <a:rPr lang="en-US" altLang="zh-CN" sz="1400" dirty="0">
                <a:solidFill>
                  <a:srgbClr val="0000FF"/>
                </a:solidFill>
                <a:latin typeface="宋体" panose="02010600030101010101" pitchFamily="2" charset="-122"/>
                <a:ea typeface="宋体" panose="02010600030101010101" pitchFamily="2" charset="-122"/>
              </a:rPr>
              <a:t>1/3</a:t>
            </a:r>
            <a:r>
              <a:rPr lang="zh-CN" altLang="en-US" sz="1400" dirty="0">
                <a:solidFill>
                  <a:schemeClr val="tx1"/>
                </a:solidFill>
                <a:latin typeface="宋体" panose="02010600030101010101" pitchFamily="2" charset="-122"/>
                <a:ea typeface="宋体" panose="02010600030101010101" pitchFamily="2" charset="-122"/>
              </a:rPr>
              <a:t>为新引进的专任教师、美国、澳大利亚、日本等海外人才</a:t>
            </a:r>
            <a:r>
              <a:rPr lang="en-US" altLang="zh-CN" sz="1400" dirty="0">
                <a:solidFill>
                  <a:srgbClr val="0000FF"/>
                </a:solidFill>
                <a:latin typeface="宋体" panose="02010600030101010101" pitchFamily="2" charset="-122"/>
                <a:ea typeface="宋体" panose="02010600030101010101" pitchFamily="2" charset="-122"/>
              </a:rPr>
              <a:t>9</a:t>
            </a:r>
            <a:r>
              <a:rPr lang="zh-CN" altLang="en-US" sz="1400" dirty="0">
                <a:solidFill>
                  <a:schemeClr val="tx1"/>
                </a:solidFill>
                <a:latin typeface="宋体" panose="02010600030101010101" pitchFamily="2" charset="-122"/>
                <a:ea typeface="宋体" panose="02010600030101010101" pitchFamily="2" charset="-122"/>
              </a:rPr>
              <a:t>人，具有华为、百度、联想等企业经验教师</a:t>
            </a:r>
            <a:r>
              <a:rPr lang="en-US" altLang="zh-CN" sz="1400" dirty="0">
                <a:solidFill>
                  <a:srgbClr val="0000FF"/>
                </a:solidFill>
                <a:latin typeface="宋体" panose="02010600030101010101" pitchFamily="2" charset="-122"/>
                <a:ea typeface="宋体" panose="02010600030101010101" pitchFamily="2" charset="-122"/>
              </a:rPr>
              <a:t>8</a:t>
            </a:r>
            <a:r>
              <a:rPr lang="zh-CN" altLang="en-US" sz="1400" dirty="0">
                <a:solidFill>
                  <a:schemeClr val="tx1"/>
                </a:solidFill>
                <a:latin typeface="宋体" panose="02010600030101010101" pitchFamily="2" charset="-122"/>
                <a:ea typeface="宋体" panose="02010600030101010101" pitchFamily="2" charset="-122"/>
              </a:rPr>
              <a:t>人，陕西省“特支计划”教学名师、宝钢优秀教师奖、唐立新教学名师奖、课程思政标兵、金牌教师</a:t>
            </a:r>
            <a:r>
              <a:rPr lang="en-US" altLang="zh-CN" sz="1400" dirty="0">
                <a:solidFill>
                  <a:schemeClr val="tx1"/>
                </a:solidFill>
                <a:latin typeface="宋体" panose="02010600030101010101" pitchFamily="2" charset="-122"/>
                <a:ea typeface="宋体" panose="02010600030101010101" pitchFamily="2" charset="-122"/>
              </a:rPr>
              <a:t>3</a:t>
            </a:r>
            <a:r>
              <a:rPr lang="zh-CN" altLang="en-US" sz="1400" dirty="0">
                <a:solidFill>
                  <a:schemeClr val="tx1"/>
                </a:solidFill>
                <a:latin typeface="宋体" panose="02010600030101010101" pitchFamily="2" charset="-122"/>
                <a:ea typeface="宋体" panose="02010600030101010101" pitchFamily="2" charset="-122"/>
              </a:rPr>
              <a:t>人、校级优秀教学团队</a:t>
            </a:r>
            <a:r>
              <a:rPr lang="en-US" altLang="zh-CN" sz="1400" dirty="0">
                <a:solidFill>
                  <a:srgbClr val="0000FF"/>
                </a:solidFill>
                <a:latin typeface="宋体" panose="02010600030101010101" pitchFamily="2" charset="-122"/>
                <a:ea typeface="宋体" panose="02010600030101010101" pitchFamily="2" charset="-122"/>
              </a:rPr>
              <a:t>3</a:t>
            </a:r>
            <a:r>
              <a:rPr lang="zh-CN" altLang="en-US" sz="1400" dirty="0">
                <a:solidFill>
                  <a:schemeClr val="tx1"/>
                </a:solidFill>
                <a:latin typeface="宋体" panose="02010600030101010101" pitchFamily="2" charset="-122"/>
                <a:ea typeface="宋体" panose="02010600030101010101" pitchFamily="2" charset="-122"/>
              </a:rPr>
              <a:t>个、毕业生最喜爱的老师</a:t>
            </a:r>
            <a:r>
              <a:rPr lang="en-US" altLang="zh-CN" sz="1400" dirty="0">
                <a:solidFill>
                  <a:srgbClr val="0000FF"/>
                </a:solidFill>
                <a:latin typeface="宋体" panose="02010600030101010101" pitchFamily="2" charset="-122"/>
                <a:ea typeface="宋体" panose="02010600030101010101" pitchFamily="2" charset="-122"/>
              </a:rPr>
              <a:t>6</a:t>
            </a:r>
            <a:r>
              <a:rPr lang="zh-CN" altLang="en-US" sz="1400" dirty="0">
                <a:solidFill>
                  <a:schemeClr val="tx1"/>
                </a:solidFill>
                <a:latin typeface="宋体" panose="02010600030101010101" pitchFamily="2" charset="-122"/>
                <a:ea typeface="宋体" panose="02010600030101010101" pitchFamily="2" charset="-122"/>
              </a:rPr>
              <a:t>人、陕西省中青年领军人才、陕西省青年科技新星、陕西省高校青年创新团队</a:t>
            </a:r>
            <a:r>
              <a:rPr lang="zh-CN" altLang="en-US" sz="1400" b="1" dirty="0">
                <a:solidFill>
                  <a:schemeClr val="tx1"/>
                </a:solidFill>
                <a:latin typeface="宋体" panose="02010600030101010101" pitchFamily="2" charset="-122"/>
                <a:ea typeface="宋体" panose="02010600030101010101" pitchFamily="2" charset="-122"/>
              </a:rPr>
              <a:t>。</a:t>
            </a:r>
          </a:p>
        </p:txBody>
      </p:sp>
      <p:sp>
        <p:nvSpPr>
          <p:cNvPr id="108" name="Shape 2023">
            <a:extLst>
              <a:ext uri="{FF2B5EF4-FFF2-40B4-BE49-F238E27FC236}">
                <a16:creationId xmlns:a16="http://schemas.microsoft.com/office/drawing/2014/main" id="{0F3839CF-65BB-4DBB-99B3-8184173EA733}"/>
              </a:ext>
            </a:extLst>
          </p:cNvPr>
          <p:cNvSpPr/>
          <p:nvPr/>
        </p:nvSpPr>
        <p:spPr>
          <a:xfrm>
            <a:off x="1459125" y="4162049"/>
            <a:ext cx="10291788" cy="281259"/>
          </a:xfrm>
          <a:prstGeom prst="rect">
            <a:avLst/>
          </a:prstGeom>
          <a:ln w="12700">
            <a:miter lim="400000"/>
          </a:ln>
        </p:spPr>
        <p:txBody>
          <a:bodyPr lIns="0" tIns="0" rIns="0" bIns="0"/>
          <a:lstStyle>
            <a:lvl1pPr algn="l">
              <a:lnSpc>
                <a:spcPct val="120000"/>
              </a:lnSpc>
              <a:spcBef>
                <a:spcPts val="2500"/>
              </a:spcBef>
              <a:defRPr sz="2000">
                <a:solidFill>
                  <a:srgbClr val="53585F"/>
                </a:solidFill>
              </a:defRPr>
            </a:lvl1pPr>
          </a:lstStyle>
          <a:p>
            <a:pPr algn="just"/>
            <a:r>
              <a:rPr lang="zh-CN" altLang="en-US" sz="1400" b="1" dirty="0">
                <a:solidFill>
                  <a:srgbClr val="FF0000"/>
                </a:solidFill>
                <a:latin typeface="宋体" panose="02010600030101010101" pitchFamily="2" charset="-122"/>
                <a:ea typeface="宋体" panose="02010600030101010101" pitchFamily="2" charset="-122"/>
              </a:rPr>
              <a:t>教改项目 </a:t>
            </a:r>
            <a:r>
              <a:rPr lang="zh-CN" altLang="en-US" sz="1400" dirty="0">
                <a:solidFill>
                  <a:schemeClr val="tx1"/>
                </a:solidFill>
                <a:latin typeface="宋体" panose="02010600030101010101" pitchFamily="2" charset="-122"/>
                <a:ea typeface="宋体" panose="02010600030101010101" pitchFamily="2" charset="-122"/>
              </a:rPr>
              <a:t>教育部“新工科”研究与实践项目</a:t>
            </a:r>
            <a:r>
              <a:rPr lang="en-US" altLang="zh-CN" sz="1400" dirty="0">
                <a:solidFill>
                  <a:srgbClr val="0000FF"/>
                </a:solidFill>
                <a:latin typeface="宋体" panose="02010600030101010101" pitchFamily="2" charset="-122"/>
                <a:ea typeface="宋体" panose="02010600030101010101" pitchFamily="2" charset="-122"/>
              </a:rPr>
              <a:t>1</a:t>
            </a:r>
            <a:r>
              <a:rPr lang="zh-CN" altLang="en-US" sz="1400" dirty="0">
                <a:solidFill>
                  <a:schemeClr val="tx1"/>
                </a:solidFill>
                <a:latin typeface="宋体" panose="02010600030101010101" pitchFamily="2" charset="-122"/>
                <a:ea typeface="宋体" panose="02010600030101010101" pitchFamily="2" charset="-122"/>
              </a:rPr>
              <a:t>项、省重点攻关项目</a:t>
            </a:r>
            <a:r>
              <a:rPr lang="en-US" altLang="zh-CN" sz="1400" dirty="0">
                <a:solidFill>
                  <a:srgbClr val="0000FF"/>
                </a:solidFill>
                <a:latin typeface="宋体" panose="02010600030101010101" pitchFamily="2" charset="-122"/>
                <a:ea typeface="宋体" panose="02010600030101010101" pitchFamily="2" charset="-122"/>
              </a:rPr>
              <a:t>2</a:t>
            </a:r>
            <a:r>
              <a:rPr lang="zh-CN" altLang="en-US" sz="1400" dirty="0">
                <a:solidFill>
                  <a:schemeClr val="tx1"/>
                </a:solidFill>
                <a:latin typeface="宋体" panose="02010600030101010101" pitchFamily="2" charset="-122"/>
                <a:ea typeface="宋体" panose="02010600030101010101" pitchFamily="2" charset="-122"/>
              </a:rPr>
              <a:t>项、省一般项目</a:t>
            </a:r>
            <a:r>
              <a:rPr lang="en-US" altLang="zh-CN" sz="1400" dirty="0">
                <a:solidFill>
                  <a:srgbClr val="0000FF"/>
                </a:solidFill>
                <a:latin typeface="宋体" panose="02010600030101010101" pitchFamily="2" charset="-122"/>
                <a:ea typeface="宋体" panose="02010600030101010101" pitchFamily="2" charset="-122"/>
              </a:rPr>
              <a:t>1</a:t>
            </a:r>
            <a:r>
              <a:rPr lang="zh-CN" altLang="en-US" sz="1400" dirty="0">
                <a:solidFill>
                  <a:schemeClr val="tx1"/>
                </a:solidFill>
                <a:latin typeface="宋体" panose="02010600030101010101" pitchFamily="2" charset="-122"/>
                <a:ea typeface="宋体" panose="02010600030101010101" pitchFamily="2" charset="-122"/>
              </a:rPr>
              <a:t>项、教育部产学研合作项目</a:t>
            </a:r>
            <a:r>
              <a:rPr lang="en-US" altLang="zh-CN" sz="1400" dirty="0">
                <a:solidFill>
                  <a:srgbClr val="0000FF"/>
                </a:solidFill>
                <a:latin typeface="宋体" panose="02010600030101010101" pitchFamily="2" charset="-122"/>
                <a:ea typeface="宋体" panose="02010600030101010101" pitchFamily="2" charset="-122"/>
              </a:rPr>
              <a:t>28</a:t>
            </a:r>
            <a:r>
              <a:rPr lang="zh-CN" altLang="en-US" sz="1400" dirty="0">
                <a:solidFill>
                  <a:schemeClr val="tx1"/>
                </a:solidFill>
                <a:latin typeface="宋体" panose="02010600030101010101" pitchFamily="2" charset="-122"/>
                <a:ea typeface="宋体" panose="02010600030101010101" pitchFamily="2" charset="-122"/>
              </a:rPr>
              <a:t>项。</a:t>
            </a:r>
            <a:endParaRPr lang="zh-CN" altLang="en-US" sz="1400" b="1" dirty="0">
              <a:solidFill>
                <a:schemeClr val="tx1"/>
              </a:solidFill>
              <a:latin typeface="宋体" panose="02010600030101010101" pitchFamily="2" charset="-122"/>
              <a:ea typeface="宋体" panose="02010600030101010101" pitchFamily="2" charset="-122"/>
            </a:endParaRPr>
          </a:p>
        </p:txBody>
      </p:sp>
      <p:sp>
        <p:nvSpPr>
          <p:cNvPr id="110" name="Shape 2029">
            <a:extLst>
              <a:ext uri="{FF2B5EF4-FFF2-40B4-BE49-F238E27FC236}">
                <a16:creationId xmlns:a16="http://schemas.microsoft.com/office/drawing/2014/main" id="{7D0217DA-BA17-4829-BA39-2611412C1FA6}"/>
              </a:ext>
            </a:extLst>
          </p:cNvPr>
          <p:cNvSpPr/>
          <p:nvPr/>
        </p:nvSpPr>
        <p:spPr>
          <a:xfrm>
            <a:off x="629536" y="1580203"/>
            <a:ext cx="716614" cy="716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25400" tIns="25400" rIns="25400" bIns="25400" numCol="1" anchor="ctr">
            <a:noAutofit/>
          </a:bodyPr>
          <a:lstStyle/>
          <a:p>
            <a:pPr lvl="0"/>
            <a:endParaRPr sz="1300"/>
          </a:p>
        </p:txBody>
      </p:sp>
      <p:sp>
        <p:nvSpPr>
          <p:cNvPr id="111" name="TextBox 36">
            <a:extLst>
              <a:ext uri="{FF2B5EF4-FFF2-40B4-BE49-F238E27FC236}">
                <a16:creationId xmlns:a16="http://schemas.microsoft.com/office/drawing/2014/main" id="{A556D4AF-8328-4DFD-A021-1D3A0783C602}"/>
              </a:ext>
            </a:extLst>
          </p:cNvPr>
          <p:cNvSpPr txBox="1"/>
          <p:nvPr/>
        </p:nvSpPr>
        <p:spPr>
          <a:xfrm>
            <a:off x="810660" y="1707297"/>
            <a:ext cx="360040" cy="400110"/>
          </a:xfrm>
          <a:prstGeom prst="rect">
            <a:avLst/>
          </a:prstGeom>
          <a:noFill/>
        </p:spPr>
        <p:txBody>
          <a:bodyPr wrap="square" rtlCol="0">
            <a:spAutoFit/>
          </a:bodyPr>
          <a:lstStyle/>
          <a:p>
            <a:r>
              <a:rPr lang="en-US" altLang="zh-CN" sz="2000" b="1">
                <a:solidFill>
                  <a:schemeClr val="bg1"/>
                </a:solidFill>
                <a:latin typeface="微软雅黑" panose="020B0503020204020204" pitchFamily="34" charset="-122"/>
                <a:ea typeface="微软雅黑" panose="020B0503020204020204" pitchFamily="34" charset="-122"/>
              </a:rPr>
              <a:t>1</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12" name="Shape 2029">
            <a:extLst>
              <a:ext uri="{FF2B5EF4-FFF2-40B4-BE49-F238E27FC236}">
                <a16:creationId xmlns:a16="http://schemas.microsoft.com/office/drawing/2014/main" id="{F5419CB5-1807-4E97-BD78-674E521D806F}"/>
              </a:ext>
            </a:extLst>
          </p:cNvPr>
          <p:cNvSpPr/>
          <p:nvPr/>
        </p:nvSpPr>
        <p:spPr>
          <a:xfrm>
            <a:off x="620805" y="2420888"/>
            <a:ext cx="716614" cy="716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25400" tIns="25400" rIns="25400" bIns="25400" numCol="1" anchor="ctr">
            <a:noAutofit/>
          </a:bodyPr>
          <a:lstStyle/>
          <a:p>
            <a:pPr lvl="0"/>
            <a:endParaRPr sz="1300"/>
          </a:p>
        </p:txBody>
      </p:sp>
      <p:sp>
        <p:nvSpPr>
          <p:cNvPr id="113" name="TextBox 38">
            <a:extLst>
              <a:ext uri="{FF2B5EF4-FFF2-40B4-BE49-F238E27FC236}">
                <a16:creationId xmlns:a16="http://schemas.microsoft.com/office/drawing/2014/main" id="{5D458072-FE94-4716-A6F7-034330413B0E}"/>
              </a:ext>
            </a:extLst>
          </p:cNvPr>
          <p:cNvSpPr txBox="1"/>
          <p:nvPr/>
        </p:nvSpPr>
        <p:spPr>
          <a:xfrm>
            <a:off x="805443" y="2547982"/>
            <a:ext cx="360040" cy="400110"/>
          </a:xfrm>
          <a:prstGeom prst="rect">
            <a:avLst/>
          </a:prstGeom>
          <a:noFill/>
        </p:spPr>
        <p:txBody>
          <a:bodyPr wrap="square" rtlCol="0">
            <a:spAutoFit/>
          </a:bodyPr>
          <a:lstStyle/>
          <a:p>
            <a:r>
              <a:rPr lang="en-US" altLang="zh-CN" sz="2000" b="1">
                <a:solidFill>
                  <a:schemeClr val="bg1"/>
                </a:solidFill>
                <a:latin typeface="微软雅黑" panose="020B0503020204020204" pitchFamily="34" charset="-122"/>
                <a:ea typeface="微软雅黑" panose="020B0503020204020204" pitchFamily="34" charset="-122"/>
              </a:rPr>
              <a:t>2</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14" name="Shape 2029">
            <a:extLst>
              <a:ext uri="{FF2B5EF4-FFF2-40B4-BE49-F238E27FC236}">
                <a16:creationId xmlns:a16="http://schemas.microsoft.com/office/drawing/2014/main" id="{D3524DE5-975E-4E90-AD76-14631708C777}"/>
              </a:ext>
            </a:extLst>
          </p:cNvPr>
          <p:cNvSpPr/>
          <p:nvPr/>
        </p:nvSpPr>
        <p:spPr>
          <a:xfrm>
            <a:off x="623392" y="3216442"/>
            <a:ext cx="716614" cy="716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25400" tIns="25400" rIns="25400" bIns="25400" numCol="1" anchor="ctr">
            <a:noAutofit/>
          </a:bodyPr>
          <a:lstStyle/>
          <a:p>
            <a:pPr lvl="0"/>
            <a:endParaRPr sz="1300"/>
          </a:p>
        </p:txBody>
      </p:sp>
      <p:sp>
        <p:nvSpPr>
          <p:cNvPr id="115" name="TextBox 43">
            <a:extLst>
              <a:ext uri="{FF2B5EF4-FFF2-40B4-BE49-F238E27FC236}">
                <a16:creationId xmlns:a16="http://schemas.microsoft.com/office/drawing/2014/main" id="{FC1D3A8C-2000-4A38-BEEA-C366C24F8D32}"/>
              </a:ext>
            </a:extLst>
          </p:cNvPr>
          <p:cNvSpPr txBox="1"/>
          <p:nvPr/>
        </p:nvSpPr>
        <p:spPr>
          <a:xfrm>
            <a:off x="808030" y="3343536"/>
            <a:ext cx="360040" cy="400110"/>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3</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16" name="Shape 2023">
            <a:extLst>
              <a:ext uri="{FF2B5EF4-FFF2-40B4-BE49-F238E27FC236}">
                <a16:creationId xmlns:a16="http://schemas.microsoft.com/office/drawing/2014/main" id="{5B2146B4-B099-4E8A-B5B6-77DEEB04E173}"/>
              </a:ext>
            </a:extLst>
          </p:cNvPr>
          <p:cNvSpPr/>
          <p:nvPr/>
        </p:nvSpPr>
        <p:spPr>
          <a:xfrm>
            <a:off x="1447528" y="3448050"/>
            <a:ext cx="10231771" cy="283578"/>
          </a:xfrm>
          <a:prstGeom prst="rect">
            <a:avLst/>
          </a:prstGeom>
          <a:ln w="12700">
            <a:noFill/>
            <a:miter lim="400000"/>
          </a:ln>
        </p:spPr>
        <p:txBody>
          <a:bodyPr lIns="0" tIns="0" rIns="0" bIns="0"/>
          <a:lstStyle>
            <a:lvl1pPr algn="l">
              <a:lnSpc>
                <a:spcPct val="120000"/>
              </a:lnSpc>
              <a:spcBef>
                <a:spcPts val="2500"/>
              </a:spcBef>
              <a:defRPr sz="2000">
                <a:solidFill>
                  <a:srgbClr val="53585F"/>
                </a:solidFill>
              </a:defRPr>
            </a:lvl1pPr>
          </a:lstStyle>
          <a:p>
            <a:pPr algn="just"/>
            <a:r>
              <a:rPr lang="zh-CN" altLang="en-US" sz="1400" b="1" dirty="0">
                <a:solidFill>
                  <a:srgbClr val="FF0000"/>
                </a:solidFill>
                <a:latin typeface="宋体" panose="02010600030101010101" pitchFamily="2" charset="-122"/>
                <a:ea typeface="宋体" panose="02010600030101010101" pitchFamily="2" charset="-122"/>
              </a:rPr>
              <a:t>专业建设 </a:t>
            </a:r>
            <a:r>
              <a:rPr lang="zh-CN" altLang="en-US" sz="1400" b="1" dirty="0">
                <a:solidFill>
                  <a:schemeClr val="tx1"/>
                </a:solidFill>
                <a:latin typeface="宋体" panose="02010600030101010101" pitchFamily="2" charset="-122"/>
                <a:ea typeface="宋体" panose="02010600030101010101" pitchFamily="2" charset="-122"/>
              </a:rPr>
              <a:t>国家级一流专业</a:t>
            </a:r>
            <a:r>
              <a:rPr lang="en-US" altLang="zh-CN" sz="1400" dirty="0">
                <a:solidFill>
                  <a:srgbClr val="0000FF"/>
                </a:solidFill>
                <a:latin typeface="宋体" panose="02010600030101010101" pitchFamily="2" charset="-122"/>
                <a:ea typeface="宋体" panose="02010600030101010101" pitchFamily="2" charset="-122"/>
              </a:rPr>
              <a:t>1</a:t>
            </a:r>
            <a:r>
              <a:rPr lang="zh-CN" altLang="en-US" sz="1400" b="1" dirty="0">
                <a:solidFill>
                  <a:schemeClr val="tx1"/>
                </a:solidFill>
                <a:latin typeface="宋体" panose="02010600030101010101" pitchFamily="2" charset="-122"/>
                <a:ea typeface="宋体" panose="02010600030101010101" pitchFamily="2" charset="-122"/>
              </a:rPr>
              <a:t>个，省级</a:t>
            </a:r>
            <a:r>
              <a:rPr lang="zh-CN" altLang="en-US" sz="1400" dirty="0">
                <a:solidFill>
                  <a:schemeClr val="tx1"/>
                </a:solidFill>
                <a:latin typeface="宋体" panose="02010600030101010101" pitchFamily="2" charset="-122"/>
                <a:ea typeface="宋体" panose="02010600030101010101" pitchFamily="2" charset="-122"/>
              </a:rPr>
              <a:t>一流专业</a:t>
            </a:r>
            <a:r>
              <a:rPr lang="en-US" altLang="zh-CN" sz="1400" dirty="0">
                <a:solidFill>
                  <a:srgbClr val="0000FF"/>
                </a:solidFill>
                <a:latin typeface="宋体" panose="02010600030101010101" pitchFamily="2" charset="-122"/>
                <a:ea typeface="宋体" panose="02010600030101010101" pitchFamily="2" charset="-122"/>
              </a:rPr>
              <a:t>1</a:t>
            </a:r>
            <a:r>
              <a:rPr lang="zh-CN" altLang="en-US" sz="1400" dirty="0">
                <a:solidFill>
                  <a:schemeClr val="tx1"/>
                </a:solidFill>
                <a:latin typeface="宋体" panose="02010600030101010101" pitchFamily="2" charset="-122"/>
                <a:ea typeface="宋体" panose="02010600030101010101" pitchFamily="2" charset="-122"/>
              </a:rPr>
              <a:t>个。</a:t>
            </a:r>
            <a:endParaRPr lang="zh-CN" altLang="en-US" sz="1400" b="1" dirty="0">
              <a:solidFill>
                <a:schemeClr val="tx1"/>
              </a:solidFill>
              <a:latin typeface="宋体" panose="02010600030101010101" pitchFamily="2" charset="-122"/>
              <a:ea typeface="宋体" panose="02010600030101010101" pitchFamily="2" charset="-122"/>
            </a:endParaRPr>
          </a:p>
        </p:txBody>
      </p:sp>
      <p:sp>
        <p:nvSpPr>
          <p:cNvPr id="117" name="Shape 2014">
            <a:extLst>
              <a:ext uri="{FF2B5EF4-FFF2-40B4-BE49-F238E27FC236}">
                <a16:creationId xmlns:a16="http://schemas.microsoft.com/office/drawing/2014/main" id="{94651CEC-44B6-4A68-9B5C-06007FC03DDB}"/>
              </a:ext>
            </a:extLst>
          </p:cNvPr>
          <p:cNvSpPr/>
          <p:nvPr/>
        </p:nvSpPr>
        <p:spPr>
          <a:xfrm>
            <a:off x="1300974" y="4875821"/>
            <a:ext cx="10555665" cy="639498"/>
          </a:xfrm>
          <a:prstGeom prst="roundRect">
            <a:avLst>
              <a:gd name="adj" fmla="val 6918"/>
            </a:avLst>
          </a:prstGeom>
          <a:noFill/>
          <a:ln w="12700">
            <a:solidFill>
              <a:srgbClr val="A6AAA9"/>
            </a:solidFill>
            <a:miter lim="400000"/>
          </a:ln>
        </p:spPr>
        <p:txBody>
          <a:bodyPr lIns="14288" tIns="14288" rIns="14288" bIns="14288" anchor="ctr"/>
          <a:lstStyle/>
          <a:p>
            <a:pPr lvl="0"/>
            <a:endParaRPr sz="1300"/>
          </a:p>
        </p:txBody>
      </p:sp>
      <p:sp>
        <p:nvSpPr>
          <p:cNvPr id="118" name="Shape 2029">
            <a:extLst>
              <a:ext uri="{FF2B5EF4-FFF2-40B4-BE49-F238E27FC236}">
                <a16:creationId xmlns:a16="http://schemas.microsoft.com/office/drawing/2014/main" id="{353C8DA3-50BB-4710-992E-13F30F1050A1}"/>
              </a:ext>
            </a:extLst>
          </p:cNvPr>
          <p:cNvSpPr/>
          <p:nvPr/>
        </p:nvSpPr>
        <p:spPr>
          <a:xfrm>
            <a:off x="651936" y="4023388"/>
            <a:ext cx="716614" cy="716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25400" tIns="25400" rIns="25400" bIns="25400" numCol="1" anchor="ctr">
            <a:noAutofit/>
          </a:bodyPr>
          <a:lstStyle/>
          <a:p>
            <a:pPr lvl="0"/>
            <a:endParaRPr sz="1300"/>
          </a:p>
        </p:txBody>
      </p:sp>
      <p:sp>
        <p:nvSpPr>
          <p:cNvPr id="119" name="TextBox 43">
            <a:extLst>
              <a:ext uri="{FF2B5EF4-FFF2-40B4-BE49-F238E27FC236}">
                <a16:creationId xmlns:a16="http://schemas.microsoft.com/office/drawing/2014/main" id="{D6BFA1AD-20F7-44AB-972B-D4457F9B2D61}"/>
              </a:ext>
            </a:extLst>
          </p:cNvPr>
          <p:cNvSpPr txBox="1"/>
          <p:nvPr/>
        </p:nvSpPr>
        <p:spPr>
          <a:xfrm>
            <a:off x="823872" y="4164728"/>
            <a:ext cx="360040" cy="400110"/>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4</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20" name="Shape 2014">
            <a:extLst>
              <a:ext uri="{FF2B5EF4-FFF2-40B4-BE49-F238E27FC236}">
                <a16:creationId xmlns:a16="http://schemas.microsoft.com/office/drawing/2014/main" id="{16AC4DD9-5E12-41D2-86A7-FEE454F0E912}"/>
              </a:ext>
            </a:extLst>
          </p:cNvPr>
          <p:cNvSpPr/>
          <p:nvPr/>
        </p:nvSpPr>
        <p:spPr>
          <a:xfrm>
            <a:off x="1304465" y="5663091"/>
            <a:ext cx="10594469" cy="574221"/>
          </a:xfrm>
          <a:prstGeom prst="roundRect">
            <a:avLst>
              <a:gd name="adj" fmla="val 6918"/>
            </a:avLst>
          </a:prstGeom>
          <a:noFill/>
          <a:ln w="12700">
            <a:solidFill>
              <a:srgbClr val="A6AAA9"/>
            </a:solidFill>
            <a:miter lim="400000"/>
          </a:ln>
        </p:spPr>
        <p:txBody>
          <a:bodyPr lIns="14288" tIns="14288" rIns="14288" bIns="14288" anchor="ctr"/>
          <a:lstStyle/>
          <a:p>
            <a:pPr lvl="0"/>
            <a:endParaRPr sz="1300"/>
          </a:p>
        </p:txBody>
      </p:sp>
      <p:sp>
        <p:nvSpPr>
          <p:cNvPr id="121" name="Shape 2023">
            <a:extLst>
              <a:ext uri="{FF2B5EF4-FFF2-40B4-BE49-F238E27FC236}">
                <a16:creationId xmlns:a16="http://schemas.microsoft.com/office/drawing/2014/main" id="{883248E2-A5F3-4A84-B4F4-C36A19C979C7}"/>
              </a:ext>
            </a:extLst>
          </p:cNvPr>
          <p:cNvSpPr/>
          <p:nvPr/>
        </p:nvSpPr>
        <p:spPr>
          <a:xfrm>
            <a:off x="1487488" y="5805264"/>
            <a:ext cx="6912768" cy="327626"/>
          </a:xfrm>
          <a:prstGeom prst="rect">
            <a:avLst/>
          </a:prstGeom>
          <a:ln w="12700">
            <a:miter lim="400000"/>
          </a:ln>
        </p:spPr>
        <p:txBody>
          <a:bodyPr lIns="0" tIns="0" rIns="0" bIns="0"/>
          <a:lstStyle>
            <a:lvl1pPr algn="l">
              <a:lnSpc>
                <a:spcPct val="120000"/>
              </a:lnSpc>
              <a:spcBef>
                <a:spcPts val="2500"/>
              </a:spcBef>
              <a:defRPr sz="2000">
                <a:solidFill>
                  <a:srgbClr val="53585F"/>
                </a:solidFill>
              </a:defRPr>
            </a:lvl1pPr>
          </a:lstStyle>
          <a:p>
            <a:pPr algn="just"/>
            <a:r>
              <a:rPr lang="zh-CN" altLang="en-US" sz="1400" b="1" dirty="0">
                <a:solidFill>
                  <a:srgbClr val="FF0000"/>
                </a:solidFill>
                <a:latin typeface="宋体" panose="02010600030101010101" pitchFamily="2" charset="-122"/>
                <a:ea typeface="宋体" panose="02010600030101010101" pitchFamily="2" charset="-122"/>
              </a:rPr>
              <a:t>平台建设 </a:t>
            </a:r>
            <a:r>
              <a:rPr lang="zh-CN" altLang="en-US" sz="1400" b="1" dirty="0">
                <a:solidFill>
                  <a:schemeClr val="tx1"/>
                </a:solidFill>
                <a:latin typeface="宋体" panose="02010600030101010101" pitchFamily="2" charset="-122"/>
                <a:ea typeface="宋体" panose="02010600030101010101" pitchFamily="2" charset="-122"/>
              </a:rPr>
              <a:t>国家级虚拟教研室、陕西省工程技术研究中心</a:t>
            </a:r>
          </a:p>
        </p:txBody>
      </p:sp>
      <p:sp>
        <p:nvSpPr>
          <p:cNvPr id="122" name="Shape 2029">
            <a:extLst>
              <a:ext uri="{FF2B5EF4-FFF2-40B4-BE49-F238E27FC236}">
                <a16:creationId xmlns:a16="http://schemas.microsoft.com/office/drawing/2014/main" id="{B0BF036D-459B-45C5-AF39-2536B038D4D0}"/>
              </a:ext>
            </a:extLst>
          </p:cNvPr>
          <p:cNvSpPr/>
          <p:nvPr/>
        </p:nvSpPr>
        <p:spPr>
          <a:xfrm>
            <a:off x="648854" y="4801759"/>
            <a:ext cx="716614" cy="716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25400" tIns="25400" rIns="25400" bIns="25400" numCol="1" anchor="ctr">
            <a:noAutofit/>
          </a:bodyPr>
          <a:lstStyle/>
          <a:p>
            <a:pPr lvl="0"/>
            <a:endParaRPr sz="1300"/>
          </a:p>
        </p:txBody>
      </p:sp>
      <p:sp>
        <p:nvSpPr>
          <p:cNvPr id="123" name="TextBox 43">
            <a:extLst>
              <a:ext uri="{FF2B5EF4-FFF2-40B4-BE49-F238E27FC236}">
                <a16:creationId xmlns:a16="http://schemas.microsoft.com/office/drawing/2014/main" id="{3AEA1E1F-6549-49A8-8413-4005080056FA}"/>
              </a:ext>
            </a:extLst>
          </p:cNvPr>
          <p:cNvSpPr txBox="1"/>
          <p:nvPr/>
        </p:nvSpPr>
        <p:spPr>
          <a:xfrm>
            <a:off x="820790" y="4974247"/>
            <a:ext cx="360040" cy="400110"/>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5</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24" name="Shape 2025">
            <a:extLst>
              <a:ext uri="{FF2B5EF4-FFF2-40B4-BE49-F238E27FC236}">
                <a16:creationId xmlns:a16="http://schemas.microsoft.com/office/drawing/2014/main" id="{08457DF0-6693-4E94-A182-ED2A57B0906F}"/>
              </a:ext>
            </a:extLst>
          </p:cNvPr>
          <p:cNvSpPr/>
          <p:nvPr/>
        </p:nvSpPr>
        <p:spPr>
          <a:xfrm>
            <a:off x="1465314" y="4985969"/>
            <a:ext cx="10301475" cy="502121"/>
          </a:xfrm>
          <a:prstGeom prst="rect">
            <a:avLst/>
          </a:prstGeom>
          <a:ln w="12700">
            <a:miter lim="400000"/>
          </a:ln>
        </p:spPr>
        <p:txBody>
          <a:bodyPr lIns="0" tIns="0" rIns="0" bIns="0"/>
          <a:lstStyle>
            <a:lvl1pPr algn="r">
              <a:lnSpc>
                <a:spcPct val="120000"/>
              </a:lnSpc>
              <a:spcBef>
                <a:spcPts val="4500"/>
              </a:spcBef>
              <a:defRPr sz="2000">
                <a:solidFill>
                  <a:srgbClr val="53585F"/>
                </a:solidFill>
              </a:defRPr>
            </a:lvl1pPr>
          </a:lstStyle>
          <a:p>
            <a:pPr algn="just"/>
            <a:r>
              <a:rPr lang="zh-CN" altLang="en-US" sz="1400" b="1" dirty="0">
                <a:solidFill>
                  <a:srgbClr val="FF0000"/>
                </a:solidFill>
                <a:latin typeface="宋体" panose="02010600030101010101" pitchFamily="2" charset="-122"/>
                <a:ea typeface="宋体" panose="02010600030101010101" pitchFamily="2" charset="-122"/>
              </a:rPr>
              <a:t>课程建设 </a:t>
            </a:r>
            <a:r>
              <a:rPr lang="zh-CN" altLang="en-US" sz="1400" dirty="0">
                <a:solidFill>
                  <a:schemeClr val="tx1"/>
                </a:solidFill>
                <a:latin typeface="宋体" panose="02010600030101010101" pitchFamily="2" charset="-122"/>
                <a:ea typeface="宋体" panose="02010600030101010101" pitchFamily="2" charset="-122"/>
              </a:rPr>
              <a:t>国家级一流课程</a:t>
            </a:r>
            <a:r>
              <a:rPr lang="en-US" altLang="zh-CN" sz="1400" dirty="0">
                <a:solidFill>
                  <a:srgbClr val="0000FF"/>
                </a:solidFill>
                <a:latin typeface="宋体" panose="02010600030101010101" pitchFamily="2" charset="-122"/>
                <a:ea typeface="宋体" panose="02010600030101010101" pitchFamily="2" charset="-122"/>
              </a:rPr>
              <a:t>1</a:t>
            </a:r>
            <a:r>
              <a:rPr lang="zh-CN" altLang="en-US" sz="1400" dirty="0">
                <a:solidFill>
                  <a:schemeClr val="tx1"/>
                </a:solidFill>
                <a:latin typeface="宋体" panose="02010600030101010101" pitchFamily="2" charset="-122"/>
                <a:ea typeface="宋体" panose="02010600030101010101" pitchFamily="2" charset="-122"/>
              </a:rPr>
              <a:t>门、省级一流课程</a:t>
            </a:r>
            <a:r>
              <a:rPr lang="en-US" altLang="zh-CN" sz="1400" dirty="0">
                <a:solidFill>
                  <a:srgbClr val="0000FF"/>
                </a:solidFill>
                <a:latin typeface="宋体" panose="02010600030101010101" pitchFamily="2" charset="-122"/>
                <a:ea typeface="宋体" panose="02010600030101010101" pitchFamily="2" charset="-122"/>
              </a:rPr>
              <a:t>3</a:t>
            </a:r>
            <a:r>
              <a:rPr lang="zh-CN" altLang="en-US" sz="1400" dirty="0">
                <a:solidFill>
                  <a:schemeClr val="tx1"/>
                </a:solidFill>
                <a:latin typeface="宋体" panose="02010600030101010101" pitchFamily="2" charset="-122"/>
                <a:ea typeface="宋体" panose="02010600030101010101" pitchFamily="2" charset="-122"/>
              </a:rPr>
              <a:t>门、省级课程思政示范课</a:t>
            </a:r>
            <a:r>
              <a:rPr lang="en-US" altLang="zh-CN" sz="1400" dirty="0">
                <a:solidFill>
                  <a:srgbClr val="0000FF"/>
                </a:solidFill>
                <a:latin typeface="宋体" panose="02010600030101010101" pitchFamily="2" charset="-122"/>
                <a:ea typeface="宋体" panose="02010600030101010101" pitchFamily="2" charset="-122"/>
              </a:rPr>
              <a:t>1</a:t>
            </a:r>
            <a:r>
              <a:rPr lang="zh-CN" altLang="en-US" sz="1400" dirty="0">
                <a:solidFill>
                  <a:schemeClr val="tx1"/>
                </a:solidFill>
                <a:latin typeface="宋体" panose="02010600030101010101" pitchFamily="2" charset="-122"/>
                <a:ea typeface="宋体" panose="02010600030101010101" pitchFamily="2" charset="-122"/>
              </a:rPr>
              <a:t>门、校级一流课程</a:t>
            </a:r>
            <a:r>
              <a:rPr lang="en-US" altLang="zh-CN" sz="1400" dirty="0">
                <a:solidFill>
                  <a:srgbClr val="0000FF"/>
                </a:solidFill>
                <a:latin typeface="宋体" panose="02010600030101010101" pitchFamily="2" charset="-122"/>
                <a:ea typeface="宋体" panose="02010600030101010101" pitchFamily="2" charset="-122"/>
              </a:rPr>
              <a:t>14</a:t>
            </a:r>
            <a:r>
              <a:rPr lang="zh-CN" altLang="en-US" sz="1400" dirty="0">
                <a:solidFill>
                  <a:schemeClr val="tx1"/>
                </a:solidFill>
                <a:latin typeface="宋体" panose="02010600030101010101" pitchFamily="2" charset="-122"/>
                <a:ea typeface="宋体" panose="02010600030101010101" pitchFamily="2" charset="-122"/>
              </a:rPr>
              <a:t>门、校级课程思政示范课</a:t>
            </a:r>
            <a:r>
              <a:rPr lang="en-US" altLang="zh-CN" sz="1400" dirty="0">
                <a:solidFill>
                  <a:srgbClr val="0000FF"/>
                </a:solidFill>
                <a:latin typeface="宋体" panose="02010600030101010101" pitchFamily="2" charset="-122"/>
                <a:ea typeface="宋体" panose="02010600030101010101" pitchFamily="2" charset="-122"/>
              </a:rPr>
              <a:t>16</a:t>
            </a:r>
            <a:r>
              <a:rPr lang="zh-CN" altLang="en-US" sz="1400" dirty="0">
                <a:solidFill>
                  <a:schemeClr val="tx1"/>
                </a:solidFill>
                <a:latin typeface="宋体" panose="02010600030101010101" pitchFamily="2" charset="-122"/>
                <a:ea typeface="宋体" panose="02010600030101010101" pitchFamily="2" charset="-122"/>
              </a:rPr>
              <a:t>门，课程思政案例</a:t>
            </a:r>
            <a:r>
              <a:rPr lang="en-US" altLang="zh-CN" sz="1400" dirty="0">
                <a:solidFill>
                  <a:srgbClr val="0000FF"/>
                </a:solidFill>
                <a:latin typeface="宋体" panose="02010600030101010101" pitchFamily="2" charset="-122"/>
                <a:ea typeface="宋体" panose="02010600030101010101" pitchFamily="2" charset="-122"/>
              </a:rPr>
              <a:t>83</a:t>
            </a:r>
            <a:r>
              <a:rPr lang="zh-CN" altLang="en-US" sz="1400" dirty="0">
                <a:solidFill>
                  <a:schemeClr val="tx1"/>
                </a:solidFill>
                <a:latin typeface="宋体" panose="02010600030101010101" pitchFamily="2" charset="-122"/>
                <a:ea typeface="宋体" panose="02010600030101010101" pitchFamily="2" charset="-122"/>
              </a:rPr>
              <a:t>个；省部级规划教材</a:t>
            </a:r>
            <a:r>
              <a:rPr lang="en-US" altLang="zh-CN" sz="1400" dirty="0">
                <a:solidFill>
                  <a:srgbClr val="0000FF"/>
                </a:solidFill>
                <a:latin typeface="宋体" panose="02010600030101010101" pitchFamily="2" charset="-122"/>
                <a:ea typeface="宋体" panose="02010600030101010101" pitchFamily="2" charset="-122"/>
              </a:rPr>
              <a:t>3</a:t>
            </a:r>
            <a:r>
              <a:rPr lang="zh-CN" altLang="en-US" sz="1400" dirty="0">
                <a:solidFill>
                  <a:schemeClr val="tx1"/>
                </a:solidFill>
                <a:latin typeface="宋体" panose="02010600030101010101" pitchFamily="2" charset="-122"/>
                <a:ea typeface="宋体" panose="02010600030101010101" pitchFamily="2" charset="-122"/>
              </a:rPr>
              <a:t>部，校级规划教材</a:t>
            </a:r>
            <a:r>
              <a:rPr lang="en-US" altLang="zh-CN" sz="1400" dirty="0">
                <a:solidFill>
                  <a:srgbClr val="0000FF"/>
                </a:solidFill>
                <a:latin typeface="宋体" panose="02010600030101010101" pitchFamily="2" charset="-122"/>
                <a:ea typeface="宋体" panose="02010600030101010101" pitchFamily="2" charset="-122"/>
              </a:rPr>
              <a:t>2</a:t>
            </a:r>
            <a:r>
              <a:rPr lang="zh-CN" altLang="en-US" sz="1400" dirty="0">
                <a:solidFill>
                  <a:schemeClr val="tx1"/>
                </a:solidFill>
                <a:latin typeface="宋体" panose="02010600030101010101" pitchFamily="2" charset="-122"/>
                <a:ea typeface="宋体" panose="02010600030101010101" pitchFamily="2" charset="-122"/>
              </a:rPr>
              <a:t>部。</a:t>
            </a:r>
            <a:endParaRPr lang="zh-CN" altLang="en-US" sz="1400" b="1" dirty="0">
              <a:solidFill>
                <a:schemeClr val="tx1">
                  <a:lumMod val="75000"/>
                  <a:lumOff val="25000"/>
                </a:schemeClr>
              </a:solidFill>
              <a:latin typeface="宋体" panose="02010600030101010101" pitchFamily="2" charset="-122"/>
              <a:ea typeface="宋体" panose="02010600030101010101" pitchFamily="2" charset="-122"/>
            </a:endParaRPr>
          </a:p>
        </p:txBody>
      </p:sp>
      <p:sp>
        <p:nvSpPr>
          <p:cNvPr id="125" name="Shape 2029">
            <a:extLst>
              <a:ext uri="{FF2B5EF4-FFF2-40B4-BE49-F238E27FC236}">
                <a16:creationId xmlns:a16="http://schemas.microsoft.com/office/drawing/2014/main" id="{961F008D-18E1-4816-8708-190308C00E2E}"/>
              </a:ext>
            </a:extLst>
          </p:cNvPr>
          <p:cNvSpPr/>
          <p:nvPr/>
        </p:nvSpPr>
        <p:spPr>
          <a:xfrm>
            <a:off x="626858" y="5567139"/>
            <a:ext cx="716614" cy="716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25400" tIns="25400" rIns="25400" bIns="25400" numCol="1" anchor="ctr">
            <a:noAutofit/>
          </a:bodyPr>
          <a:lstStyle/>
          <a:p>
            <a:pPr lvl="0"/>
            <a:endParaRPr sz="1300"/>
          </a:p>
        </p:txBody>
      </p:sp>
      <p:sp>
        <p:nvSpPr>
          <p:cNvPr id="126" name="TextBox 43">
            <a:extLst>
              <a:ext uri="{FF2B5EF4-FFF2-40B4-BE49-F238E27FC236}">
                <a16:creationId xmlns:a16="http://schemas.microsoft.com/office/drawing/2014/main" id="{C45FE9B6-E6DB-45D3-A59A-DD1FF63651C1}"/>
              </a:ext>
            </a:extLst>
          </p:cNvPr>
          <p:cNvSpPr txBox="1"/>
          <p:nvPr/>
        </p:nvSpPr>
        <p:spPr>
          <a:xfrm>
            <a:off x="798794" y="5739627"/>
            <a:ext cx="360040" cy="400110"/>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6</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28" name="Shape 2023">
            <a:extLst>
              <a:ext uri="{FF2B5EF4-FFF2-40B4-BE49-F238E27FC236}">
                <a16:creationId xmlns:a16="http://schemas.microsoft.com/office/drawing/2014/main" id="{31AE434D-1742-4CC8-A99F-22AFA7BDCE9A}"/>
              </a:ext>
            </a:extLst>
          </p:cNvPr>
          <p:cNvSpPr/>
          <p:nvPr/>
        </p:nvSpPr>
        <p:spPr>
          <a:xfrm>
            <a:off x="1443595" y="2545534"/>
            <a:ext cx="10231771" cy="561432"/>
          </a:xfrm>
          <a:prstGeom prst="rect">
            <a:avLst/>
          </a:prstGeom>
          <a:ln w="12700">
            <a:noFill/>
            <a:miter lim="400000"/>
          </a:ln>
        </p:spPr>
        <p:txBody>
          <a:bodyPr lIns="0" tIns="0" rIns="0" bIns="0"/>
          <a:lstStyle>
            <a:lvl1pPr algn="l">
              <a:lnSpc>
                <a:spcPct val="120000"/>
              </a:lnSpc>
              <a:spcBef>
                <a:spcPts val="2500"/>
              </a:spcBef>
              <a:defRPr sz="2000">
                <a:solidFill>
                  <a:srgbClr val="53585F"/>
                </a:solidFill>
              </a:defRPr>
            </a:lvl1pPr>
          </a:lstStyle>
          <a:p>
            <a:pPr algn="just"/>
            <a:r>
              <a:rPr lang="zh-CN" altLang="en-US" sz="1400" b="1" dirty="0">
                <a:solidFill>
                  <a:srgbClr val="FF0000"/>
                </a:solidFill>
                <a:latin typeface="宋体" panose="02010600030101010101" pitchFamily="2" charset="-122"/>
                <a:ea typeface="宋体" panose="02010600030101010101" pitchFamily="2" charset="-122"/>
              </a:rPr>
              <a:t>人才培养 </a:t>
            </a:r>
            <a:r>
              <a:rPr lang="zh-CN" altLang="en-US" sz="1400" dirty="0">
                <a:solidFill>
                  <a:schemeClr val="tx1"/>
                </a:solidFill>
                <a:latin typeface="宋体" panose="02010600030101010101" pitchFamily="2" charset="-122"/>
                <a:ea typeface="宋体" panose="02010600030101010101" pitchFamily="2" charset="-122"/>
              </a:rPr>
              <a:t>学科竞赛获得省部级以上奖项</a:t>
            </a:r>
            <a:r>
              <a:rPr lang="en-US" altLang="zh-CN" sz="1400" dirty="0">
                <a:solidFill>
                  <a:srgbClr val="0000FF"/>
                </a:solidFill>
                <a:latin typeface="宋体" panose="02010600030101010101" pitchFamily="2" charset="-122"/>
                <a:ea typeface="宋体" panose="02010600030101010101" pitchFamily="2" charset="-122"/>
              </a:rPr>
              <a:t>1023</a:t>
            </a:r>
            <a:r>
              <a:rPr lang="zh-CN" altLang="en-US" sz="1400" dirty="0">
                <a:solidFill>
                  <a:schemeClr val="tx1"/>
                </a:solidFill>
                <a:latin typeface="宋体" panose="02010600030101010101" pitchFamily="2" charset="-122"/>
                <a:ea typeface="宋体" panose="02010600030101010101" pitchFamily="2" charset="-122"/>
              </a:rPr>
              <a:t>项，国家级一等奖</a:t>
            </a:r>
            <a:r>
              <a:rPr lang="en-US" altLang="zh-CN" sz="1400" dirty="0">
                <a:solidFill>
                  <a:srgbClr val="0000FF"/>
                </a:solidFill>
                <a:latin typeface="宋体" panose="02010600030101010101" pitchFamily="2" charset="-122"/>
                <a:ea typeface="宋体" panose="02010600030101010101" pitchFamily="2" charset="-122"/>
              </a:rPr>
              <a:t>16</a:t>
            </a:r>
            <a:r>
              <a:rPr lang="zh-CN" altLang="en-US" sz="1400" dirty="0">
                <a:solidFill>
                  <a:schemeClr val="tx1"/>
                </a:solidFill>
                <a:latin typeface="宋体" panose="02010600030101010101" pitchFamily="2" charset="-122"/>
                <a:ea typeface="宋体" panose="02010600030101010101" pitchFamily="2" charset="-122"/>
              </a:rPr>
              <a:t>项，二等奖</a:t>
            </a:r>
            <a:r>
              <a:rPr lang="en-US" altLang="zh-CN" sz="1400" dirty="0">
                <a:solidFill>
                  <a:srgbClr val="0000FF"/>
                </a:solidFill>
                <a:latin typeface="宋体" panose="02010600030101010101" pitchFamily="2" charset="-122"/>
                <a:ea typeface="宋体" panose="02010600030101010101" pitchFamily="2" charset="-122"/>
              </a:rPr>
              <a:t>77</a:t>
            </a:r>
            <a:r>
              <a:rPr lang="zh-CN" altLang="en-US" sz="1400" dirty="0">
                <a:solidFill>
                  <a:schemeClr val="tx1"/>
                </a:solidFill>
                <a:latin typeface="宋体" panose="02010600030101010101" pitchFamily="2" charset="-122"/>
                <a:ea typeface="宋体" panose="02010600030101010101" pitchFamily="2" charset="-122"/>
              </a:rPr>
              <a:t>项；发表</a:t>
            </a:r>
            <a:r>
              <a:rPr lang="en-US" altLang="zh-CN" sz="1400" dirty="0">
                <a:solidFill>
                  <a:schemeClr val="tx1"/>
                </a:solidFill>
                <a:latin typeface="宋体" panose="02010600030101010101" pitchFamily="2" charset="-122"/>
                <a:ea typeface="宋体" panose="02010600030101010101" pitchFamily="2" charset="-122"/>
              </a:rPr>
              <a:t>CCF B</a:t>
            </a:r>
            <a:r>
              <a:rPr lang="zh-CN" altLang="en-US" sz="1400" dirty="0">
                <a:solidFill>
                  <a:schemeClr val="tx1"/>
                </a:solidFill>
                <a:latin typeface="宋体" panose="02010600030101010101" pitchFamily="2" charset="-122"/>
                <a:ea typeface="宋体" panose="02010600030101010101" pitchFamily="2" charset="-122"/>
              </a:rPr>
              <a:t>类以上国际论文</a:t>
            </a:r>
            <a:r>
              <a:rPr lang="en-US" altLang="zh-CN" sz="1400" dirty="0">
                <a:solidFill>
                  <a:srgbClr val="0000FF"/>
                </a:solidFill>
                <a:latin typeface="宋体" panose="02010600030101010101" pitchFamily="2" charset="-122"/>
                <a:ea typeface="宋体" panose="02010600030101010101" pitchFamily="2" charset="-122"/>
              </a:rPr>
              <a:t>39</a:t>
            </a:r>
            <a:r>
              <a:rPr lang="zh-CN" altLang="en-US" sz="1400" dirty="0">
                <a:solidFill>
                  <a:schemeClr val="tx1"/>
                </a:solidFill>
                <a:latin typeface="宋体" panose="02010600030101010101" pitchFamily="2" charset="-122"/>
                <a:ea typeface="宋体" panose="02010600030101010101" pitchFamily="2" charset="-122"/>
              </a:rPr>
              <a:t>篇；保研：清华、北大、浙大人数增加，在</a:t>
            </a:r>
            <a:r>
              <a:rPr lang="zh-CN" altLang="en-US" sz="1400" b="1" dirty="0">
                <a:solidFill>
                  <a:schemeClr val="tx1"/>
                </a:solidFill>
                <a:latin typeface="宋体" panose="02010600030101010101" pitchFamily="2" charset="-122"/>
                <a:ea typeface="宋体" panose="02010600030101010101" pitchFamily="2" charset="-122"/>
              </a:rPr>
              <a:t>华为、阿里、百度等</a:t>
            </a:r>
            <a:r>
              <a:rPr lang="en-US" altLang="zh-CN" sz="1400" b="1" dirty="0">
                <a:solidFill>
                  <a:schemeClr val="tx1"/>
                </a:solidFill>
                <a:latin typeface="宋体" panose="02010600030101010101" pitchFamily="2" charset="-122"/>
                <a:ea typeface="宋体" panose="02010600030101010101" pitchFamily="2" charset="-122"/>
              </a:rPr>
              <a:t>IT</a:t>
            </a:r>
            <a:r>
              <a:rPr lang="zh-CN" altLang="en-US" sz="1400" dirty="0">
                <a:solidFill>
                  <a:schemeClr val="tx1"/>
                </a:solidFill>
                <a:latin typeface="宋体" panose="02010600030101010101" pitchFamily="2" charset="-122"/>
                <a:ea typeface="宋体" panose="02010600030101010101" pitchFamily="2" charset="-122"/>
              </a:rPr>
              <a:t>巨头</a:t>
            </a:r>
            <a:r>
              <a:rPr lang="zh-CN" altLang="en-US" sz="1400" b="1" dirty="0">
                <a:solidFill>
                  <a:schemeClr val="tx1"/>
                </a:solidFill>
                <a:latin typeface="宋体" panose="02010600030101010101" pitchFamily="2" charset="-122"/>
                <a:ea typeface="宋体" panose="02010600030101010101" pitchFamily="2" charset="-122"/>
              </a:rPr>
              <a:t>企业就业人数显著增长</a:t>
            </a:r>
            <a:r>
              <a:rPr lang="zh-CN" altLang="en-US" sz="1400" dirty="0">
                <a:solidFill>
                  <a:schemeClr val="tx1"/>
                </a:solidFill>
                <a:latin typeface="宋体" panose="02010600030101010101" pitchFamily="2" charset="-122"/>
                <a:ea typeface="宋体" panose="02010600030101010101" pitchFamily="2" charset="-122"/>
              </a:rPr>
              <a:t>。</a:t>
            </a:r>
            <a:endParaRPr lang="zh-CN" altLang="en-US" sz="1400" b="1" dirty="0">
              <a:solidFill>
                <a:schemeClr val="tx1"/>
              </a:solidFill>
              <a:latin typeface="宋体" panose="02010600030101010101" pitchFamily="2" charset="-122"/>
              <a:ea typeface="宋体" panose="02010600030101010101" pitchFamily="2" charset="-122"/>
            </a:endParaRPr>
          </a:p>
        </p:txBody>
      </p:sp>
      <p:sp>
        <p:nvSpPr>
          <p:cNvPr id="129" name="Shape 2023">
            <a:extLst>
              <a:ext uri="{FF2B5EF4-FFF2-40B4-BE49-F238E27FC236}">
                <a16:creationId xmlns:a16="http://schemas.microsoft.com/office/drawing/2014/main" id="{58DE3CB9-9B75-4453-B017-EDA710BCB530}"/>
              </a:ext>
            </a:extLst>
          </p:cNvPr>
          <p:cNvSpPr/>
          <p:nvPr/>
        </p:nvSpPr>
        <p:spPr>
          <a:xfrm>
            <a:off x="1470158" y="4437079"/>
            <a:ext cx="10291788" cy="281259"/>
          </a:xfrm>
          <a:prstGeom prst="rect">
            <a:avLst/>
          </a:prstGeom>
          <a:ln w="12700">
            <a:miter lim="400000"/>
          </a:ln>
        </p:spPr>
        <p:txBody>
          <a:bodyPr lIns="0" tIns="0" rIns="0" bIns="0"/>
          <a:lstStyle>
            <a:lvl1pPr algn="l">
              <a:lnSpc>
                <a:spcPct val="120000"/>
              </a:lnSpc>
              <a:spcBef>
                <a:spcPts val="2500"/>
              </a:spcBef>
              <a:defRPr sz="2000">
                <a:solidFill>
                  <a:srgbClr val="53585F"/>
                </a:solidFill>
              </a:defRPr>
            </a:lvl1pPr>
          </a:lstStyle>
          <a:p>
            <a:pPr algn="just"/>
            <a:r>
              <a:rPr lang="zh-CN" altLang="en-US" sz="1400" b="1" dirty="0">
                <a:solidFill>
                  <a:srgbClr val="FF0000"/>
                </a:solidFill>
                <a:latin typeface="宋体" panose="02010600030101010101" pitchFamily="2" charset="-122"/>
                <a:ea typeface="宋体" panose="02010600030101010101" pitchFamily="2" charset="-122"/>
              </a:rPr>
              <a:t>教学成果 </a:t>
            </a:r>
            <a:r>
              <a:rPr lang="zh-CN" altLang="en-US" sz="1400" dirty="0">
                <a:solidFill>
                  <a:schemeClr val="tx1"/>
                </a:solidFill>
                <a:latin typeface="宋体" panose="02010600030101010101" pitchFamily="2" charset="-122"/>
                <a:ea typeface="宋体" panose="02010600030101010101" pitchFamily="2" charset="-122"/>
              </a:rPr>
              <a:t>省级教学成果一等奖</a:t>
            </a:r>
            <a:r>
              <a:rPr lang="en-US" altLang="zh-CN" sz="1400" dirty="0">
                <a:solidFill>
                  <a:srgbClr val="0000FF"/>
                </a:solidFill>
                <a:latin typeface="宋体" panose="02010600030101010101" pitchFamily="2" charset="-122"/>
                <a:ea typeface="宋体" panose="02010600030101010101" pitchFamily="2" charset="-122"/>
              </a:rPr>
              <a:t>2</a:t>
            </a:r>
            <a:r>
              <a:rPr lang="zh-CN" altLang="en-US" sz="1400" dirty="0">
                <a:solidFill>
                  <a:schemeClr val="tx1"/>
                </a:solidFill>
                <a:latin typeface="宋体" panose="02010600030101010101" pitchFamily="2" charset="-122"/>
                <a:ea typeface="宋体" panose="02010600030101010101" pitchFamily="2" charset="-122"/>
              </a:rPr>
              <a:t>项，参与省级教学成果特等奖</a:t>
            </a:r>
            <a:r>
              <a:rPr lang="en-US" altLang="zh-CN" sz="1400" dirty="0">
                <a:solidFill>
                  <a:srgbClr val="0000FF"/>
                </a:solidFill>
                <a:latin typeface="宋体" panose="02010600030101010101" pitchFamily="2" charset="-122"/>
                <a:ea typeface="宋体" panose="02010600030101010101" pitchFamily="2" charset="-122"/>
              </a:rPr>
              <a:t>1</a:t>
            </a:r>
            <a:r>
              <a:rPr lang="zh-CN" altLang="en-US" sz="1400" dirty="0">
                <a:solidFill>
                  <a:schemeClr val="tx1"/>
                </a:solidFill>
                <a:latin typeface="宋体" panose="02010600030101010101" pitchFamily="2" charset="-122"/>
                <a:ea typeface="宋体" panose="02010600030101010101" pitchFamily="2" charset="-122"/>
              </a:rPr>
              <a:t>项。</a:t>
            </a:r>
            <a:endParaRPr lang="zh-CN" altLang="en-US" sz="1400" b="1" dirty="0">
              <a:solidFill>
                <a:schemeClr val="tx1"/>
              </a:solidFill>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3429405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03" grpId="0" animBg="1"/>
      <p:bldP spid="104" grpId="0" animBg="1"/>
      <p:bldP spid="108" grpId="0" animBg="1"/>
      <p:bldP spid="112" grpId="0" animBg="1"/>
      <p:bldP spid="113" grpId="0"/>
      <p:bldP spid="114" grpId="0" animBg="1"/>
      <p:bldP spid="115" grpId="0"/>
      <p:bldP spid="116" grpId="0"/>
      <p:bldP spid="117" grpId="0" animBg="1"/>
      <p:bldP spid="118" grpId="0" animBg="1"/>
      <p:bldP spid="119" grpId="0"/>
      <p:bldP spid="120" grpId="0" animBg="1"/>
      <p:bldP spid="121" grpId="0" animBg="1"/>
      <p:bldP spid="122" grpId="0" animBg="1"/>
      <p:bldP spid="123" grpId="0"/>
      <p:bldP spid="124" grpId="0" animBg="1"/>
      <p:bldP spid="125" grpId="0" animBg="1"/>
      <p:bldP spid="126" grpId="0"/>
      <p:bldP spid="128" grpId="0"/>
      <p:bldP spid="1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图片 1"/>
          <p:cNvPicPr>
            <a:picLocks noChangeAspect="1"/>
          </p:cNvPicPr>
          <p:nvPr/>
        </p:nvPicPr>
        <p:blipFill>
          <a:blip r:embed="rId4"/>
          <a:stretch>
            <a:fillRect/>
          </a:stretch>
        </p:blipFill>
        <p:spPr>
          <a:xfrm>
            <a:off x="19050" y="0"/>
            <a:ext cx="963613" cy="822325"/>
          </a:xfrm>
          <a:prstGeom prst="rect">
            <a:avLst/>
          </a:prstGeom>
          <a:noFill/>
          <a:ln w="9525">
            <a:noFill/>
          </a:ln>
        </p:spPr>
      </p:pic>
      <p:pic>
        <p:nvPicPr>
          <p:cNvPr id="104452" name="图片 6" descr="C:\Users\Administrator\AppData\Roaming\Tencent\Users\519521918\QQ\WinTemp\RichOle\YFQFZ}7I1VJ$4FN%`~{EKIU.png"/>
          <p:cNvPicPr>
            <a:picLocks noChangeAspect="1"/>
          </p:cNvPicPr>
          <p:nvPr/>
        </p:nvPicPr>
        <p:blipFill>
          <a:blip r:embed="rId5"/>
          <a:stretch>
            <a:fillRect/>
          </a:stretch>
        </p:blipFill>
        <p:spPr>
          <a:xfrm>
            <a:off x="944563" y="184150"/>
            <a:ext cx="2562225" cy="485775"/>
          </a:xfrm>
          <a:prstGeom prst="rect">
            <a:avLst/>
          </a:prstGeom>
          <a:noFill/>
          <a:ln w="9525">
            <a:noFill/>
          </a:ln>
        </p:spPr>
      </p:pic>
      <p:sp>
        <p:nvSpPr>
          <p:cNvPr id="8" name="文本框 7">
            <a:extLst>
              <a:ext uri="{FF2B5EF4-FFF2-40B4-BE49-F238E27FC236}">
                <a16:creationId xmlns:a16="http://schemas.microsoft.com/office/drawing/2014/main" id="{726ABA91-AF8A-4713-A6B3-CA8F9F49475A}"/>
              </a:ext>
            </a:extLst>
          </p:cNvPr>
          <p:cNvSpPr txBox="1"/>
          <p:nvPr/>
        </p:nvSpPr>
        <p:spPr>
          <a:xfrm>
            <a:off x="2351584" y="1340768"/>
            <a:ext cx="7200006" cy="610616"/>
          </a:xfrm>
          <a:prstGeom prst="rect">
            <a:avLst/>
          </a:prstGeom>
          <a:noFill/>
        </p:spPr>
        <p:txBody>
          <a:bodyPr wrap="square">
            <a:spAutoFit/>
          </a:bodyPr>
          <a:lstStyle/>
          <a:p>
            <a:pPr algn="ctr">
              <a:lnSpc>
                <a:spcPts val="4500"/>
              </a:lnSpc>
            </a:pPr>
            <a:r>
              <a:rPr lang="en-US" altLang="zh-CN" sz="2800" b="1" dirty="0">
                <a:solidFill>
                  <a:srgbClr val="0D541A"/>
                </a:solidFill>
                <a:latin typeface="微软雅黑" panose="020B0503020204020204" pitchFamily="34" charset="-122"/>
                <a:ea typeface="微软雅黑" panose="020B0503020204020204" pitchFamily="34" charset="-122"/>
              </a:rPr>
              <a:t>2018-2022</a:t>
            </a:r>
            <a:r>
              <a:rPr lang="zh-CN" altLang="en-US" sz="2800" b="1" dirty="0">
                <a:solidFill>
                  <a:srgbClr val="0D541A"/>
                </a:solidFill>
                <a:latin typeface="微软雅黑" panose="020B0503020204020204" pitchFamily="34" charset="-122"/>
                <a:ea typeface="微软雅黑" panose="020B0503020204020204" pitchFamily="34" charset="-122"/>
              </a:rPr>
              <a:t>年一流本科人才培养工作交流</a:t>
            </a:r>
          </a:p>
        </p:txBody>
      </p:sp>
      <p:sp>
        <p:nvSpPr>
          <p:cNvPr id="10" name="矩形 17">
            <a:extLst>
              <a:ext uri="{FF2B5EF4-FFF2-40B4-BE49-F238E27FC236}">
                <a16:creationId xmlns:a16="http://schemas.microsoft.com/office/drawing/2014/main" id="{1FB1D005-8F98-4EFA-AC15-91D0F5DDA73C}"/>
              </a:ext>
            </a:extLst>
          </p:cNvPr>
          <p:cNvSpPr>
            <a:spLocks noChangeArrowheads="1"/>
          </p:cNvSpPr>
          <p:nvPr/>
        </p:nvSpPr>
        <p:spPr bwMode="auto">
          <a:xfrm>
            <a:off x="1163055" y="2811523"/>
            <a:ext cx="9577064" cy="123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50000"/>
              </a:lnSpc>
            </a:pPr>
            <a:r>
              <a:rPr lang="zh-CN" altLang="en-US" sz="5400" b="0" kern="0" dirty="0">
                <a:solidFill>
                  <a:srgbClr val="FF0000"/>
                </a:solidFill>
                <a:latin typeface="华文行楷" panose="02010800040101010101" pitchFamily="2" charset="-122"/>
                <a:ea typeface="华文行楷" panose="02010800040101010101" pitchFamily="2" charset="-122"/>
              </a:rPr>
              <a:t>总结工作   反思不足   砥砺前行</a:t>
            </a:r>
          </a:p>
        </p:txBody>
      </p:sp>
      <p:graphicFrame>
        <p:nvGraphicFramePr>
          <p:cNvPr id="11" name="Group 130">
            <a:extLst>
              <a:ext uri="{FF2B5EF4-FFF2-40B4-BE49-F238E27FC236}">
                <a16:creationId xmlns:a16="http://schemas.microsoft.com/office/drawing/2014/main" id="{8C3B51EB-C789-40CE-A71B-FCCF419CF2E9}"/>
              </a:ext>
            </a:extLst>
          </p:cNvPr>
          <p:cNvGraphicFramePr>
            <a:graphicFrameLocks noGrp="1"/>
          </p:cNvGraphicFramePr>
          <p:nvPr>
            <p:custDataLst>
              <p:tags r:id="rId1"/>
            </p:custDataLst>
            <p:extLst>
              <p:ext uri="{D42A27DB-BD31-4B8C-83A1-F6EECF244321}">
                <p14:modId xmlns:p14="http://schemas.microsoft.com/office/powerpoint/2010/main" val="1907184879"/>
              </p:ext>
            </p:extLst>
          </p:nvPr>
        </p:nvGraphicFramePr>
        <p:xfrm>
          <a:off x="3791744" y="4998913"/>
          <a:ext cx="5329237" cy="1036638"/>
        </p:xfrm>
        <a:graphic>
          <a:graphicData uri="http://schemas.openxmlformats.org/drawingml/2006/table">
            <a:tbl>
              <a:tblPr/>
              <a:tblGrid>
                <a:gridCol w="2520950">
                  <a:extLst>
                    <a:ext uri="{9D8B030D-6E8A-4147-A177-3AD203B41FA5}">
                      <a16:colId xmlns:a16="http://schemas.microsoft.com/office/drawing/2014/main" val="20000"/>
                    </a:ext>
                  </a:extLst>
                </a:gridCol>
                <a:gridCol w="2808287">
                  <a:extLst>
                    <a:ext uri="{9D8B030D-6E8A-4147-A177-3AD203B41FA5}">
                      <a16:colId xmlns:a16="http://schemas.microsoft.com/office/drawing/2014/main" val="20001"/>
                    </a:ext>
                  </a:extLst>
                </a:gridCol>
              </a:tblGrid>
              <a:tr h="518319">
                <a:tc>
                  <a:txBody>
                    <a:bodyPr/>
                    <a:lstStyle>
                      <a:lvl1pPr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1pPr>
                      <a:lvl2pPr indent="-50800"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2pPr>
                      <a:lvl3pPr indent="-100330"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3pPr>
                      <a:lvl4pPr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4pPr>
                      <a:lvl5pPr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5pPr>
                      <a:lvl6pPr defTabSz="678180" eaLnBrk="0" fontAlgn="base" hangingPunct="0">
                        <a:spcBef>
                          <a:spcPct val="50000"/>
                        </a:spcBef>
                        <a:spcAft>
                          <a:spcPct val="0"/>
                        </a:spcAft>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6pPr>
                      <a:lvl7pPr defTabSz="678180" eaLnBrk="0" fontAlgn="base" hangingPunct="0">
                        <a:spcBef>
                          <a:spcPct val="50000"/>
                        </a:spcBef>
                        <a:spcAft>
                          <a:spcPct val="0"/>
                        </a:spcAft>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7pPr>
                      <a:lvl8pPr defTabSz="678180" eaLnBrk="0" fontAlgn="base" hangingPunct="0">
                        <a:spcBef>
                          <a:spcPct val="50000"/>
                        </a:spcBef>
                        <a:spcAft>
                          <a:spcPct val="0"/>
                        </a:spcAft>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8pPr>
                      <a:lvl9pPr defTabSz="678180" eaLnBrk="0" fontAlgn="base" hangingPunct="0">
                        <a:spcBef>
                          <a:spcPct val="50000"/>
                        </a:spcBef>
                        <a:spcAft>
                          <a:spcPct val="0"/>
                        </a:spcAft>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9pPr>
                    </a:lstStyle>
                    <a:p>
                      <a:pPr marL="0" marR="0" lvl="0" indent="0" algn="ctr" defTabSz="678180" rtl="0" eaLnBrk="0" fontAlgn="base" latinLnBrk="0" hangingPunct="0">
                        <a:lnSpc>
                          <a:spcPct val="100000"/>
                        </a:lnSpc>
                        <a:spcBef>
                          <a:spcPct val="50000"/>
                        </a:spcBef>
                        <a:spcAft>
                          <a:spcPct val="0"/>
                        </a:spcAft>
                        <a:buClrTx/>
                        <a:buSzPct val="75000"/>
                        <a:buFont typeface="Wingdings" panose="05000000000000000000" pitchFamily="2" charset="2"/>
                        <a:buNone/>
                      </a:pPr>
                      <a:r>
                        <a:rPr kumimoji="1" lang="zh-CN" altLang="en-US" sz="2400" b="1" i="0" u="none" strike="noStrike" cap="none" normalizeH="0" baseline="0" dirty="0">
                          <a:ln>
                            <a:noFill/>
                          </a:ln>
                          <a:solidFill>
                            <a:srgbClr val="000000"/>
                          </a:solidFill>
                          <a:effectLst/>
                          <a:latin typeface="Arial" panose="020B0604020202020204" pitchFamily="34" charset="0"/>
                          <a:ea typeface="宋体" panose="02010600030101010101" pitchFamily="2" charset="-122"/>
                        </a:rPr>
                        <a:t>汇     报    人：</a:t>
                      </a:r>
                    </a:p>
                  </a:txBody>
                  <a:tcPr marT="45702" marB="45702" horzOverflow="overflow">
                    <a:lnL cap="flat">
                      <a:noFill/>
                    </a:lnL>
                    <a:lnR>
                      <a:noFill/>
                    </a:lnR>
                    <a:lnT>
                      <a:noFill/>
                    </a:lnT>
                    <a:lnB>
                      <a:noFill/>
                    </a:lnB>
                    <a:lnTlToBr>
                      <a:noFill/>
                    </a:lnTlToBr>
                    <a:lnBlToTr>
                      <a:noFill/>
                    </a:lnBlToTr>
                    <a:noFill/>
                  </a:tcPr>
                </a:tc>
                <a:tc>
                  <a:txBody>
                    <a:bodyPr/>
                    <a:lstStyle>
                      <a:lvl1pPr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1pPr>
                      <a:lvl2pPr indent="-50800"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2pPr>
                      <a:lvl3pPr indent="-100330"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3pPr>
                      <a:lvl4pPr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4pPr>
                      <a:lvl5pPr algn="l" defTabSz="678180" eaLnBrk="0" hangingPunct="0">
                        <a:spcBef>
                          <a:spcPct val="50000"/>
                        </a:spcBef>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5pPr>
                      <a:lvl6pPr defTabSz="678180" eaLnBrk="0" fontAlgn="base" hangingPunct="0">
                        <a:spcBef>
                          <a:spcPct val="50000"/>
                        </a:spcBef>
                        <a:spcAft>
                          <a:spcPct val="0"/>
                        </a:spcAft>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6pPr>
                      <a:lvl7pPr defTabSz="678180" eaLnBrk="0" fontAlgn="base" hangingPunct="0">
                        <a:spcBef>
                          <a:spcPct val="50000"/>
                        </a:spcBef>
                        <a:spcAft>
                          <a:spcPct val="0"/>
                        </a:spcAft>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7pPr>
                      <a:lvl8pPr defTabSz="678180" eaLnBrk="0" fontAlgn="base" hangingPunct="0">
                        <a:spcBef>
                          <a:spcPct val="50000"/>
                        </a:spcBef>
                        <a:spcAft>
                          <a:spcPct val="0"/>
                        </a:spcAft>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8pPr>
                      <a:lvl9pPr defTabSz="678180" eaLnBrk="0" fontAlgn="base" hangingPunct="0">
                        <a:spcBef>
                          <a:spcPct val="50000"/>
                        </a:spcBef>
                        <a:spcAft>
                          <a:spcPct val="0"/>
                        </a:spcAft>
                        <a:buSzPct val="75000"/>
                        <a:buFont typeface="Wingdings" panose="05000000000000000000" pitchFamily="2" charset="2"/>
                        <a:defRPr kumimoji="1" b="1">
                          <a:solidFill>
                            <a:srgbClr val="000066"/>
                          </a:solidFill>
                          <a:latin typeface="Arial" panose="020B0604020202020204" pitchFamily="34" charset="0"/>
                          <a:ea typeface="宋体" panose="02010600030101010101" pitchFamily="2" charset="-122"/>
                        </a:defRPr>
                      </a:lvl9pPr>
                    </a:lstStyle>
                    <a:p>
                      <a:pPr marL="0" marR="0" lvl="0" indent="0" algn="l" defTabSz="678180" rtl="0" eaLnBrk="0" fontAlgn="base" latinLnBrk="0" hangingPunct="0">
                        <a:lnSpc>
                          <a:spcPct val="100000"/>
                        </a:lnSpc>
                        <a:spcBef>
                          <a:spcPct val="50000"/>
                        </a:spcBef>
                        <a:spcAft>
                          <a:spcPct val="0"/>
                        </a:spcAft>
                        <a:buClrTx/>
                        <a:buSzPct val="75000"/>
                        <a:buFont typeface="Wingdings" panose="05000000000000000000" pitchFamily="2" charset="2"/>
                        <a:buNone/>
                      </a:pPr>
                      <a:r>
                        <a:rPr kumimoji="1" lang="zh-CN" altLang="en-US" sz="2400" b="1" i="0" u="none" strike="noStrike" cap="none" normalizeH="0" baseline="0" dirty="0">
                          <a:ln>
                            <a:noFill/>
                          </a:ln>
                          <a:solidFill>
                            <a:srgbClr val="0000FF"/>
                          </a:solidFill>
                          <a:effectLst/>
                          <a:latin typeface="华文楷体" panose="02010600040101010101" pitchFamily="2" charset="-122"/>
                          <a:ea typeface="华文楷体" panose="02010600040101010101" pitchFamily="2" charset="-122"/>
                        </a:rPr>
                        <a:t>张宏鸣</a:t>
                      </a:r>
                    </a:p>
                  </a:txBody>
                  <a:tcPr marT="45702" marB="4570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0"/>
                  </a:ext>
                </a:extLst>
              </a:tr>
              <a:tr h="518319">
                <a:tc>
                  <a:txBody>
                    <a:bodyPr/>
                    <a:lstStyle/>
                    <a:p>
                      <a:pPr marL="0" marR="0" lvl="0" indent="0" algn="ctr" defTabSz="678180" rtl="0" eaLnBrk="0" fontAlgn="base" latinLnBrk="0" hangingPunct="0">
                        <a:lnSpc>
                          <a:spcPct val="100000"/>
                        </a:lnSpc>
                        <a:spcBef>
                          <a:spcPct val="50000"/>
                        </a:spcBef>
                        <a:spcAft>
                          <a:spcPct val="0"/>
                        </a:spcAft>
                        <a:buClrTx/>
                        <a:buSzPct val="75000"/>
                        <a:buFont typeface="Wingdings" panose="05000000000000000000" pitchFamily="2" charset="2"/>
                        <a:buNone/>
                      </a:pPr>
                      <a:r>
                        <a:rPr kumimoji="1" lang="zh-CN" altLang="en-US" sz="2400" b="1" i="0" u="none" strike="noStrike" cap="none" normalizeH="0" baseline="0" dirty="0">
                          <a:ln>
                            <a:noFill/>
                          </a:ln>
                          <a:solidFill>
                            <a:srgbClr val="000000"/>
                          </a:solidFill>
                          <a:effectLst/>
                          <a:latin typeface="Arial" panose="020B0604020202020204" pitchFamily="34" charset="0"/>
                          <a:ea typeface="宋体" panose="02010600030101010101" pitchFamily="2" charset="-122"/>
                        </a:rPr>
                        <a:t>时            间：</a:t>
                      </a:r>
                    </a:p>
                  </a:txBody>
                  <a:tcPr marT="45702" marB="45702" horzOverflow="overflow">
                    <a:lnL cap="flat">
                      <a:noFill/>
                    </a:lnL>
                    <a:lnR>
                      <a:noFill/>
                    </a:lnR>
                    <a:lnT>
                      <a:noFill/>
                    </a:lnT>
                    <a:lnB>
                      <a:noFill/>
                    </a:lnB>
                    <a:lnTlToBr>
                      <a:noFill/>
                    </a:lnTlToBr>
                    <a:lnBlToTr>
                      <a:noFill/>
                    </a:lnBlToTr>
                    <a:noFill/>
                  </a:tcPr>
                </a:tc>
                <a:tc>
                  <a:txBody>
                    <a:bodyPr/>
                    <a:lstStyle/>
                    <a:p>
                      <a:pPr marL="0" marR="0" lvl="0" indent="0" algn="l" defTabSz="678180" rtl="0" eaLnBrk="0" fontAlgn="base" latinLnBrk="0" hangingPunct="0">
                        <a:lnSpc>
                          <a:spcPct val="100000"/>
                        </a:lnSpc>
                        <a:spcBef>
                          <a:spcPct val="50000"/>
                        </a:spcBef>
                        <a:spcAft>
                          <a:spcPct val="0"/>
                        </a:spcAft>
                        <a:buClrTx/>
                        <a:buSzPct val="75000"/>
                        <a:buFont typeface="Wingdings" panose="05000000000000000000" pitchFamily="2" charset="2"/>
                        <a:buNone/>
                      </a:pPr>
                      <a:r>
                        <a:rPr kumimoji="1" lang="en-US" altLang="zh-CN" sz="2400" b="1" i="0" u="none" strike="noStrike" cap="none" normalizeH="0" baseline="0" dirty="0">
                          <a:ln>
                            <a:noFill/>
                          </a:ln>
                          <a:solidFill>
                            <a:srgbClr val="0000FF"/>
                          </a:solidFill>
                          <a:effectLst/>
                          <a:latin typeface="华文楷体" panose="02010600040101010101" pitchFamily="2" charset="-122"/>
                          <a:ea typeface="华文楷体" panose="02010600040101010101" pitchFamily="2" charset="-122"/>
                        </a:rPr>
                        <a:t>2022.12.8</a:t>
                      </a:r>
                      <a:endParaRPr kumimoji="1" lang="zh-CN" altLang="en-US" sz="2400" b="1" i="0" u="none" strike="noStrike" cap="none" normalizeH="0" baseline="0" dirty="0">
                        <a:ln>
                          <a:noFill/>
                        </a:ln>
                        <a:solidFill>
                          <a:srgbClr val="0000FF"/>
                        </a:solidFill>
                        <a:effectLst/>
                        <a:latin typeface="华文楷体" panose="02010600040101010101" pitchFamily="2" charset="-122"/>
                        <a:ea typeface="华文楷体" panose="02010600040101010101" pitchFamily="2" charset="-122"/>
                      </a:endParaRPr>
                    </a:p>
                  </a:txBody>
                  <a:tcPr marT="45702" marB="4570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一、指导思想</a:t>
            </a:r>
          </a:p>
        </p:txBody>
      </p:sp>
      <p:sp>
        <p:nvSpPr>
          <p:cNvPr id="106" name="矩形 3">
            <a:extLst>
              <a:ext uri="{FF2B5EF4-FFF2-40B4-BE49-F238E27FC236}">
                <a16:creationId xmlns:a16="http://schemas.microsoft.com/office/drawing/2014/main" id="{9DD92CCF-0494-48ED-9DCA-3ECBC87A9A1D}"/>
              </a:ext>
            </a:extLst>
          </p:cNvPr>
          <p:cNvSpPr>
            <a:spLocks noChangeArrowheads="1"/>
          </p:cNvSpPr>
          <p:nvPr/>
        </p:nvSpPr>
        <p:spPr bwMode="auto">
          <a:xfrm>
            <a:off x="3552104" y="1326889"/>
            <a:ext cx="8267508" cy="1384995"/>
          </a:xfrm>
          <a:prstGeom prst="rect">
            <a:avLst/>
          </a:prstGeom>
          <a:noFill/>
          <a:ln w="9525">
            <a:noFill/>
            <a:miter lim="800000"/>
            <a:headEnd/>
            <a:tailEnd/>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lnSpc>
                <a:spcPct val="150000"/>
              </a:lnSpc>
              <a:defRPr/>
            </a:pPr>
            <a:endParaRPr lang="en-US" altLang="zh-CN" sz="2400" i="0" spc="-80" dirty="0">
              <a:ln w="11430"/>
              <a:solidFill>
                <a:srgbClr val="C00000"/>
              </a:solidFill>
              <a:ea typeface="微软雅黑" pitchFamily="34" charset="-122"/>
            </a:endParaRPr>
          </a:p>
          <a:p>
            <a:pPr marL="457200" indent="-457200" algn="just">
              <a:buFont typeface="Wingdings" panose="05000000000000000000" pitchFamily="2" charset="2"/>
              <a:buChar char="Ø"/>
              <a:defRPr/>
            </a:pPr>
            <a:r>
              <a:rPr lang="zh-CN" altLang="en-US" sz="2400" i="0" spc="-80" dirty="0">
                <a:ln w="11430"/>
                <a:solidFill>
                  <a:srgbClr val="C00000"/>
                </a:solidFill>
                <a:ea typeface="微软雅黑" pitchFamily="34" charset="-122"/>
              </a:rPr>
              <a:t>写入历史、进入人心、改变生活、开启未来</a:t>
            </a:r>
            <a:r>
              <a:rPr lang="zh-CN" altLang="en-US" sz="2400" i="0" spc="-80" dirty="0">
                <a:ln w="11430"/>
                <a:solidFill>
                  <a:srgbClr val="002EB6"/>
                </a:solidFill>
                <a:ea typeface="微软雅黑" pitchFamily="34" charset="-122"/>
              </a:rPr>
              <a:t>的大会，对中国教育事业发展具有</a:t>
            </a:r>
            <a:r>
              <a:rPr lang="zh-CN" altLang="en-US" sz="2400" i="0" spc="-80" dirty="0">
                <a:ln w="11430"/>
                <a:solidFill>
                  <a:srgbClr val="C00000"/>
                </a:solidFill>
                <a:ea typeface="微软雅黑" pitchFamily="34" charset="-122"/>
              </a:rPr>
              <a:t>历史性、划时代</a:t>
            </a:r>
            <a:r>
              <a:rPr lang="zh-CN" altLang="en-US" sz="2400" i="0" spc="-80" dirty="0">
                <a:ln w="11430"/>
                <a:solidFill>
                  <a:srgbClr val="002EB6"/>
                </a:solidFill>
                <a:ea typeface="微软雅黑" pitchFamily="34" charset="-122"/>
              </a:rPr>
              <a:t>的</a:t>
            </a:r>
            <a:r>
              <a:rPr lang="zh-CN" altLang="en-US" sz="2400" i="0" spc="-80" dirty="0">
                <a:ln w="11430"/>
                <a:solidFill>
                  <a:srgbClr val="C00000"/>
                </a:solidFill>
                <a:ea typeface="微软雅黑" pitchFamily="34" charset="-122"/>
              </a:rPr>
              <a:t>里程碑</a:t>
            </a:r>
            <a:r>
              <a:rPr lang="zh-CN" altLang="en-US" sz="2400" i="0" spc="-80" dirty="0">
                <a:ln w="11430"/>
                <a:solidFill>
                  <a:srgbClr val="002EB6"/>
                </a:solidFill>
                <a:ea typeface="微软雅黑" pitchFamily="34" charset="-122"/>
              </a:rPr>
              <a:t>意义。</a:t>
            </a:r>
            <a:endParaRPr lang="zh-CN" altLang="en-US" sz="2000" i="0" spc="-80" dirty="0">
              <a:ln w="11430"/>
              <a:solidFill>
                <a:srgbClr val="002EB6"/>
              </a:solidFill>
              <a:ea typeface="微软雅黑" pitchFamily="34" charset="-122"/>
            </a:endParaRPr>
          </a:p>
        </p:txBody>
      </p:sp>
      <p:pic>
        <p:nvPicPr>
          <p:cNvPr id="107" name="Picture 2">
            <a:extLst>
              <a:ext uri="{FF2B5EF4-FFF2-40B4-BE49-F238E27FC236}">
                <a16:creationId xmlns:a16="http://schemas.microsoft.com/office/drawing/2014/main" id="{7F6F49F6-AD5A-4D78-96E8-54C25FACF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69" y="930713"/>
            <a:ext cx="3154940" cy="265092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 name="Picture 3">
            <a:extLst>
              <a:ext uri="{FF2B5EF4-FFF2-40B4-BE49-F238E27FC236}">
                <a16:creationId xmlns:a16="http://schemas.microsoft.com/office/drawing/2014/main" id="{85160D70-655C-4491-8BD4-D74AD9014E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14" y="3876646"/>
            <a:ext cx="3112043" cy="238265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 name="AutoShape 11">
            <a:extLst>
              <a:ext uri="{FF2B5EF4-FFF2-40B4-BE49-F238E27FC236}">
                <a16:creationId xmlns:a16="http://schemas.microsoft.com/office/drawing/2014/main" id="{CEC9F9DC-3980-452E-AA58-48808EC9AEB9}"/>
              </a:ext>
            </a:extLst>
          </p:cNvPr>
          <p:cNvSpPr>
            <a:spLocks noChangeArrowheads="1"/>
          </p:cNvSpPr>
          <p:nvPr/>
        </p:nvSpPr>
        <p:spPr bwMode="gray">
          <a:xfrm>
            <a:off x="3628845" y="930713"/>
            <a:ext cx="5124524" cy="575540"/>
          </a:xfrm>
          <a:prstGeom prst="homePlate">
            <a:avLst>
              <a:gd name="adj" fmla="val 38687"/>
            </a:avLst>
          </a:prstGeom>
          <a:solidFill>
            <a:srgbClr val="CCECFF"/>
          </a:solidFill>
          <a:ln w="44450" cmpd="dbl" algn="ctr">
            <a:solidFill>
              <a:schemeClr val="bg1"/>
            </a:solidFill>
            <a:round/>
            <a:headEnd/>
            <a:tailEnd/>
          </a:ln>
          <a:effectLst/>
        </p:spPr>
        <p:txBody>
          <a:bodyPr wrap="none" anchor="ctr"/>
          <a:lstStyle/>
          <a:p>
            <a:r>
              <a:rPr lang="zh-CN" altLang="en-US" sz="3200" i="0" spc="180" dirty="0">
                <a:latin typeface="微软雅黑" pitchFamily="34" charset="-122"/>
                <a:ea typeface="微软雅黑" pitchFamily="34" charset="-122"/>
              </a:rPr>
              <a:t> 全国教育大会  </a:t>
            </a:r>
            <a:r>
              <a:rPr lang="en-US" altLang="zh-CN" sz="3200" i="0" spc="180" dirty="0">
                <a:latin typeface="微软雅黑" pitchFamily="34" charset="-122"/>
                <a:ea typeface="微软雅黑" pitchFamily="34" charset="-122"/>
              </a:rPr>
              <a:t>9</a:t>
            </a:r>
            <a:r>
              <a:rPr lang="zh-CN" altLang="en-US" sz="3200" i="0" spc="180" dirty="0">
                <a:latin typeface="微软雅黑" pitchFamily="34" charset="-122"/>
                <a:ea typeface="微软雅黑" pitchFamily="34" charset="-122"/>
              </a:rPr>
              <a:t>月</a:t>
            </a:r>
            <a:r>
              <a:rPr lang="en-US" altLang="zh-CN" sz="3200" i="0" spc="180" dirty="0">
                <a:latin typeface="微软雅黑" pitchFamily="34" charset="-122"/>
                <a:ea typeface="微软雅黑" pitchFamily="34" charset="-122"/>
              </a:rPr>
              <a:t>10</a:t>
            </a:r>
            <a:r>
              <a:rPr lang="zh-CN" altLang="en-US" sz="3200" i="0" spc="180" dirty="0">
                <a:latin typeface="微软雅黑" pitchFamily="34" charset="-122"/>
                <a:ea typeface="微软雅黑" pitchFamily="34" charset="-122"/>
              </a:rPr>
              <a:t>日</a:t>
            </a:r>
          </a:p>
        </p:txBody>
      </p:sp>
      <p:sp>
        <p:nvSpPr>
          <p:cNvPr id="111" name="AutoShape 11">
            <a:extLst>
              <a:ext uri="{FF2B5EF4-FFF2-40B4-BE49-F238E27FC236}">
                <a16:creationId xmlns:a16="http://schemas.microsoft.com/office/drawing/2014/main" id="{6106EBC1-83FF-4DC5-BCCE-22A9C4B893B4}"/>
              </a:ext>
            </a:extLst>
          </p:cNvPr>
          <p:cNvSpPr>
            <a:spLocks noChangeArrowheads="1"/>
          </p:cNvSpPr>
          <p:nvPr/>
        </p:nvSpPr>
        <p:spPr bwMode="gray">
          <a:xfrm>
            <a:off x="3605967" y="3925432"/>
            <a:ext cx="8159782" cy="575540"/>
          </a:xfrm>
          <a:prstGeom prst="homePlate">
            <a:avLst>
              <a:gd name="adj" fmla="val 38687"/>
            </a:avLst>
          </a:prstGeom>
          <a:solidFill>
            <a:srgbClr val="CCECFF"/>
          </a:solidFill>
          <a:ln w="44450" cmpd="dbl" algn="ctr">
            <a:solidFill>
              <a:schemeClr val="bg1"/>
            </a:solidFill>
            <a:round/>
            <a:headEnd/>
            <a:tailEnd/>
          </a:ln>
          <a:effectLst/>
        </p:spPr>
        <p:txBody>
          <a:bodyPr wrap="none" anchor="ctr"/>
          <a:lstStyle/>
          <a:p>
            <a:r>
              <a:rPr lang="zh-CN" altLang="en-US" sz="2800" i="0" spc="180" dirty="0">
                <a:latin typeface="微软雅黑" pitchFamily="34" charset="-122"/>
                <a:ea typeface="微软雅黑" pitchFamily="34" charset="-122"/>
              </a:rPr>
              <a:t>新时代全国高校本科教育工作会议  </a:t>
            </a:r>
            <a:r>
              <a:rPr lang="en-US" altLang="zh-CN" sz="2800" i="0" spc="180" dirty="0">
                <a:latin typeface="微软雅黑" pitchFamily="34" charset="-122"/>
                <a:ea typeface="微软雅黑" pitchFamily="34" charset="-122"/>
              </a:rPr>
              <a:t>6</a:t>
            </a:r>
            <a:r>
              <a:rPr lang="zh-CN" altLang="en-US" sz="2800" i="0" spc="180" dirty="0">
                <a:latin typeface="微软雅黑" pitchFamily="34" charset="-122"/>
                <a:ea typeface="微软雅黑" pitchFamily="34" charset="-122"/>
              </a:rPr>
              <a:t>月</a:t>
            </a:r>
            <a:r>
              <a:rPr lang="en-US" altLang="zh-CN" sz="2800" i="0" spc="180" dirty="0">
                <a:latin typeface="微软雅黑" pitchFamily="34" charset="-122"/>
                <a:ea typeface="微软雅黑" pitchFamily="34" charset="-122"/>
              </a:rPr>
              <a:t>21</a:t>
            </a:r>
            <a:r>
              <a:rPr lang="zh-CN" altLang="en-US" sz="2800" i="0" spc="180" dirty="0">
                <a:latin typeface="微软雅黑" pitchFamily="34" charset="-122"/>
                <a:ea typeface="微软雅黑" pitchFamily="34" charset="-122"/>
              </a:rPr>
              <a:t>日</a:t>
            </a:r>
          </a:p>
        </p:txBody>
      </p:sp>
      <p:sp>
        <p:nvSpPr>
          <p:cNvPr id="112" name="矩形 111">
            <a:extLst>
              <a:ext uri="{FF2B5EF4-FFF2-40B4-BE49-F238E27FC236}">
                <a16:creationId xmlns:a16="http://schemas.microsoft.com/office/drawing/2014/main" id="{D7290039-B291-497F-BF22-EE15E7DD4D19}"/>
              </a:ext>
            </a:extLst>
          </p:cNvPr>
          <p:cNvSpPr/>
          <p:nvPr/>
        </p:nvSpPr>
        <p:spPr>
          <a:xfrm>
            <a:off x="3605967" y="4716470"/>
            <a:ext cx="8267507" cy="1200329"/>
          </a:xfrm>
          <a:prstGeom prst="rect">
            <a:avLst/>
          </a:prstGeom>
        </p:spPr>
        <p:txBody>
          <a:bodyPr wrap="square">
            <a:spAutoFit/>
          </a:bodyPr>
          <a:lstStyle/>
          <a:p>
            <a:pPr marL="457200" indent="-457200" algn="just">
              <a:buFont typeface="Wingdings" panose="05000000000000000000" pitchFamily="2" charset="2"/>
              <a:buChar char="Ø"/>
              <a:defRPr/>
            </a:pPr>
            <a:r>
              <a:rPr lang="zh-CN" altLang="en-US" sz="2400" spc="-80" dirty="0">
                <a:ln w="11430"/>
                <a:solidFill>
                  <a:srgbClr val="002EB6"/>
                </a:solidFill>
                <a:ea typeface="微软雅黑" pitchFamily="34" charset="-122"/>
              </a:rPr>
              <a:t>会议</a:t>
            </a:r>
            <a:r>
              <a:rPr lang="zh-CN" altLang="en-US" sz="2400" spc="-80" dirty="0">
                <a:ln w="11430"/>
                <a:solidFill>
                  <a:srgbClr val="C00000"/>
                </a:solidFill>
                <a:ea typeface="微软雅黑" pitchFamily="34" charset="-122"/>
              </a:rPr>
              <a:t>把握住了</a:t>
            </a:r>
            <a:r>
              <a:rPr lang="zh-CN" altLang="en-US" sz="2400" spc="-80" dirty="0">
                <a:ln w="11430"/>
                <a:solidFill>
                  <a:srgbClr val="002EB6"/>
                </a:solidFill>
                <a:ea typeface="微软雅黑" pitchFamily="34" charset="-122"/>
              </a:rPr>
              <a:t>中国教育改革发展的关键，</a:t>
            </a:r>
            <a:r>
              <a:rPr lang="zh-CN" altLang="en-US" sz="2400" spc="-80" dirty="0">
                <a:ln w="11430"/>
                <a:solidFill>
                  <a:srgbClr val="C00000"/>
                </a:solidFill>
                <a:ea typeface="微软雅黑" pitchFamily="34" charset="-122"/>
              </a:rPr>
              <a:t>把握住了</a:t>
            </a:r>
            <a:r>
              <a:rPr lang="zh-CN" altLang="en-US" sz="2400" spc="-80" dirty="0">
                <a:ln w="11430"/>
                <a:solidFill>
                  <a:srgbClr val="002EB6"/>
                </a:solidFill>
                <a:ea typeface="微软雅黑" pitchFamily="34" charset="-122"/>
              </a:rPr>
              <a:t>人民普遍的心理期盼，</a:t>
            </a:r>
            <a:r>
              <a:rPr lang="zh-CN" altLang="en-US" sz="2400" spc="-80" dirty="0">
                <a:ln w="11430"/>
                <a:solidFill>
                  <a:srgbClr val="C00000"/>
                </a:solidFill>
                <a:ea typeface="微软雅黑" pitchFamily="34" charset="-122"/>
              </a:rPr>
              <a:t>确定了</a:t>
            </a:r>
            <a:r>
              <a:rPr lang="zh-CN" altLang="en-US" sz="2400" spc="-80" dirty="0">
                <a:ln w="11430"/>
                <a:solidFill>
                  <a:srgbClr val="002EB6"/>
                </a:solidFill>
                <a:ea typeface="微软雅黑" pitchFamily="34" charset="-122"/>
              </a:rPr>
              <a:t>本科教育的基本方针、发展路径和重要举措，是可以</a:t>
            </a:r>
            <a:r>
              <a:rPr lang="zh-CN" altLang="en-US" sz="2400" spc="-80" dirty="0">
                <a:ln w="11430"/>
                <a:solidFill>
                  <a:srgbClr val="C00000"/>
                </a:solidFill>
                <a:ea typeface="微软雅黑" pitchFamily="34" charset="-122"/>
              </a:rPr>
              <a:t>写入教育史的会</a:t>
            </a:r>
            <a:r>
              <a:rPr lang="zh-CN" altLang="en-US" sz="2400" spc="-80" dirty="0">
                <a:ln w="11430"/>
                <a:solidFill>
                  <a:srgbClr val="002EB6"/>
                </a:solidFill>
                <a:ea typeface="微软雅黑" pitchFamily="34" charset="-122"/>
              </a:rPr>
              <a:t>。</a:t>
            </a:r>
          </a:p>
        </p:txBody>
      </p:sp>
    </p:spTree>
    <p:extLst>
      <p:ext uri="{BB962C8B-B14F-4D97-AF65-F5344CB8AC3E}">
        <p14:creationId xmlns:p14="http://schemas.microsoft.com/office/powerpoint/2010/main" val="369449830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一、指导思想</a:t>
            </a:r>
          </a:p>
        </p:txBody>
      </p:sp>
      <p:pic>
        <p:nvPicPr>
          <p:cNvPr id="2" name="图片 1">
            <a:extLst>
              <a:ext uri="{FF2B5EF4-FFF2-40B4-BE49-F238E27FC236}">
                <a16:creationId xmlns:a16="http://schemas.microsoft.com/office/drawing/2014/main" id="{57DC0A61-AB2D-4D9A-BA9A-E996D8B3D5C6}"/>
              </a:ext>
            </a:extLst>
          </p:cNvPr>
          <p:cNvPicPr>
            <a:picLocks noChangeAspect="1"/>
          </p:cNvPicPr>
          <p:nvPr/>
        </p:nvPicPr>
        <p:blipFill rotWithShape="1">
          <a:blip r:embed="rId3"/>
          <a:srcRect l="28147" t="26900" r="19878" b="27951"/>
          <a:stretch/>
        </p:blipFill>
        <p:spPr>
          <a:xfrm>
            <a:off x="7324707" y="3789039"/>
            <a:ext cx="4420464" cy="2160000"/>
          </a:xfrm>
          <a:prstGeom prst="rect">
            <a:avLst/>
          </a:prstGeom>
          <a:ln>
            <a:noFill/>
          </a:ln>
          <a:effectLst>
            <a:softEdge rad="112500"/>
          </a:effectLst>
        </p:spPr>
      </p:pic>
      <p:pic>
        <p:nvPicPr>
          <p:cNvPr id="10242" name="Picture 2" descr="https://gimg2.baidu.com/image_search/src=http%3A%2F%2Fjyt.shaanxi.gov.cn%2Ffile%2Fupload%2F201901%2F13%2F16-40-43-65-1.jpg&amp;refer=http%3A%2F%2Fjyt.shaanxi.gov.cn&amp;app=2002&amp;size=f9999,10000&amp;q=a80&amp;n=0&amp;g=0n&amp;fmt=auto?sec=1672985157&amp;t=80ae556be65b760b87b083ab2562cc39">
            <a:extLst>
              <a:ext uri="{FF2B5EF4-FFF2-40B4-BE49-F238E27FC236}">
                <a16:creationId xmlns:a16="http://schemas.microsoft.com/office/drawing/2014/main" id="{9A6FFF24-BF72-4545-BDF2-3538FC581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7479" y="3789039"/>
            <a:ext cx="3042253" cy="2160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4" name="Picture 4" descr="https://gimg2.baidu.com/image_search/src=http%3A%2F%2Fimg2.027art.cn%2Fimg%2F2020%2F06%2F28%2F1593342521169008.jpg&amp;refer=http%3A%2F%2Fimg2.027art.cn&amp;app=2002&amp;size=f9999,10000&amp;q=a80&amp;n=0&amp;g=0n&amp;fmt=auto?sec=1672985204&amp;t=570dc43779bb019737e2bdaa7b828e5f">
            <a:extLst>
              <a:ext uri="{FF2B5EF4-FFF2-40B4-BE49-F238E27FC236}">
                <a16:creationId xmlns:a16="http://schemas.microsoft.com/office/drawing/2014/main" id="{29D0D704-E907-475B-B645-5B010A88E1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829" y="3789039"/>
            <a:ext cx="2965675" cy="2160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25A8E0EE-7CAD-4B81-8B8D-F296BE4E93D1}"/>
              </a:ext>
            </a:extLst>
          </p:cNvPr>
          <p:cNvSpPr/>
          <p:nvPr/>
        </p:nvSpPr>
        <p:spPr>
          <a:xfrm>
            <a:off x="575290" y="1081613"/>
            <a:ext cx="11169882" cy="2328523"/>
          </a:xfrm>
          <a:prstGeom prst="rect">
            <a:avLst/>
          </a:prstGeom>
        </p:spPr>
        <p:txBody>
          <a:bodyPr wrap="square">
            <a:spAutoFit/>
          </a:bodyPr>
          <a:lstStyle/>
          <a:p>
            <a:pPr indent="457200" algn="just">
              <a:lnSpc>
                <a:spcPct val="150000"/>
              </a:lnSpc>
            </a:pPr>
            <a:r>
              <a:rPr lang="zh-CN" altLang="en-US" sz="2000" dirty="0">
                <a:latin typeface="+mn-ea"/>
                <a:ea typeface="+mn-ea"/>
              </a:rPr>
              <a:t>以“</a:t>
            </a:r>
            <a:r>
              <a:rPr lang="zh-CN" altLang="en-US" sz="2000" dirty="0">
                <a:solidFill>
                  <a:srgbClr val="FF0000"/>
                </a:solidFill>
                <a:latin typeface="+mn-ea"/>
                <a:ea typeface="+mn-ea"/>
              </a:rPr>
              <a:t>坚持立德树人，推进四个回归，加快建设一流本科教育</a:t>
            </a:r>
            <a:r>
              <a:rPr lang="zh-CN" altLang="en-US" sz="2000" dirty="0">
                <a:latin typeface="+mn-ea"/>
                <a:ea typeface="+mn-ea"/>
              </a:rPr>
              <a:t>”为主题，召开千余名师生参加的本科教育教学工作会议，吹响</a:t>
            </a:r>
            <a:r>
              <a:rPr lang="zh-CN" altLang="en-US" sz="2000" dirty="0">
                <a:solidFill>
                  <a:srgbClr val="FF0000"/>
                </a:solidFill>
                <a:latin typeface="+mn-ea"/>
                <a:ea typeface="+mn-ea"/>
              </a:rPr>
              <a:t>一流本科教育建设</a:t>
            </a:r>
            <a:r>
              <a:rPr lang="zh-CN" altLang="en-US" sz="2000" dirty="0">
                <a:latin typeface="+mn-ea"/>
                <a:ea typeface="+mn-ea"/>
              </a:rPr>
              <a:t>冲锋号。</a:t>
            </a:r>
            <a:endParaRPr lang="en-US" altLang="zh-CN" sz="2000" dirty="0">
              <a:latin typeface="+mn-ea"/>
              <a:ea typeface="+mn-ea"/>
            </a:endParaRPr>
          </a:p>
          <a:p>
            <a:pPr indent="457200" algn="just">
              <a:lnSpc>
                <a:spcPct val="150000"/>
              </a:lnSpc>
            </a:pPr>
            <a:r>
              <a:rPr lang="zh-CN" altLang="en-US" sz="2000" dirty="0">
                <a:latin typeface="+mn-ea"/>
                <a:ea typeface="+mn-ea"/>
              </a:rPr>
              <a:t>大会发布了学校党委</a:t>
            </a:r>
            <a:r>
              <a:rPr lang="en-US" altLang="zh-CN" sz="2000" dirty="0">
                <a:latin typeface="+mn-ea"/>
                <a:ea typeface="+mn-ea"/>
              </a:rPr>
              <a:t>《</a:t>
            </a:r>
            <a:r>
              <a:rPr lang="zh-CN" altLang="en-US" sz="2000" dirty="0">
                <a:solidFill>
                  <a:srgbClr val="FF0000"/>
                </a:solidFill>
                <a:latin typeface="+mn-ea"/>
                <a:ea typeface="+mn-ea"/>
              </a:rPr>
              <a:t>关于加快建设一流本科教育的意见</a:t>
            </a:r>
            <a:r>
              <a:rPr lang="en-US" altLang="zh-CN" sz="2000" dirty="0">
                <a:latin typeface="+mn-ea"/>
                <a:ea typeface="+mn-ea"/>
              </a:rPr>
              <a:t>》</a:t>
            </a:r>
            <a:r>
              <a:rPr lang="zh-CN" altLang="en-US" sz="2000" dirty="0">
                <a:latin typeface="+mn-ea"/>
                <a:ea typeface="+mn-ea"/>
              </a:rPr>
              <a:t>，解读了学校</a:t>
            </a:r>
            <a:r>
              <a:rPr lang="en-US" altLang="zh-CN" sz="2000" dirty="0">
                <a:latin typeface="+mn-ea"/>
                <a:ea typeface="+mn-ea"/>
              </a:rPr>
              <a:t>《</a:t>
            </a:r>
            <a:r>
              <a:rPr lang="zh-CN" altLang="en-US" sz="2000" dirty="0">
                <a:latin typeface="+mn-ea"/>
                <a:ea typeface="+mn-ea"/>
              </a:rPr>
              <a:t>一流本科教育行动计划（</a:t>
            </a:r>
            <a:r>
              <a:rPr lang="en-US" altLang="zh-CN" sz="2000" dirty="0">
                <a:latin typeface="+mn-ea"/>
                <a:ea typeface="+mn-ea"/>
              </a:rPr>
              <a:t>2018-2022</a:t>
            </a:r>
            <a:r>
              <a:rPr lang="zh-CN" altLang="en-US" sz="2000" dirty="0">
                <a:latin typeface="+mn-ea"/>
                <a:ea typeface="+mn-ea"/>
              </a:rPr>
              <a:t>）</a:t>
            </a:r>
            <a:r>
              <a:rPr lang="en-US" altLang="zh-CN" sz="2000" dirty="0">
                <a:latin typeface="+mn-ea"/>
                <a:ea typeface="+mn-ea"/>
              </a:rPr>
              <a:t>》</a:t>
            </a:r>
            <a:r>
              <a:rPr lang="zh-CN" altLang="en-US" sz="2000" dirty="0">
                <a:latin typeface="+mn-ea"/>
                <a:ea typeface="+mn-ea"/>
              </a:rPr>
              <a:t>，提出了加快建设一流本科教育的八方面</a:t>
            </a:r>
            <a:r>
              <a:rPr lang="en-US" altLang="zh-CN" sz="2000" dirty="0">
                <a:latin typeface="+mn-ea"/>
                <a:ea typeface="+mn-ea"/>
              </a:rPr>
              <a:t>18</a:t>
            </a:r>
            <a:r>
              <a:rPr lang="zh-CN" altLang="en-US" sz="2000" dirty="0">
                <a:latin typeface="+mn-ea"/>
                <a:ea typeface="+mn-ea"/>
              </a:rPr>
              <a:t>条建议，学校据此确定了八大行动计划</a:t>
            </a:r>
            <a:r>
              <a:rPr lang="en-US" altLang="zh-CN" sz="2000" dirty="0">
                <a:latin typeface="+mn-ea"/>
                <a:ea typeface="+mn-ea"/>
              </a:rPr>
              <a:t>30</a:t>
            </a:r>
            <a:r>
              <a:rPr lang="zh-CN" altLang="en-US" sz="2000" dirty="0">
                <a:latin typeface="+mn-ea"/>
                <a:ea typeface="+mn-ea"/>
              </a:rPr>
              <a:t>项具体任务。</a:t>
            </a:r>
          </a:p>
        </p:txBody>
      </p:sp>
    </p:spTree>
    <p:extLst>
      <p:ext uri="{BB962C8B-B14F-4D97-AF65-F5344CB8AC3E}">
        <p14:creationId xmlns:p14="http://schemas.microsoft.com/office/powerpoint/2010/main" val="2209075857"/>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二、工作思路</a:t>
            </a:r>
          </a:p>
        </p:txBody>
      </p:sp>
      <p:graphicFrame>
        <p:nvGraphicFramePr>
          <p:cNvPr id="3" name="表格 2">
            <a:extLst>
              <a:ext uri="{FF2B5EF4-FFF2-40B4-BE49-F238E27FC236}">
                <a16:creationId xmlns:a16="http://schemas.microsoft.com/office/drawing/2014/main" id="{E7D3FDB2-DACB-418D-8B3E-5791C36B3797}"/>
              </a:ext>
            </a:extLst>
          </p:cNvPr>
          <p:cNvGraphicFramePr>
            <a:graphicFrameLocks noGrp="1"/>
          </p:cNvGraphicFramePr>
          <p:nvPr>
            <p:extLst>
              <p:ext uri="{D42A27DB-BD31-4B8C-83A1-F6EECF244321}">
                <p14:modId xmlns:p14="http://schemas.microsoft.com/office/powerpoint/2010/main" val="3996406198"/>
              </p:ext>
            </p:extLst>
          </p:nvPr>
        </p:nvGraphicFramePr>
        <p:xfrm>
          <a:off x="1991544" y="2636912"/>
          <a:ext cx="9721080" cy="3541624"/>
        </p:xfrm>
        <a:graphic>
          <a:graphicData uri="http://schemas.openxmlformats.org/drawingml/2006/table">
            <a:tbl>
              <a:tblPr firstRow="1" firstCol="1" bandRow="1">
                <a:tableStyleId>{5C22544A-7EE6-4342-B048-85BDC9FD1C3A}</a:tableStyleId>
              </a:tblPr>
              <a:tblGrid>
                <a:gridCol w="2504343">
                  <a:extLst>
                    <a:ext uri="{9D8B030D-6E8A-4147-A177-3AD203B41FA5}">
                      <a16:colId xmlns:a16="http://schemas.microsoft.com/office/drawing/2014/main" val="3713257783"/>
                    </a:ext>
                  </a:extLst>
                </a:gridCol>
                <a:gridCol w="7216737">
                  <a:extLst>
                    <a:ext uri="{9D8B030D-6E8A-4147-A177-3AD203B41FA5}">
                      <a16:colId xmlns:a16="http://schemas.microsoft.com/office/drawing/2014/main" val="3615916114"/>
                    </a:ext>
                  </a:extLst>
                </a:gridCol>
              </a:tblGrid>
              <a:tr h="569185">
                <a:tc>
                  <a:txBody>
                    <a:bodyPr/>
                    <a:lstStyle/>
                    <a:p>
                      <a:pPr marL="0" marR="0" lvl="0" indent="127000" algn="just" defTabSz="914400" rtl="0" eaLnBrk="1" fontAlgn="auto" latinLnBrk="0" hangingPunct="1">
                        <a:lnSpc>
                          <a:spcPts val="2800"/>
                        </a:lnSpc>
                        <a:spcBef>
                          <a:spcPts val="0"/>
                        </a:spcBef>
                        <a:spcAft>
                          <a:spcPts val="0"/>
                        </a:spcAft>
                        <a:buClrTx/>
                        <a:buSzTx/>
                        <a:buFontTx/>
                        <a:buNone/>
                        <a:tabLst/>
                        <a:defRPr/>
                      </a:pPr>
                      <a:r>
                        <a:rPr lang="zh-CN" altLang="en-US" sz="2000" kern="100" dirty="0">
                          <a:solidFill>
                            <a:schemeClr val="tx1"/>
                          </a:solidFill>
                          <a:effectLst/>
                        </a:rPr>
                        <a:t>坚持</a:t>
                      </a:r>
                      <a:r>
                        <a:rPr lang="zh-CN" altLang="en-US" sz="2000" dirty="0">
                          <a:solidFill>
                            <a:srgbClr val="FF0000"/>
                          </a:solidFill>
                          <a:latin typeface="+mn-ea"/>
                          <a:ea typeface="+mn-ea"/>
                        </a:rPr>
                        <a:t>“</a:t>
                      </a:r>
                      <a:r>
                        <a:rPr lang="en-US" altLang="zh-CN" sz="2000" dirty="0">
                          <a:solidFill>
                            <a:srgbClr val="FF0000"/>
                          </a:solidFill>
                          <a:latin typeface="+mn-ea"/>
                          <a:ea typeface="+mn-ea"/>
                        </a:rPr>
                        <a:t>1</a:t>
                      </a:r>
                      <a:r>
                        <a:rPr lang="zh-CN" altLang="en-US" sz="2000" dirty="0">
                          <a:solidFill>
                            <a:srgbClr val="FF0000"/>
                          </a:solidFill>
                          <a:latin typeface="+mn-ea"/>
                          <a:ea typeface="+mn-ea"/>
                        </a:rPr>
                        <a:t>”</a:t>
                      </a:r>
                      <a:r>
                        <a:rPr lang="zh-CN" altLang="en-US" sz="2000" kern="100" dirty="0">
                          <a:solidFill>
                            <a:schemeClr val="tx1"/>
                          </a:solidFill>
                          <a:effectLst/>
                        </a:rPr>
                        <a:t>个中心：</a:t>
                      </a:r>
                      <a:endParaRPr lang="en-US" altLang="zh-CN" sz="2000" dirty="0">
                        <a:solidFill>
                          <a:srgbClr val="0000FF"/>
                        </a:solidFill>
                        <a:latin typeface="+mn-ea"/>
                        <a:ea typeface="+mn-ea"/>
                      </a:endParaRPr>
                    </a:p>
                  </a:txBody>
                  <a:tcPr marL="17780" marR="17780" marT="0" marB="0">
                    <a:noFill/>
                  </a:tcPr>
                </a:tc>
                <a:tc>
                  <a:txBody>
                    <a:bodyPr/>
                    <a:lstStyle/>
                    <a:p>
                      <a:pPr indent="127000" algn="just">
                        <a:lnSpc>
                          <a:spcPts val="2800"/>
                        </a:lnSpc>
                        <a:spcAft>
                          <a:spcPts val="0"/>
                        </a:spcAft>
                      </a:pPr>
                      <a:r>
                        <a:rPr lang="zh-CN" altLang="en-US" sz="2000" b="1" kern="1200" dirty="0">
                          <a:solidFill>
                            <a:srgbClr val="0000FF"/>
                          </a:solidFill>
                          <a:latin typeface="+mn-ea"/>
                          <a:ea typeface="+mn-ea"/>
                          <a:cs typeface="+mn-cs"/>
                        </a:rPr>
                        <a:t>立德树人</a:t>
                      </a:r>
                    </a:p>
                  </a:txBody>
                  <a:tcPr marL="17780" marR="17780" marT="0" marB="0">
                    <a:noFill/>
                  </a:tcPr>
                </a:tc>
                <a:extLst>
                  <a:ext uri="{0D108BD9-81ED-4DB2-BD59-A6C34878D82A}">
                    <a16:rowId xmlns:a16="http://schemas.microsoft.com/office/drawing/2014/main" val="1412749304"/>
                  </a:ext>
                </a:extLst>
              </a:tr>
              <a:tr h="569185">
                <a:tc>
                  <a:txBody>
                    <a:bodyPr/>
                    <a:lstStyle/>
                    <a:p>
                      <a:pPr indent="127000" algn="just">
                        <a:lnSpc>
                          <a:spcPts val="2800"/>
                        </a:lnSpc>
                        <a:spcAft>
                          <a:spcPts val="0"/>
                        </a:spcAft>
                      </a:pPr>
                      <a:r>
                        <a:rPr lang="zh-CN" altLang="en-US" sz="2000" dirty="0">
                          <a:solidFill>
                            <a:schemeClr val="tx1"/>
                          </a:solidFill>
                          <a:latin typeface="+mn-ea"/>
                          <a:ea typeface="+mn-ea"/>
                        </a:rPr>
                        <a:t>打造</a:t>
                      </a:r>
                      <a:r>
                        <a:rPr lang="zh-CN" altLang="en-US" sz="2000" dirty="0">
                          <a:solidFill>
                            <a:srgbClr val="FF0000"/>
                          </a:solidFill>
                          <a:latin typeface="+mn-ea"/>
                          <a:ea typeface="+mn-ea"/>
                        </a:rPr>
                        <a:t>“</a:t>
                      </a:r>
                      <a:r>
                        <a:rPr lang="en-US" altLang="zh-CN" sz="2000" dirty="0">
                          <a:solidFill>
                            <a:srgbClr val="FF0000"/>
                          </a:solidFill>
                          <a:latin typeface="+mn-ea"/>
                          <a:ea typeface="+mn-ea"/>
                        </a:rPr>
                        <a:t>3</a:t>
                      </a:r>
                      <a:r>
                        <a:rPr lang="zh-CN" altLang="en-US" sz="2000" dirty="0">
                          <a:solidFill>
                            <a:srgbClr val="FF0000"/>
                          </a:solidFill>
                          <a:latin typeface="+mn-ea"/>
                          <a:ea typeface="+mn-ea"/>
                        </a:rPr>
                        <a:t>”</a:t>
                      </a:r>
                      <a:r>
                        <a:rPr lang="zh-CN" altLang="en-US" sz="2000" dirty="0">
                          <a:solidFill>
                            <a:schemeClr val="tx1"/>
                          </a:solidFill>
                          <a:latin typeface="+mn-ea"/>
                          <a:ea typeface="+mn-ea"/>
                        </a:rPr>
                        <a:t>只队伍：</a:t>
                      </a:r>
                      <a:endParaRPr lang="zh-CN" sz="2000" kern="100" dirty="0">
                        <a:solidFill>
                          <a:schemeClr val="tx1"/>
                        </a:solidFill>
                        <a:effectLst/>
                        <a:latin typeface="等线" panose="02010600030101010101" pitchFamily="2" charset="-122"/>
                        <a:ea typeface="等线" panose="02010600030101010101" pitchFamily="2" charset="-122"/>
                        <a:cs typeface="宋体" panose="02010600030101010101" pitchFamily="2" charset="-122"/>
                      </a:endParaRPr>
                    </a:p>
                  </a:txBody>
                  <a:tcPr marL="17780" marR="17780" marT="0" marB="0">
                    <a:noFill/>
                  </a:tcPr>
                </a:tc>
                <a:tc>
                  <a:txBody>
                    <a:bodyPr/>
                    <a:lstStyle/>
                    <a:p>
                      <a:pPr indent="127000" algn="just">
                        <a:lnSpc>
                          <a:spcPts val="2800"/>
                        </a:lnSpc>
                        <a:spcAft>
                          <a:spcPts val="0"/>
                        </a:spcAft>
                      </a:pPr>
                      <a:r>
                        <a:rPr lang="zh-CN" altLang="en-US" sz="2000" b="1" kern="1200" dirty="0">
                          <a:solidFill>
                            <a:srgbClr val="0000FF"/>
                          </a:solidFill>
                          <a:latin typeface="+mn-ea"/>
                          <a:ea typeface="+mn-ea"/>
                          <a:cs typeface="+mn-cs"/>
                        </a:rPr>
                        <a:t>师资队伍、实验管理队伍、教学管理队伍</a:t>
                      </a:r>
                    </a:p>
                  </a:txBody>
                  <a:tcPr marL="17780" marR="17780" marT="0" marB="0">
                    <a:noFill/>
                  </a:tcPr>
                </a:tc>
                <a:extLst>
                  <a:ext uri="{0D108BD9-81ED-4DB2-BD59-A6C34878D82A}">
                    <a16:rowId xmlns:a16="http://schemas.microsoft.com/office/drawing/2014/main" val="2423301400"/>
                  </a:ext>
                </a:extLst>
              </a:tr>
              <a:tr h="1237894">
                <a:tc>
                  <a:txBody>
                    <a:bodyPr/>
                    <a:lstStyle/>
                    <a:p>
                      <a:pPr indent="127000" algn="just">
                        <a:lnSpc>
                          <a:spcPts val="2800"/>
                        </a:lnSpc>
                        <a:spcAft>
                          <a:spcPts val="0"/>
                        </a:spcAft>
                      </a:pPr>
                      <a:r>
                        <a:rPr lang="zh-CN" altLang="en-US" sz="2000" kern="100" dirty="0">
                          <a:solidFill>
                            <a:schemeClr val="tx1"/>
                          </a:solidFill>
                          <a:effectLst/>
                        </a:rPr>
                        <a:t>推进</a:t>
                      </a:r>
                      <a:r>
                        <a:rPr lang="zh-CN" altLang="en-US" sz="2000" dirty="0">
                          <a:solidFill>
                            <a:srgbClr val="FF0000"/>
                          </a:solidFill>
                          <a:latin typeface="+mn-ea"/>
                          <a:ea typeface="+mn-ea"/>
                        </a:rPr>
                        <a:t>“</a:t>
                      </a:r>
                      <a:r>
                        <a:rPr lang="en-US" altLang="zh-CN" sz="2000" dirty="0">
                          <a:solidFill>
                            <a:srgbClr val="FF0000"/>
                          </a:solidFill>
                          <a:latin typeface="+mn-ea"/>
                          <a:ea typeface="+mn-ea"/>
                        </a:rPr>
                        <a:t>3</a:t>
                      </a:r>
                      <a:r>
                        <a:rPr lang="zh-CN" altLang="en-US" sz="2000" dirty="0">
                          <a:solidFill>
                            <a:srgbClr val="FF0000"/>
                          </a:solidFill>
                          <a:latin typeface="+mn-ea"/>
                          <a:ea typeface="+mn-ea"/>
                        </a:rPr>
                        <a:t>”</a:t>
                      </a:r>
                      <a:r>
                        <a:rPr lang="zh-CN" altLang="en-US" sz="2000" kern="100" dirty="0">
                          <a:solidFill>
                            <a:schemeClr val="tx1"/>
                          </a:solidFill>
                          <a:effectLst/>
                        </a:rPr>
                        <a:t>类建设：</a:t>
                      </a:r>
                      <a:endParaRPr lang="zh-CN" sz="2000" kern="100" dirty="0">
                        <a:solidFill>
                          <a:schemeClr val="tx1"/>
                        </a:solidFill>
                        <a:effectLst/>
                        <a:latin typeface="等线" panose="02010600030101010101" pitchFamily="2" charset="-122"/>
                        <a:ea typeface="等线" panose="02010600030101010101" pitchFamily="2" charset="-122"/>
                        <a:cs typeface="宋体" panose="02010600030101010101" pitchFamily="2" charset="-122"/>
                      </a:endParaRPr>
                    </a:p>
                  </a:txBody>
                  <a:tcPr marL="17780" marR="17780" marT="0" marB="0">
                    <a:noFill/>
                  </a:tcPr>
                </a:tc>
                <a:tc>
                  <a:txBody>
                    <a:bodyPr/>
                    <a:lstStyle/>
                    <a:p>
                      <a:pPr marL="0" marR="0" lvl="0" indent="127000" algn="just" defTabSz="914400" rtl="0" eaLnBrk="1" fontAlgn="auto" latinLnBrk="0" hangingPunct="1">
                        <a:lnSpc>
                          <a:spcPts val="2800"/>
                        </a:lnSpc>
                        <a:spcBef>
                          <a:spcPts val="0"/>
                        </a:spcBef>
                        <a:spcAft>
                          <a:spcPts val="0"/>
                        </a:spcAft>
                        <a:buClrTx/>
                        <a:buSzTx/>
                        <a:buFontTx/>
                        <a:buNone/>
                        <a:tabLst/>
                        <a:defRPr/>
                      </a:pPr>
                      <a:r>
                        <a:rPr lang="zh-CN" altLang="en-US" sz="2000" b="1" kern="1200" dirty="0">
                          <a:solidFill>
                            <a:srgbClr val="0000FF"/>
                          </a:solidFill>
                          <a:latin typeface="+mn-ea"/>
                          <a:ea typeface="+mn-ea"/>
                          <a:cs typeface="+mn-cs"/>
                        </a:rPr>
                        <a:t>非信息类人才信息素养培养体系</a:t>
                      </a:r>
                      <a:endParaRPr lang="en-US" altLang="zh-CN" sz="2000" b="1" kern="1200" dirty="0">
                        <a:solidFill>
                          <a:srgbClr val="0000FF"/>
                        </a:solidFill>
                        <a:latin typeface="+mn-ea"/>
                        <a:ea typeface="+mn-ea"/>
                        <a:cs typeface="+mn-cs"/>
                      </a:endParaRPr>
                    </a:p>
                    <a:p>
                      <a:pPr indent="127000" algn="just">
                        <a:lnSpc>
                          <a:spcPts val="2800"/>
                        </a:lnSpc>
                        <a:spcAft>
                          <a:spcPts val="0"/>
                        </a:spcAft>
                      </a:pPr>
                      <a:r>
                        <a:rPr lang="zh-CN" altLang="en-US" sz="2000" b="1" kern="1200" dirty="0">
                          <a:solidFill>
                            <a:srgbClr val="0000FF"/>
                          </a:solidFill>
                          <a:latin typeface="+mn-ea"/>
                          <a:ea typeface="+mn-ea"/>
                          <a:cs typeface="+mn-cs"/>
                        </a:rPr>
                        <a:t>四新专业人才信息素养培养体系</a:t>
                      </a:r>
                      <a:endParaRPr lang="en-US" altLang="zh-CN" sz="2000" b="1" kern="1200" dirty="0">
                        <a:solidFill>
                          <a:srgbClr val="0000FF"/>
                        </a:solidFill>
                        <a:latin typeface="+mn-ea"/>
                        <a:ea typeface="+mn-ea"/>
                        <a:cs typeface="+mn-cs"/>
                      </a:endParaRPr>
                    </a:p>
                    <a:p>
                      <a:pPr indent="127000" algn="just">
                        <a:lnSpc>
                          <a:spcPts val="2800"/>
                        </a:lnSpc>
                        <a:spcAft>
                          <a:spcPts val="0"/>
                        </a:spcAft>
                      </a:pPr>
                      <a:r>
                        <a:rPr lang="zh-CN" altLang="en-US" sz="2000" b="1" kern="1200" dirty="0">
                          <a:solidFill>
                            <a:srgbClr val="0000FF"/>
                          </a:solidFill>
                          <a:latin typeface="+mn-ea"/>
                          <a:ea typeface="+mn-ea"/>
                          <a:cs typeface="+mn-cs"/>
                        </a:rPr>
                        <a:t>信息类人才培养体系</a:t>
                      </a:r>
                    </a:p>
                  </a:txBody>
                  <a:tcPr marL="17780" marR="17780" marT="0" marB="0">
                    <a:noFill/>
                  </a:tcPr>
                </a:tc>
                <a:extLst>
                  <a:ext uri="{0D108BD9-81ED-4DB2-BD59-A6C34878D82A}">
                    <a16:rowId xmlns:a16="http://schemas.microsoft.com/office/drawing/2014/main" val="695929562"/>
                  </a:ext>
                </a:extLst>
              </a:tr>
              <a:tr h="569185">
                <a:tc>
                  <a:txBody>
                    <a:bodyPr/>
                    <a:lstStyle/>
                    <a:p>
                      <a:pPr indent="127000" algn="just">
                        <a:lnSpc>
                          <a:spcPts val="2800"/>
                        </a:lnSpc>
                        <a:spcAft>
                          <a:spcPts val="0"/>
                        </a:spcAft>
                      </a:pPr>
                      <a:r>
                        <a:rPr lang="zh-CN" altLang="en-US" sz="2000" kern="100" dirty="0">
                          <a:solidFill>
                            <a:schemeClr val="tx1"/>
                          </a:solidFill>
                          <a:effectLst/>
                        </a:rPr>
                        <a:t>落实</a:t>
                      </a:r>
                      <a:r>
                        <a:rPr lang="zh-CN" altLang="en-US" sz="2000" dirty="0">
                          <a:solidFill>
                            <a:srgbClr val="FF0000"/>
                          </a:solidFill>
                          <a:latin typeface="+mn-ea"/>
                          <a:ea typeface="+mn-ea"/>
                        </a:rPr>
                        <a:t>“</a:t>
                      </a:r>
                      <a:r>
                        <a:rPr lang="en-US" altLang="zh-CN" sz="2000" dirty="0">
                          <a:solidFill>
                            <a:srgbClr val="FF0000"/>
                          </a:solidFill>
                          <a:latin typeface="+mn-ea"/>
                          <a:ea typeface="+mn-ea"/>
                        </a:rPr>
                        <a:t>3</a:t>
                      </a:r>
                      <a:r>
                        <a:rPr lang="zh-CN" altLang="en-US" sz="2000" dirty="0">
                          <a:solidFill>
                            <a:srgbClr val="FF0000"/>
                          </a:solidFill>
                          <a:latin typeface="+mn-ea"/>
                          <a:ea typeface="+mn-ea"/>
                        </a:rPr>
                        <a:t>”</a:t>
                      </a:r>
                      <a:r>
                        <a:rPr lang="zh-CN" altLang="en-US" sz="2000" kern="100" dirty="0">
                          <a:solidFill>
                            <a:schemeClr val="tx1"/>
                          </a:solidFill>
                          <a:effectLst/>
                        </a:rPr>
                        <a:t>种支持：</a:t>
                      </a:r>
                      <a:endParaRPr lang="zh-CN" sz="2000" kern="100" dirty="0">
                        <a:solidFill>
                          <a:schemeClr val="tx1"/>
                        </a:solidFill>
                        <a:effectLst/>
                        <a:latin typeface="等线" panose="02010600030101010101" pitchFamily="2" charset="-122"/>
                        <a:ea typeface="等线" panose="02010600030101010101" pitchFamily="2" charset="-122"/>
                        <a:cs typeface="宋体" panose="02010600030101010101" pitchFamily="2" charset="-122"/>
                      </a:endParaRPr>
                    </a:p>
                  </a:txBody>
                  <a:tcPr marL="17780" marR="17780" marT="0" marB="0">
                    <a:noFill/>
                  </a:tcPr>
                </a:tc>
                <a:tc>
                  <a:txBody>
                    <a:bodyPr/>
                    <a:lstStyle/>
                    <a:p>
                      <a:pPr indent="127000" algn="just">
                        <a:lnSpc>
                          <a:spcPts val="2800"/>
                        </a:lnSpc>
                        <a:spcAft>
                          <a:spcPts val="0"/>
                        </a:spcAft>
                      </a:pPr>
                      <a:r>
                        <a:rPr lang="zh-CN" altLang="en-US" sz="2000" b="1" kern="1200" dirty="0">
                          <a:solidFill>
                            <a:srgbClr val="0000FF"/>
                          </a:solidFill>
                          <a:latin typeface="+mn-ea"/>
                          <a:ea typeface="+mn-ea"/>
                          <a:cs typeface="+mn-cs"/>
                        </a:rPr>
                        <a:t>政策支持、经费支持、制度支持</a:t>
                      </a:r>
                    </a:p>
                  </a:txBody>
                  <a:tcPr marL="17780" marR="17780" marT="0" marB="0">
                    <a:noFill/>
                  </a:tcPr>
                </a:tc>
                <a:extLst>
                  <a:ext uri="{0D108BD9-81ED-4DB2-BD59-A6C34878D82A}">
                    <a16:rowId xmlns:a16="http://schemas.microsoft.com/office/drawing/2014/main" val="2899425628"/>
                  </a:ext>
                </a:extLst>
              </a:tr>
              <a:tr h="596175">
                <a:tc>
                  <a:txBody>
                    <a:bodyPr/>
                    <a:lstStyle/>
                    <a:p>
                      <a:pPr indent="127000" algn="just">
                        <a:lnSpc>
                          <a:spcPts val="2800"/>
                        </a:lnSpc>
                        <a:spcAft>
                          <a:spcPts val="0"/>
                        </a:spcAft>
                      </a:pPr>
                      <a:r>
                        <a:rPr lang="zh-CN" altLang="en-US" sz="2000" b="1" kern="100" dirty="0">
                          <a:solidFill>
                            <a:schemeClr val="tx1"/>
                          </a:solidFill>
                          <a:effectLst/>
                          <a:latin typeface="+mn-lt"/>
                          <a:ea typeface="+mn-ea"/>
                          <a:cs typeface="+mn-cs"/>
                        </a:rPr>
                        <a:t>实现</a:t>
                      </a:r>
                      <a:r>
                        <a:rPr lang="zh-CN" altLang="en-US" sz="2000" dirty="0">
                          <a:solidFill>
                            <a:srgbClr val="FF0000"/>
                          </a:solidFill>
                          <a:latin typeface="+mn-ea"/>
                          <a:ea typeface="+mn-ea"/>
                        </a:rPr>
                        <a:t>“</a:t>
                      </a:r>
                      <a:r>
                        <a:rPr lang="en-US" altLang="zh-CN" sz="2000" dirty="0">
                          <a:solidFill>
                            <a:srgbClr val="FF0000"/>
                          </a:solidFill>
                          <a:latin typeface="+mn-ea"/>
                          <a:ea typeface="+mn-ea"/>
                        </a:rPr>
                        <a:t>4</a:t>
                      </a:r>
                      <a:r>
                        <a:rPr lang="zh-CN" altLang="en-US" sz="2000" dirty="0">
                          <a:solidFill>
                            <a:srgbClr val="FF0000"/>
                          </a:solidFill>
                          <a:latin typeface="+mn-ea"/>
                          <a:ea typeface="+mn-ea"/>
                        </a:rPr>
                        <a:t>”</a:t>
                      </a:r>
                      <a:r>
                        <a:rPr lang="zh-CN" altLang="en-US" sz="2000" b="1" kern="100" dirty="0">
                          <a:solidFill>
                            <a:schemeClr val="tx1"/>
                          </a:solidFill>
                          <a:effectLst/>
                          <a:latin typeface="+mn-lt"/>
                          <a:ea typeface="+mn-ea"/>
                          <a:cs typeface="+mn-cs"/>
                        </a:rPr>
                        <a:t>个突破：</a:t>
                      </a:r>
                    </a:p>
                  </a:txBody>
                  <a:tcPr marL="17780" marR="17780" marT="0" marB="0">
                    <a:noFill/>
                  </a:tcPr>
                </a:tc>
                <a:tc>
                  <a:txBody>
                    <a:bodyPr/>
                    <a:lstStyle/>
                    <a:p>
                      <a:pPr indent="127000" algn="just">
                        <a:lnSpc>
                          <a:spcPts val="2800"/>
                        </a:lnSpc>
                        <a:spcAft>
                          <a:spcPts val="0"/>
                        </a:spcAft>
                      </a:pPr>
                      <a:r>
                        <a:rPr lang="zh-CN" altLang="en-US" sz="2000" b="1" kern="1200" dirty="0">
                          <a:solidFill>
                            <a:srgbClr val="0000FF"/>
                          </a:solidFill>
                          <a:latin typeface="+mn-ea"/>
                          <a:ea typeface="+mn-ea"/>
                          <a:cs typeface="+mn-cs"/>
                        </a:rPr>
                        <a:t>国家级专业、国家级课程、国家级平台、国家级项目</a:t>
                      </a:r>
                    </a:p>
                  </a:txBody>
                  <a:tcPr marL="17780" marR="17780" marT="0" marB="0">
                    <a:noFill/>
                  </a:tcPr>
                </a:tc>
                <a:extLst>
                  <a:ext uri="{0D108BD9-81ED-4DB2-BD59-A6C34878D82A}">
                    <a16:rowId xmlns:a16="http://schemas.microsoft.com/office/drawing/2014/main" val="3589816558"/>
                  </a:ext>
                </a:extLst>
              </a:tr>
            </a:tbl>
          </a:graphicData>
        </a:graphic>
      </p:graphicFrame>
      <p:sp>
        <p:nvSpPr>
          <p:cNvPr id="2" name="矩形 1">
            <a:extLst>
              <a:ext uri="{FF2B5EF4-FFF2-40B4-BE49-F238E27FC236}">
                <a16:creationId xmlns:a16="http://schemas.microsoft.com/office/drawing/2014/main" id="{0FB626EA-0DD1-4AD2-8B21-A073DD0D103F}"/>
              </a:ext>
            </a:extLst>
          </p:cNvPr>
          <p:cNvSpPr/>
          <p:nvPr/>
        </p:nvSpPr>
        <p:spPr>
          <a:xfrm>
            <a:off x="441452" y="857272"/>
            <a:ext cx="11493245" cy="1422954"/>
          </a:xfrm>
          <a:prstGeom prst="rect">
            <a:avLst/>
          </a:prstGeom>
        </p:spPr>
        <p:txBody>
          <a:bodyPr wrap="square">
            <a:spAutoFit/>
          </a:bodyPr>
          <a:lstStyle/>
          <a:p>
            <a:pPr indent="457200">
              <a:lnSpc>
                <a:spcPct val="150000"/>
              </a:lnSpc>
            </a:pPr>
            <a:r>
              <a:rPr lang="zh-CN" altLang="en-US" sz="2000" dirty="0">
                <a:solidFill>
                  <a:srgbClr val="FF0000"/>
                </a:solidFill>
                <a:latin typeface="微软雅黑" panose="020B0503020204020204" pitchFamily="34" charset="-122"/>
                <a:ea typeface="楷体_GB2312" panose="02010609030101010101"/>
              </a:rPr>
              <a:t>坚持以习近平新时代中国特色社会主义思想为指导</a:t>
            </a:r>
            <a:r>
              <a:rPr lang="zh-CN" altLang="en-US" sz="2000" dirty="0">
                <a:solidFill>
                  <a:srgbClr val="0000FF"/>
                </a:solidFill>
                <a:latin typeface="微软雅黑" panose="020B0503020204020204" pitchFamily="34" charset="-122"/>
                <a:ea typeface="楷体_GB2312" panose="02010609030101010101"/>
              </a:rPr>
              <a:t>，</a:t>
            </a:r>
            <a:r>
              <a:rPr lang="zh-CN" altLang="en-US" sz="2000" dirty="0">
                <a:latin typeface="微软雅黑" panose="020B0503020204020204" pitchFamily="34" charset="-122"/>
                <a:ea typeface="楷体_GB2312" panose="02010609030101010101"/>
              </a:rPr>
              <a:t>贯彻落实习近平总书记关于教育的重要论述和给全国涉农院校重要回信精神</a:t>
            </a:r>
            <a:r>
              <a:rPr lang="zh-CN" altLang="en-US" sz="2000" dirty="0">
                <a:solidFill>
                  <a:srgbClr val="0000FF"/>
                </a:solidFill>
                <a:latin typeface="微软雅黑" panose="020B0503020204020204" pitchFamily="34" charset="-122"/>
                <a:ea typeface="楷体_GB2312" panose="02010609030101010101"/>
              </a:rPr>
              <a:t>，</a:t>
            </a:r>
            <a:r>
              <a:rPr lang="zh-CN" altLang="en-US" sz="2000" dirty="0">
                <a:solidFill>
                  <a:srgbClr val="FF0000"/>
                </a:solidFill>
                <a:latin typeface="微软雅黑" panose="020B0503020204020204" pitchFamily="34" charset="-122"/>
                <a:ea typeface="楷体_GB2312" panose="02010609030101010101"/>
              </a:rPr>
              <a:t>落实立德树人根本任务</a:t>
            </a:r>
            <a:r>
              <a:rPr lang="zh-CN" altLang="en-US" sz="2000" dirty="0">
                <a:solidFill>
                  <a:srgbClr val="0000FF"/>
                </a:solidFill>
                <a:latin typeface="微软雅黑" panose="020B0503020204020204" pitchFamily="34" charset="-122"/>
                <a:ea typeface="楷体_GB2312" panose="02010609030101010101"/>
              </a:rPr>
              <a:t>，</a:t>
            </a:r>
            <a:r>
              <a:rPr lang="zh-CN" altLang="en-US" sz="2000" dirty="0">
                <a:latin typeface="微软雅黑" panose="020B0503020204020204" pitchFamily="34" charset="-122"/>
                <a:ea typeface="楷体_GB2312" panose="02010609030101010101"/>
              </a:rPr>
              <a:t>以推动高质量发展为目标，以改革创新为根本动力，深入推进专业建设，全面提高人才培养质量</a:t>
            </a:r>
            <a:r>
              <a:rPr lang="zh-CN" altLang="en-US" sz="2000" dirty="0">
                <a:solidFill>
                  <a:srgbClr val="0000FF"/>
                </a:solidFill>
                <a:latin typeface="微软雅黑" panose="020B0503020204020204" pitchFamily="34" charset="-122"/>
                <a:ea typeface="楷体_GB2312" panose="02010609030101010101"/>
              </a:rPr>
              <a:t>。</a:t>
            </a:r>
            <a:endParaRPr lang="zh-CN" altLang="en-US" sz="2000" dirty="0">
              <a:solidFill>
                <a:srgbClr val="0000FF"/>
              </a:solidFill>
              <a:ea typeface="楷体_GB2312" panose="02010609030101010101"/>
            </a:endParaRPr>
          </a:p>
        </p:txBody>
      </p:sp>
    </p:spTree>
    <p:extLst>
      <p:ext uri="{BB962C8B-B14F-4D97-AF65-F5344CB8AC3E}">
        <p14:creationId xmlns:p14="http://schemas.microsoft.com/office/powerpoint/2010/main" val="1896052470"/>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三、实施方案</a:t>
            </a:r>
          </a:p>
        </p:txBody>
      </p:sp>
      <p:sp>
        <p:nvSpPr>
          <p:cNvPr id="6" name="矩形 5">
            <a:extLst>
              <a:ext uri="{FF2B5EF4-FFF2-40B4-BE49-F238E27FC236}">
                <a16:creationId xmlns:a16="http://schemas.microsoft.com/office/drawing/2014/main" id="{EF9315C7-38FF-4134-98A4-D4AFA5EC2C17}"/>
              </a:ext>
            </a:extLst>
          </p:cNvPr>
          <p:cNvSpPr/>
          <p:nvPr/>
        </p:nvSpPr>
        <p:spPr>
          <a:xfrm>
            <a:off x="726704" y="1607144"/>
            <a:ext cx="8863324" cy="461665"/>
          </a:xfrm>
          <a:prstGeom prst="rect">
            <a:avLst/>
          </a:prstGeom>
        </p:spPr>
        <p:txBody>
          <a:bodyPr wrap="non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1. </a:t>
            </a:r>
            <a:r>
              <a:rPr lang="zh-CN" altLang="zh-CN"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落实思政铸魂行动计划，积极贯彻学校“课程思政”建设精神</a:t>
            </a:r>
            <a:endParaRPr lang="zh-CN" altLang="en-US" sz="2400" dirty="0"/>
          </a:p>
        </p:txBody>
      </p:sp>
      <p:sp>
        <p:nvSpPr>
          <p:cNvPr id="10" name="矩形 9">
            <a:extLst>
              <a:ext uri="{FF2B5EF4-FFF2-40B4-BE49-F238E27FC236}">
                <a16:creationId xmlns:a16="http://schemas.microsoft.com/office/drawing/2014/main" id="{4AF7C8BE-AD9E-44C5-BE1C-7125A9BF68F1}"/>
              </a:ext>
            </a:extLst>
          </p:cNvPr>
          <p:cNvSpPr/>
          <p:nvPr/>
        </p:nvSpPr>
        <p:spPr>
          <a:xfrm>
            <a:off x="911424" y="2148519"/>
            <a:ext cx="10945216" cy="1689373"/>
          </a:xfrm>
          <a:prstGeom prst="rect">
            <a:avLst/>
          </a:prstGeom>
        </p:spPr>
        <p:txBody>
          <a:bodyPr wrap="square">
            <a:spAutoFit/>
          </a:bodyPr>
          <a:lstStyle/>
          <a:p>
            <a:pPr algn="just">
              <a:lnSpc>
                <a:spcPct val="150000"/>
              </a:lnSpc>
              <a:spcAft>
                <a:spcPts val="0"/>
              </a:spcAft>
            </a:pPr>
            <a:r>
              <a:rPr lang="zh-CN" altLang="en-US" sz="1800" b="1"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a:t>
            </a:r>
            <a:r>
              <a:rPr lang="en-US" altLang="zh-CN" sz="1800" b="1"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1</a:t>
            </a:r>
            <a:r>
              <a:rPr lang="zh-CN" altLang="en-US" sz="1800" b="1"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a:t>
            </a:r>
            <a:r>
              <a:rPr lang="zh-CN" altLang="zh-CN" sz="1800" b="1"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开展“思政课教师大练兵和课程思政建设”</a:t>
            </a:r>
            <a:r>
              <a:rPr lang="zh-CN" altLang="zh-CN" sz="1800" b="1" kern="100" dirty="0">
                <a:solidFill>
                  <a:srgbClr val="FF0000"/>
                </a:solidFill>
                <a:latin typeface="楷体" panose="02010609060101010101" pitchFamily="49" charset="-122"/>
                <a:ea typeface="楷体" panose="02010609060101010101" pitchFamily="49" charset="-122"/>
                <a:cs typeface="仿宋" panose="02010609060101010101" pitchFamily="49" charset="-122"/>
              </a:rPr>
              <a:t>活动</a:t>
            </a:r>
            <a:r>
              <a:rPr lang="zh-CN" altLang="zh-CN" sz="1800" b="1"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，“课程思政”教学竞赛、培训与观摩示范等活动</a:t>
            </a:r>
            <a:r>
              <a:rPr lang="zh-CN" altLang="en-US" sz="1800" b="1"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a:t>
            </a:r>
            <a:endParaRPr lang="en-US" altLang="zh-CN" sz="1800" b="1" kern="100" dirty="0">
              <a:solidFill>
                <a:srgbClr val="000000"/>
              </a:solidFill>
              <a:latin typeface="楷体" panose="02010609060101010101" pitchFamily="49" charset="-122"/>
              <a:ea typeface="楷体" panose="02010609060101010101" pitchFamily="49" charset="-122"/>
              <a:cs typeface="仿宋" panose="02010609060101010101" pitchFamily="49" charset="-122"/>
            </a:endParaRPr>
          </a:p>
          <a:p>
            <a:pPr algn="just">
              <a:lnSpc>
                <a:spcPct val="150000"/>
              </a:lnSpc>
              <a:spcAft>
                <a:spcPts val="0"/>
              </a:spcAft>
            </a:pPr>
            <a:r>
              <a:rPr lang="zh-CN" altLang="en-US" sz="1800" kern="100" dirty="0">
                <a:solidFill>
                  <a:srgbClr val="000000"/>
                </a:solidFill>
                <a:latin typeface="楷体" panose="02010609060101010101" pitchFamily="49" charset="-122"/>
                <a:ea typeface="楷体" panose="02010609060101010101" pitchFamily="49" charset="-122"/>
                <a:cs typeface="Times New Roman" panose="02020603050405020304" pitchFamily="18" charset="0"/>
              </a:rPr>
              <a:t>（</a:t>
            </a:r>
            <a:r>
              <a:rPr lang="en-US" altLang="zh-CN" sz="1800" kern="100" dirty="0">
                <a:solidFill>
                  <a:srgbClr val="000000"/>
                </a:solidFill>
                <a:latin typeface="楷体" panose="02010609060101010101" pitchFamily="49" charset="-122"/>
                <a:ea typeface="楷体" panose="02010609060101010101" pitchFamily="49" charset="-122"/>
                <a:cs typeface="Times New Roman" panose="02020603050405020304" pitchFamily="18" charset="0"/>
              </a:rPr>
              <a:t>2</a:t>
            </a:r>
            <a:r>
              <a:rPr lang="zh-CN" altLang="en-US" sz="1800" kern="100" dirty="0">
                <a:solidFill>
                  <a:srgbClr val="000000"/>
                </a:solidFill>
                <a:latin typeface="楷体" panose="02010609060101010101" pitchFamily="49" charset="-122"/>
                <a:ea typeface="楷体" panose="02010609060101010101" pitchFamily="49" charset="-122"/>
                <a:cs typeface="Times New Roman" panose="02020603050405020304" pitchFamily="18" charset="0"/>
              </a:rPr>
              <a:t>）召开</a:t>
            </a:r>
            <a:r>
              <a:rPr lang="zh-CN" altLang="zh-CN" sz="1800"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“课程思政”</a:t>
            </a:r>
            <a:r>
              <a:rPr lang="zh-CN" altLang="en-US" sz="1800" kern="1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改革研讨会</a:t>
            </a:r>
            <a:r>
              <a:rPr lang="zh-CN" altLang="en-US" sz="1800" kern="100" dirty="0">
                <a:solidFill>
                  <a:srgbClr val="000000"/>
                </a:solidFill>
                <a:latin typeface="楷体" panose="02010609060101010101" pitchFamily="49" charset="-122"/>
                <a:ea typeface="楷体" panose="02010609060101010101" pitchFamily="49" charset="-122"/>
                <a:cs typeface="Times New Roman" panose="02020603050405020304" pitchFamily="18" charset="0"/>
              </a:rPr>
              <a:t>，深入推动</a:t>
            </a:r>
            <a:r>
              <a:rPr lang="zh-CN" altLang="zh-CN" sz="1800"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“课程思政”</a:t>
            </a:r>
            <a:r>
              <a:rPr lang="zh-CN" altLang="en-US" sz="1800"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建设；</a:t>
            </a:r>
            <a:endParaRPr lang="en-US" altLang="zh-CN" sz="1800" b="1" kern="100" dirty="0">
              <a:solidFill>
                <a:srgbClr val="000000"/>
              </a:solidFill>
              <a:latin typeface="楷体" panose="02010609060101010101" pitchFamily="49" charset="-122"/>
              <a:ea typeface="楷体" panose="02010609060101010101" pitchFamily="49" charset="-122"/>
              <a:cs typeface="仿宋" panose="02010609060101010101" pitchFamily="49" charset="-122"/>
            </a:endParaRPr>
          </a:p>
          <a:p>
            <a:pPr algn="just">
              <a:lnSpc>
                <a:spcPct val="150000"/>
              </a:lnSpc>
              <a:spcAft>
                <a:spcPts val="0"/>
              </a:spcAft>
            </a:pPr>
            <a:r>
              <a:rPr lang="zh-CN" altLang="en-US" sz="1800" b="1"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a:t>
            </a:r>
            <a:r>
              <a:rPr lang="en-US" altLang="zh-CN" sz="1800" b="1"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3</a:t>
            </a:r>
            <a:r>
              <a:rPr lang="zh-CN" altLang="en-US" sz="1800" b="1"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a:t>
            </a:r>
            <a:r>
              <a:rPr lang="zh-CN" altLang="zh-CN" sz="1800"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加强</a:t>
            </a:r>
            <a:r>
              <a:rPr lang="zh-CN" altLang="zh-CN" sz="1800" kern="100" dirty="0">
                <a:solidFill>
                  <a:srgbClr val="FF0000"/>
                </a:solidFill>
                <a:latin typeface="楷体" panose="02010609060101010101" pitchFamily="49" charset="-122"/>
                <a:ea typeface="楷体" panose="02010609060101010101" pitchFamily="49" charset="-122"/>
                <a:cs typeface="仿宋" panose="02010609060101010101" pitchFamily="49" charset="-122"/>
              </a:rPr>
              <a:t>思想政治教育与专业教育</a:t>
            </a:r>
            <a:r>
              <a:rPr lang="zh-CN" altLang="zh-CN" sz="1800"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融合，</a:t>
            </a:r>
            <a:r>
              <a:rPr lang="zh-CN" altLang="en-US" sz="1800"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构建</a:t>
            </a:r>
            <a:r>
              <a:rPr lang="zh-CN" altLang="zh-CN" sz="1800"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典型</a:t>
            </a:r>
            <a:r>
              <a:rPr lang="zh-CN" altLang="en-US" sz="1800"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思政课程</a:t>
            </a:r>
            <a:r>
              <a:rPr lang="zh-CN" altLang="zh-CN" sz="1800"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教学案例</a:t>
            </a:r>
            <a:r>
              <a:rPr lang="zh-CN" altLang="en-US" sz="1800"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a:t>
            </a:r>
            <a:endParaRPr lang="en-US" altLang="zh-CN" sz="1800" b="1" kern="100" dirty="0">
              <a:solidFill>
                <a:srgbClr val="000000"/>
              </a:solidFill>
              <a:latin typeface="楷体" panose="02010609060101010101" pitchFamily="49" charset="-122"/>
              <a:ea typeface="楷体" panose="02010609060101010101" pitchFamily="49" charset="-122"/>
              <a:cs typeface="仿宋" panose="02010609060101010101" pitchFamily="49" charset="-122"/>
            </a:endParaRPr>
          </a:p>
          <a:p>
            <a:pPr algn="just">
              <a:lnSpc>
                <a:spcPct val="150000"/>
              </a:lnSpc>
              <a:spcAft>
                <a:spcPts val="0"/>
              </a:spcAft>
            </a:pPr>
            <a:r>
              <a:rPr lang="zh-CN" altLang="en-US" sz="1800" b="1"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a:t>
            </a:r>
            <a:r>
              <a:rPr lang="en-US" altLang="zh-CN" sz="1800" b="1"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4</a:t>
            </a:r>
            <a:r>
              <a:rPr lang="zh-CN" altLang="en-US" sz="1800" b="1"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a:t>
            </a:r>
            <a:r>
              <a:rPr lang="zh-CN" altLang="zh-CN" sz="1800"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积极组织申报各级“课程思政”示范课程</a:t>
            </a:r>
            <a:r>
              <a:rPr lang="zh-CN" altLang="zh-CN" sz="1800" kern="100" dirty="0">
                <a:solidFill>
                  <a:srgbClr val="FF0000"/>
                </a:solidFill>
                <a:latin typeface="楷体" panose="02010609060101010101" pitchFamily="49" charset="-122"/>
                <a:ea typeface="楷体" panose="02010609060101010101" pitchFamily="49" charset="-122"/>
                <a:cs typeface="仿宋" panose="02010609060101010101" pitchFamily="49" charset="-122"/>
              </a:rPr>
              <a:t>建设项目</a:t>
            </a:r>
            <a:r>
              <a:rPr lang="zh-CN" altLang="en-US" sz="1800" kern="100" dirty="0">
                <a:solidFill>
                  <a:srgbClr val="000000"/>
                </a:solidFill>
                <a:latin typeface="楷体" panose="02010609060101010101" pitchFamily="49" charset="-122"/>
                <a:ea typeface="楷体" panose="02010609060101010101" pitchFamily="49" charset="-122"/>
                <a:cs typeface="仿宋" panose="02010609060101010101" pitchFamily="49" charset="-122"/>
              </a:rPr>
              <a:t>。</a:t>
            </a:r>
            <a:endParaRPr lang="en-US" altLang="zh-CN" sz="1800" b="1" kern="100" dirty="0">
              <a:solidFill>
                <a:srgbClr val="000000"/>
              </a:solidFill>
              <a:latin typeface="楷体" panose="02010609060101010101" pitchFamily="49" charset="-122"/>
              <a:ea typeface="楷体" panose="02010609060101010101" pitchFamily="49" charset="-122"/>
              <a:cs typeface="仿宋" panose="02010609060101010101" pitchFamily="49" charset="-122"/>
            </a:endParaRPr>
          </a:p>
        </p:txBody>
      </p:sp>
      <p:pic>
        <p:nvPicPr>
          <p:cNvPr id="12" name="图片 11">
            <a:extLst>
              <a:ext uri="{FF2B5EF4-FFF2-40B4-BE49-F238E27FC236}">
                <a16:creationId xmlns:a16="http://schemas.microsoft.com/office/drawing/2014/main" id="{86B4265C-F493-4F6A-B122-10BE3063E2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4475571"/>
            <a:ext cx="2475000" cy="1800000"/>
          </a:xfrm>
          <a:prstGeom prst="rect">
            <a:avLst/>
          </a:prstGeom>
          <a:ln>
            <a:noFill/>
          </a:ln>
          <a:effectLst>
            <a:softEdge rad="112500"/>
          </a:effectLst>
        </p:spPr>
      </p:pic>
      <p:pic>
        <p:nvPicPr>
          <p:cNvPr id="13" name="图片 12">
            <a:extLst>
              <a:ext uri="{FF2B5EF4-FFF2-40B4-BE49-F238E27FC236}">
                <a16:creationId xmlns:a16="http://schemas.microsoft.com/office/drawing/2014/main" id="{8A9DC47E-5592-4D72-B62B-56440954B5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9860"/>
          <a:stretch/>
        </p:blipFill>
        <p:spPr>
          <a:xfrm>
            <a:off x="2917769" y="4455813"/>
            <a:ext cx="2824178" cy="1800000"/>
          </a:xfrm>
          <a:prstGeom prst="rect">
            <a:avLst/>
          </a:prstGeom>
          <a:ln>
            <a:noFill/>
          </a:ln>
          <a:effectLst>
            <a:softEdge rad="112500"/>
          </a:effectLst>
        </p:spPr>
      </p:pic>
      <p:pic>
        <p:nvPicPr>
          <p:cNvPr id="14" name="图片 13">
            <a:extLst>
              <a:ext uri="{FF2B5EF4-FFF2-40B4-BE49-F238E27FC236}">
                <a16:creationId xmlns:a16="http://schemas.microsoft.com/office/drawing/2014/main" id="{B0542A43-1343-4A85-95D9-9D748EE91F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4455813"/>
            <a:ext cx="2513234" cy="1800000"/>
          </a:xfrm>
          <a:prstGeom prst="rect">
            <a:avLst/>
          </a:prstGeom>
          <a:ln>
            <a:noFill/>
          </a:ln>
          <a:effectLst>
            <a:softEdge rad="112500"/>
          </a:effectLst>
        </p:spPr>
      </p:pic>
      <p:pic>
        <p:nvPicPr>
          <p:cNvPr id="16" name="图片 15">
            <a:extLst>
              <a:ext uri="{FF2B5EF4-FFF2-40B4-BE49-F238E27FC236}">
                <a16:creationId xmlns:a16="http://schemas.microsoft.com/office/drawing/2014/main" id="{692C19B3-0E8A-474A-ADCE-FA4E4A1448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860"/>
          <a:stretch/>
        </p:blipFill>
        <p:spPr>
          <a:xfrm>
            <a:off x="8814555" y="4455813"/>
            <a:ext cx="2617662" cy="1800000"/>
          </a:xfrm>
          <a:prstGeom prst="rect">
            <a:avLst/>
          </a:prstGeom>
          <a:ln>
            <a:noFill/>
          </a:ln>
          <a:effectLst>
            <a:softEdge rad="112500"/>
          </a:effectLst>
        </p:spPr>
      </p:pic>
      <p:sp>
        <p:nvSpPr>
          <p:cNvPr id="18" name="文本框 17">
            <a:extLst>
              <a:ext uri="{FF2B5EF4-FFF2-40B4-BE49-F238E27FC236}">
                <a16:creationId xmlns:a16="http://schemas.microsoft.com/office/drawing/2014/main" id="{BAD673EA-7B81-4D8E-B746-CADA878C29C5}"/>
              </a:ext>
            </a:extLst>
          </p:cNvPr>
          <p:cNvSpPr txBox="1"/>
          <p:nvPr/>
        </p:nvSpPr>
        <p:spPr>
          <a:xfrm>
            <a:off x="407405" y="969465"/>
            <a:ext cx="5132635" cy="461665"/>
          </a:xfrm>
          <a:prstGeom prst="rect">
            <a:avLst/>
          </a:prstGeom>
          <a:noFill/>
        </p:spPr>
        <p:txBody>
          <a:bodyPr wrap="square" rtlCol="0">
            <a:spAutoFit/>
          </a:bodyPr>
          <a:lstStyle/>
          <a:p>
            <a:r>
              <a:rPr lang="zh-CN" altLang="en-US" sz="2400" dirty="0"/>
              <a:t>（一）坚持“</a:t>
            </a:r>
            <a:r>
              <a:rPr lang="en-US" altLang="zh-CN" sz="2400" dirty="0"/>
              <a:t>1</a:t>
            </a:r>
            <a:r>
              <a:rPr lang="zh-CN" altLang="en-US" sz="2400" dirty="0"/>
              <a:t>”个中心：</a:t>
            </a:r>
            <a:r>
              <a:rPr lang="zh-CN" altLang="en-US" sz="2400" dirty="0">
                <a:solidFill>
                  <a:srgbClr val="0000FF"/>
                </a:solidFill>
                <a:latin typeface="+mn-ea"/>
              </a:rPr>
              <a:t>立德树人</a:t>
            </a:r>
            <a:endParaRPr lang="zh-CN" altLang="en-US" sz="2400" dirty="0"/>
          </a:p>
        </p:txBody>
      </p:sp>
    </p:spTree>
    <p:extLst>
      <p:ext uri="{BB962C8B-B14F-4D97-AF65-F5344CB8AC3E}">
        <p14:creationId xmlns:p14="http://schemas.microsoft.com/office/powerpoint/2010/main" val="2542066891"/>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三、实施方案</a:t>
            </a:r>
          </a:p>
        </p:txBody>
      </p:sp>
      <p:sp>
        <p:nvSpPr>
          <p:cNvPr id="5" name="文本框 4">
            <a:extLst>
              <a:ext uri="{FF2B5EF4-FFF2-40B4-BE49-F238E27FC236}">
                <a16:creationId xmlns:a16="http://schemas.microsoft.com/office/drawing/2014/main" id="{5D01EFE3-1D6B-48CA-AFDF-06E9AD6E19D6}"/>
              </a:ext>
            </a:extLst>
          </p:cNvPr>
          <p:cNvSpPr txBox="1"/>
          <p:nvPr/>
        </p:nvSpPr>
        <p:spPr>
          <a:xfrm>
            <a:off x="407405" y="969465"/>
            <a:ext cx="5132635" cy="461665"/>
          </a:xfrm>
          <a:prstGeom prst="rect">
            <a:avLst/>
          </a:prstGeom>
          <a:noFill/>
        </p:spPr>
        <p:txBody>
          <a:bodyPr wrap="square" rtlCol="0">
            <a:spAutoFit/>
          </a:bodyPr>
          <a:lstStyle/>
          <a:p>
            <a:r>
              <a:rPr lang="zh-CN" altLang="en-US" sz="2400" dirty="0"/>
              <a:t>（一）坚持“</a:t>
            </a:r>
            <a:r>
              <a:rPr lang="en-US" altLang="zh-CN" sz="2400" dirty="0"/>
              <a:t>1</a:t>
            </a:r>
            <a:r>
              <a:rPr lang="zh-CN" altLang="en-US" sz="2400" dirty="0"/>
              <a:t>”个中心：</a:t>
            </a:r>
            <a:r>
              <a:rPr lang="zh-CN" altLang="en-US" sz="2400" dirty="0">
                <a:solidFill>
                  <a:srgbClr val="0000FF"/>
                </a:solidFill>
                <a:latin typeface="+mn-ea"/>
              </a:rPr>
              <a:t>立德树人</a:t>
            </a:r>
            <a:endParaRPr lang="zh-CN" altLang="en-US" sz="2400" dirty="0"/>
          </a:p>
        </p:txBody>
      </p:sp>
      <p:sp>
        <p:nvSpPr>
          <p:cNvPr id="6" name="矩形 5">
            <a:extLst>
              <a:ext uri="{FF2B5EF4-FFF2-40B4-BE49-F238E27FC236}">
                <a16:creationId xmlns:a16="http://schemas.microsoft.com/office/drawing/2014/main" id="{EF9315C7-38FF-4134-98A4-D4AFA5EC2C17}"/>
              </a:ext>
            </a:extLst>
          </p:cNvPr>
          <p:cNvSpPr/>
          <p:nvPr/>
        </p:nvSpPr>
        <p:spPr>
          <a:xfrm>
            <a:off x="726704" y="1607144"/>
            <a:ext cx="7632218" cy="461665"/>
          </a:xfrm>
          <a:prstGeom prst="rect">
            <a:avLst/>
          </a:prstGeom>
        </p:spPr>
        <p:txBody>
          <a:bodyPr wrap="none">
            <a:spAutoFit/>
          </a:bodyPr>
          <a:lstStyle/>
          <a:p>
            <a:r>
              <a:rPr lang="en-US" altLang="zh-CN"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2. </a:t>
            </a:r>
            <a:r>
              <a:rPr lang="zh-CN" altLang="en-US" sz="2400" kern="100" dirty="0">
                <a:solidFill>
                  <a:schemeClr val="tx1">
                    <a:lumMod val="95000"/>
                    <a:lumOff val="5000"/>
                  </a:schemeClr>
                </a:solidFill>
                <a:latin typeface="微软雅黑" panose="020B0503020204020204" pitchFamily="34" charset="-122"/>
                <a:ea typeface="微软雅黑" panose="020B0503020204020204" pitchFamily="34" charset="-122"/>
                <a:cs typeface="仿宋" panose="02010609060101010101" pitchFamily="49" charset="-122"/>
              </a:rPr>
              <a:t>思政引领、课堂内外结合，全面锤炼大学生品德修养</a:t>
            </a:r>
            <a:endParaRPr lang="zh-CN" altLang="en-US" sz="2400" dirty="0"/>
          </a:p>
        </p:txBody>
      </p:sp>
      <p:sp>
        <p:nvSpPr>
          <p:cNvPr id="10" name="矩形 9">
            <a:extLst>
              <a:ext uri="{FF2B5EF4-FFF2-40B4-BE49-F238E27FC236}">
                <a16:creationId xmlns:a16="http://schemas.microsoft.com/office/drawing/2014/main" id="{4AF7C8BE-AD9E-44C5-BE1C-7125A9BF68F1}"/>
              </a:ext>
            </a:extLst>
          </p:cNvPr>
          <p:cNvSpPr/>
          <p:nvPr/>
        </p:nvSpPr>
        <p:spPr>
          <a:xfrm>
            <a:off x="839416" y="2089310"/>
            <a:ext cx="10873208" cy="1744773"/>
          </a:xfrm>
          <a:prstGeom prst="rect">
            <a:avLst/>
          </a:prstGeom>
        </p:spPr>
        <p:txBody>
          <a:bodyPr wrap="square">
            <a:spAutoFit/>
          </a:bodyPr>
          <a:lstStyle/>
          <a:p>
            <a:pPr algn="just">
              <a:lnSpc>
                <a:spcPct val="160000"/>
              </a:lnSpc>
            </a:pPr>
            <a:r>
              <a:rPr lang="zh-CN" altLang="en-US" sz="1800" kern="100" dirty="0">
                <a:solidFill>
                  <a:srgbClr val="000000"/>
                </a:solidFill>
                <a:latin typeface="楷体" panose="02010609060101010101" pitchFamily="49" charset="-122"/>
                <a:ea typeface="楷体" panose="02010609060101010101" pitchFamily="49" charset="-122"/>
              </a:rPr>
              <a:t>（</a:t>
            </a:r>
            <a:r>
              <a:rPr lang="en-US" altLang="zh-CN" sz="1800" kern="100" dirty="0">
                <a:solidFill>
                  <a:srgbClr val="000000"/>
                </a:solidFill>
                <a:latin typeface="楷体" panose="02010609060101010101" pitchFamily="49" charset="-122"/>
                <a:ea typeface="楷体" panose="02010609060101010101" pitchFamily="49" charset="-122"/>
              </a:rPr>
              <a:t>1</a:t>
            </a:r>
            <a:r>
              <a:rPr lang="zh-CN" altLang="en-US" sz="1800" kern="100" dirty="0">
                <a:solidFill>
                  <a:srgbClr val="000000"/>
                </a:solidFill>
                <a:latin typeface="楷体" panose="02010609060101010101" pitchFamily="49" charset="-122"/>
                <a:ea typeface="楷体" panose="02010609060101010101" pitchFamily="49" charset="-122"/>
              </a:rPr>
              <a:t>）名师报告、学风引领，</a:t>
            </a:r>
            <a:r>
              <a:rPr lang="zh-CN" altLang="en-US" sz="1800" kern="100" dirty="0">
                <a:solidFill>
                  <a:srgbClr val="FF0000"/>
                </a:solidFill>
                <a:latin typeface="楷体" panose="02010609060101010101" pitchFamily="49" charset="-122"/>
                <a:ea typeface="楷体" panose="02010609060101010101" pitchFamily="49" charset="-122"/>
              </a:rPr>
              <a:t>覆盖课堂内外</a:t>
            </a:r>
            <a:r>
              <a:rPr lang="zh-CN" altLang="en-US" sz="1800" kern="100" dirty="0">
                <a:solidFill>
                  <a:srgbClr val="000000"/>
                </a:solidFill>
                <a:latin typeface="楷体" panose="02010609060101010101" pitchFamily="49" charset="-122"/>
                <a:ea typeface="楷体" panose="02010609060101010101" pitchFamily="49" charset="-122"/>
              </a:rPr>
              <a:t>，引导学生修德修身、勤学苦练 ；</a:t>
            </a:r>
            <a:endParaRPr lang="en-US" altLang="zh-CN" sz="1800" kern="100" dirty="0">
              <a:solidFill>
                <a:srgbClr val="000000"/>
              </a:solidFill>
              <a:latin typeface="楷体" panose="02010609060101010101" pitchFamily="49" charset="-122"/>
              <a:ea typeface="楷体" panose="02010609060101010101" pitchFamily="49" charset="-122"/>
            </a:endParaRPr>
          </a:p>
          <a:p>
            <a:pPr algn="just">
              <a:lnSpc>
                <a:spcPct val="160000"/>
              </a:lnSpc>
            </a:pPr>
            <a:r>
              <a:rPr lang="zh-CN" altLang="en-US" sz="1800" kern="100" dirty="0">
                <a:solidFill>
                  <a:srgbClr val="000000"/>
                </a:solidFill>
                <a:latin typeface="楷体" panose="02010609060101010101" pitchFamily="49" charset="-122"/>
                <a:ea typeface="楷体" panose="02010609060101010101" pitchFamily="49" charset="-122"/>
              </a:rPr>
              <a:t>（</a:t>
            </a:r>
            <a:r>
              <a:rPr lang="en-US" altLang="zh-CN" sz="1800" kern="100" dirty="0">
                <a:solidFill>
                  <a:srgbClr val="000000"/>
                </a:solidFill>
                <a:latin typeface="楷体" panose="02010609060101010101" pitchFamily="49" charset="-122"/>
                <a:ea typeface="楷体" panose="02010609060101010101" pitchFamily="49" charset="-122"/>
              </a:rPr>
              <a:t>2</a:t>
            </a:r>
            <a:r>
              <a:rPr lang="zh-CN" altLang="en-US" sz="1800" kern="100" dirty="0">
                <a:solidFill>
                  <a:srgbClr val="000000"/>
                </a:solidFill>
                <a:latin typeface="楷体" panose="02010609060101010101" pitchFamily="49" charset="-122"/>
                <a:ea typeface="楷体" panose="02010609060101010101" pitchFamily="49" charset="-122"/>
              </a:rPr>
              <a:t>）开办“明道</a:t>
            </a:r>
            <a:r>
              <a:rPr lang="en-US" altLang="zh-CN" sz="1800" kern="100" dirty="0">
                <a:solidFill>
                  <a:srgbClr val="000000"/>
                </a:solidFill>
                <a:latin typeface="楷体" panose="02010609060101010101" pitchFamily="49" charset="-122"/>
                <a:ea typeface="楷体" panose="02010609060101010101" pitchFamily="49" charset="-122"/>
              </a:rPr>
              <a:t>•</a:t>
            </a:r>
            <a:r>
              <a:rPr lang="zh-CN" altLang="en-US" sz="1800" kern="100" dirty="0">
                <a:solidFill>
                  <a:srgbClr val="000000"/>
                </a:solidFill>
                <a:latin typeface="楷体" panose="02010609060101010101" pitchFamily="49" charset="-122"/>
                <a:ea typeface="楷体" panose="02010609060101010101" pitchFamily="49" charset="-122"/>
              </a:rPr>
              <a:t>行之”讲坛</a:t>
            </a:r>
            <a:r>
              <a:rPr lang="en-US" altLang="zh-CN" sz="1800" kern="100" dirty="0">
                <a:solidFill>
                  <a:srgbClr val="000000"/>
                </a:solidFill>
                <a:latin typeface="楷体" panose="02010609060101010101" pitchFamily="49" charset="-122"/>
                <a:ea typeface="楷体" panose="02010609060101010101" pitchFamily="49" charset="-122"/>
              </a:rPr>
              <a:t> </a:t>
            </a:r>
            <a:r>
              <a:rPr lang="zh-CN" altLang="en-US" sz="1800" kern="100" dirty="0">
                <a:solidFill>
                  <a:srgbClr val="000000"/>
                </a:solidFill>
                <a:latin typeface="楷体" panose="02010609060101010101" pitchFamily="49" charset="-122"/>
                <a:ea typeface="楷体" panose="02010609060101010101" pitchFamily="49" charset="-122"/>
              </a:rPr>
              <a:t>以思想引领为着力点，以“三明三行”为抓手，</a:t>
            </a:r>
            <a:r>
              <a:rPr lang="zh-CN" altLang="en-US" sz="1800" kern="100" dirty="0">
                <a:solidFill>
                  <a:srgbClr val="FF0000"/>
                </a:solidFill>
                <a:latin typeface="楷体" panose="02010609060101010101" pitchFamily="49" charset="-122"/>
                <a:ea typeface="楷体" panose="02010609060101010101" pitchFamily="49" charset="-122"/>
              </a:rPr>
              <a:t>提升学生领导力</a:t>
            </a:r>
            <a:r>
              <a:rPr lang="zh-CN" altLang="en-US" sz="1800" kern="100" dirty="0">
                <a:solidFill>
                  <a:srgbClr val="000000"/>
                </a:solidFill>
                <a:latin typeface="楷体" panose="02010609060101010101" pitchFamily="49" charset="-122"/>
                <a:ea typeface="楷体" panose="02010609060101010101" pitchFamily="49" charset="-122"/>
              </a:rPr>
              <a:t>；</a:t>
            </a:r>
          </a:p>
          <a:p>
            <a:pPr algn="just">
              <a:lnSpc>
                <a:spcPct val="150000"/>
              </a:lnSpc>
              <a:spcAft>
                <a:spcPts val="0"/>
              </a:spcAft>
            </a:pPr>
            <a:r>
              <a:rPr lang="zh-CN" altLang="en-US" sz="1800" kern="100" dirty="0">
                <a:solidFill>
                  <a:srgbClr val="000000"/>
                </a:solidFill>
                <a:latin typeface="楷体" panose="02010609060101010101" pitchFamily="49" charset="-122"/>
                <a:ea typeface="楷体" panose="02010609060101010101" pitchFamily="49" charset="-122"/>
              </a:rPr>
              <a:t>（</a:t>
            </a:r>
            <a:r>
              <a:rPr lang="en-US" altLang="zh-CN" sz="1800" kern="100" dirty="0">
                <a:solidFill>
                  <a:srgbClr val="000000"/>
                </a:solidFill>
                <a:latin typeface="楷体" panose="02010609060101010101" pitchFamily="49" charset="-122"/>
                <a:ea typeface="楷体" panose="02010609060101010101" pitchFamily="49" charset="-122"/>
              </a:rPr>
              <a:t>3</a:t>
            </a:r>
            <a:r>
              <a:rPr lang="zh-CN" altLang="en-US" sz="1800" kern="100" dirty="0">
                <a:solidFill>
                  <a:srgbClr val="000000"/>
                </a:solidFill>
                <a:latin typeface="楷体" panose="02010609060101010101" pitchFamily="49" charset="-122"/>
                <a:ea typeface="楷体" panose="02010609060101010101" pitchFamily="49" charset="-122"/>
              </a:rPr>
              <a:t>）开展“点亮</a:t>
            </a:r>
            <a:r>
              <a:rPr lang="en-US" altLang="zh-CN" sz="1800" kern="100" dirty="0">
                <a:solidFill>
                  <a:srgbClr val="000000"/>
                </a:solidFill>
                <a:latin typeface="楷体" panose="02010609060101010101" pitchFamily="49" charset="-122"/>
                <a:ea typeface="楷体" panose="02010609060101010101" pitchFamily="49" charset="-122"/>
              </a:rPr>
              <a:t>•</a:t>
            </a:r>
            <a:r>
              <a:rPr lang="zh-CN" altLang="en-US" sz="1800" kern="100" dirty="0">
                <a:solidFill>
                  <a:srgbClr val="000000"/>
                </a:solidFill>
                <a:latin typeface="楷体" panose="02010609060101010101" pitchFamily="49" charset="-122"/>
                <a:ea typeface="楷体" panose="02010609060101010101" pitchFamily="49" charset="-122"/>
              </a:rPr>
              <a:t>赋能” 圆梦生涯训练营</a:t>
            </a:r>
            <a:r>
              <a:rPr lang="zh-CN" altLang="en-US" sz="1800" kern="100" dirty="0">
                <a:solidFill>
                  <a:srgbClr val="FF0000"/>
                </a:solidFill>
                <a:latin typeface="楷体" panose="02010609060101010101" pitchFamily="49" charset="-122"/>
                <a:ea typeface="楷体" panose="02010609060101010101" pitchFamily="49" charset="-122"/>
              </a:rPr>
              <a:t>打造“就业育人”</a:t>
            </a:r>
            <a:r>
              <a:rPr lang="zh-CN" altLang="en-US" sz="1800" kern="100" dirty="0">
                <a:solidFill>
                  <a:srgbClr val="000000"/>
                </a:solidFill>
                <a:latin typeface="楷体" panose="02010609060101010101" pitchFamily="49" charset="-122"/>
                <a:ea typeface="楷体" panose="02010609060101010101" pitchFamily="49" charset="-122"/>
              </a:rPr>
              <a:t>工作的新思路； </a:t>
            </a:r>
            <a:endParaRPr lang="en-US" altLang="zh-CN" sz="1800" kern="100" dirty="0">
              <a:solidFill>
                <a:srgbClr val="000000"/>
              </a:solidFill>
              <a:latin typeface="楷体" panose="02010609060101010101" pitchFamily="49" charset="-122"/>
              <a:ea typeface="楷体" panose="02010609060101010101" pitchFamily="49" charset="-122"/>
            </a:endParaRPr>
          </a:p>
          <a:p>
            <a:pPr algn="just">
              <a:lnSpc>
                <a:spcPct val="150000"/>
              </a:lnSpc>
              <a:spcAft>
                <a:spcPts val="0"/>
              </a:spcAft>
            </a:pPr>
            <a:r>
              <a:rPr lang="zh-CN" altLang="en-US" sz="1800" kern="100" dirty="0">
                <a:solidFill>
                  <a:srgbClr val="000000"/>
                </a:solidFill>
                <a:latin typeface="楷体" panose="02010609060101010101" pitchFamily="49" charset="-122"/>
                <a:ea typeface="楷体" panose="02010609060101010101" pitchFamily="49" charset="-122"/>
              </a:rPr>
              <a:t>（</a:t>
            </a:r>
            <a:r>
              <a:rPr lang="en-US" altLang="zh-CN" sz="1800" kern="100" dirty="0">
                <a:solidFill>
                  <a:srgbClr val="000000"/>
                </a:solidFill>
                <a:latin typeface="楷体" panose="02010609060101010101" pitchFamily="49" charset="-122"/>
                <a:ea typeface="楷体" panose="02010609060101010101" pitchFamily="49" charset="-122"/>
              </a:rPr>
              <a:t>4</a:t>
            </a:r>
            <a:r>
              <a:rPr lang="zh-CN" altLang="en-US" sz="1800" kern="100" dirty="0">
                <a:solidFill>
                  <a:srgbClr val="000000"/>
                </a:solidFill>
                <a:latin typeface="楷体" panose="02010609060101010101" pitchFamily="49" charset="-122"/>
                <a:ea typeface="楷体" panose="02010609060101010101" pitchFamily="49" charset="-122"/>
              </a:rPr>
              <a:t>）信息技术支撑，构建“</a:t>
            </a:r>
            <a:r>
              <a:rPr lang="zh-CN" altLang="en-US" sz="1800" kern="100" dirty="0">
                <a:solidFill>
                  <a:srgbClr val="FF0000"/>
                </a:solidFill>
                <a:latin typeface="楷体" panose="02010609060101010101" pitchFamily="49" charset="-122"/>
                <a:ea typeface="楷体" panose="02010609060101010101" pitchFamily="49" charset="-122"/>
              </a:rPr>
              <a:t>学情分析诊断预警系统</a:t>
            </a:r>
            <a:r>
              <a:rPr lang="zh-CN" altLang="en-US" sz="1800" kern="100" dirty="0">
                <a:solidFill>
                  <a:srgbClr val="000000"/>
                </a:solidFill>
                <a:latin typeface="楷体" panose="02010609060101010101" pitchFamily="49" charset="-122"/>
                <a:ea typeface="楷体" panose="02010609060101010101" pitchFamily="49" charset="-122"/>
              </a:rPr>
              <a:t>”小程序，形成家校协同育人的新方法；</a:t>
            </a:r>
            <a:endParaRPr lang="en-US" altLang="zh-CN" sz="1800" kern="100" dirty="0">
              <a:solidFill>
                <a:srgbClr val="000000"/>
              </a:solidFill>
              <a:latin typeface="楷体" panose="02010609060101010101" pitchFamily="49" charset="-122"/>
              <a:ea typeface="楷体" panose="02010609060101010101" pitchFamily="49" charset="-122"/>
            </a:endParaRPr>
          </a:p>
        </p:txBody>
      </p:sp>
      <p:pic>
        <p:nvPicPr>
          <p:cNvPr id="15" name="Picture 2">
            <a:extLst>
              <a:ext uri="{FF2B5EF4-FFF2-40B4-BE49-F238E27FC236}">
                <a16:creationId xmlns:a16="http://schemas.microsoft.com/office/drawing/2014/main" id="{87DF1476-089E-499C-85B9-53D79E1D700B}"/>
              </a:ext>
            </a:extLst>
          </p:cNvPr>
          <p:cNvPicPr>
            <a:picLocks noChangeAspect="1" noChangeArrowheads="1"/>
          </p:cNvPicPr>
          <p:nvPr/>
        </p:nvPicPr>
        <p:blipFill>
          <a:blip r:embed="rId3" cstate="screen"/>
          <a:srcRect/>
          <a:stretch>
            <a:fillRect/>
          </a:stretch>
        </p:blipFill>
        <p:spPr bwMode="auto">
          <a:xfrm>
            <a:off x="119336" y="3958789"/>
            <a:ext cx="2651087" cy="180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矩形 17">
            <a:extLst>
              <a:ext uri="{FF2B5EF4-FFF2-40B4-BE49-F238E27FC236}">
                <a16:creationId xmlns:a16="http://schemas.microsoft.com/office/drawing/2014/main" id="{05C8E470-3AB8-47FE-B876-85AD94C0DB6A}"/>
              </a:ext>
            </a:extLst>
          </p:cNvPr>
          <p:cNvSpPr/>
          <p:nvPr/>
        </p:nvSpPr>
        <p:spPr>
          <a:xfrm>
            <a:off x="2933373" y="5852936"/>
            <a:ext cx="2862000" cy="314325"/>
          </a:xfrm>
          <a:prstGeom prst="rect">
            <a:avLst/>
          </a:prstGeom>
          <a:solidFill>
            <a:srgbClr val="1A6840">
              <a:alpha val="84000"/>
            </a:srgbClr>
          </a:solidFill>
          <a:ln>
            <a:noFill/>
          </a:ln>
          <a:effectLst>
            <a:outerShdw blurRad="50800" dist="38100" dir="18900000" algn="bl" rotWithShape="0">
              <a:schemeClr val="tx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“深耕</a:t>
            </a:r>
            <a:r>
              <a:rPr lang="en-US" altLang="zh-CN" sz="1400" dirty="0">
                <a:solidFill>
                  <a:schemeClr val="bg1"/>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致远”</a:t>
            </a:r>
            <a:r>
              <a:rPr lang="zh-CN" altLang="en-US" sz="1400" b="1" dirty="0">
                <a:solidFill>
                  <a:schemeClr val="bg1"/>
                </a:solidFill>
                <a:latin typeface="微软雅黑" panose="020B0503020204020204" pitchFamily="34" charset="-122"/>
                <a:ea typeface="微软雅黑" panose="020B0503020204020204" pitchFamily="34" charset="-122"/>
              </a:rPr>
              <a:t>工作坊</a:t>
            </a:r>
          </a:p>
        </p:txBody>
      </p:sp>
      <p:pic>
        <p:nvPicPr>
          <p:cNvPr id="19" name="Picture 2">
            <a:extLst>
              <a:ext uri="{FF2B5EF4-FFF2-40B4-BE49-F238E27FC236}">
                <a16:creationId xmlns:a16="http://schemas.microsoft.com/office/drawing/2014/main" id="{A026BFB9-46D7-4272-B38D-F3E1ACD08856}"/>
              </a:ext>
            </a:extLst>
          </p:cNvPr>
          <p:cNvPicPr>
            <a:picLocks noChangeAspect="1" noChangeArrowheads="1"/>
          </p:cNvPicPr>
          <p:nvPr/>
        </p:nvPicPr>
        <p:blipFill>
          <a:blip r:embed="rId4" cstate="screen"/>
          <a:srcRect/>
          <a:stretch>
            <a:fillRect/>
          </a:stretch>
        </p:blipFill>
        <p:spPr bwMode="auto">
          <a:xfrm>
            <a:off x="5975838" y="3983119"/>
            <a:ext cx="2739320" cy="180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矩形 19">
            <a:extLst>
              <a:ext uri="{FF2B5EF4-FFF2-40B4-BE49-F238E27FC236}">
                <a16:creationId xmlns:a16="http://schemas.microsoft.com/office/drawing/2014/main" id="{E4574C60-BBBC-4F85-ADEA-4D6055B89C0D}"/>
              </a:ext>
            </a:extLst>
          </p:cNvPr>
          <p:cNvSpPr/>
          <p:nvPr/>
        </p:nvSpPr>
        <p:spPr>
          <a:xfrm>
            <a:off x="5898504" y="5852936"/>
            <a:ext cx="2862000" cy="314325"/>
          </a:xfrm>
          <a:prstGeom prst="rect">
            <a:avLst/>
          </a:prstGeom>
          <a:solidFill>
            <a:srgbClr val="1A6840">
              <a:alpha val="84000"/>
            </a:srgbClr>
          </a:solidFill>
          <a:ln>
            <a:noFill/>
          </a:ln>
          <a:effectLst>
            <a:outerShdw blurRad="50800" dist="38100" dir="18900000" algn="bl" rotWithShape="0">
              <a:schemeClr val="tx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“点亮</a:t>
            </a:r>
            <a:r>
              <a:rPr lang="en-US" altLang="zh-CN" sz="1400"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赋能”生涯训练营</a:t>
            </a:r>
          </a:p>
        </p:txBody>
      </p:sp>
      <p:pic>
        <p:nvPicPr>
          <p:cNvPr id="22" name="图片 21">
            <a:extLst>
              <a:ext uri="{FF2B5EF4-FFF2-40B4-BE49-F238E27FC236}">
                <a16:creationId xmlns:a16="http://schemas.microsoft.com/office/drawing/2014/main" id="{3DEC3D85-8722-4673-AE69-9B237AD2AB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2232" y="3958789"/>
            <a:ext cx="3150000" cy="1800000"/>
          </a:xfrm>
          <a:prstGeom prst="rect">
            <a:avLst/>
          </a:prstGeom>
          <a:ln>
            <a:noFill/>
          </a:ln>
          <a:effectLst>
            <a:softEdge rad="112500"/>
          </a:effectLst>
        </p:spPr>
      </p:pic>
      <p:sp>
        <p:nvSpPr>
          <p:cNvPr id="23" name="矩形 22">
            <a:extLst>
              <a:ext uri="{FF2B5EF4-FFF2-40B4-BE49-F238E27FC236}">
                <a16:creationId xmlns:a16="http://schemas.microsoft.com/office/drawing/2014/main" id="{B366A41C-5CCC-426E-AA81-4DA0597A8CD3}"/>
              </a:ext>
            </a:extLst>
          </p:cNvPr>
          <p:cNvSpPr/>
          <p:nvPr/>
        </p:nvSpPr>
        <p:spPr>
          <a:xfrm>
            <a:off x="9006232" y="5852936"/>
            <a:ext cx="2862000" cy="314325"/>
          </a:xfrm>
          <a:prstGeom prst="rect">
            <a:avLst/>
          </a:prstGeom>
          <a:solidFill>
            <a:srgbClr val="1A6840">
              <a:alpha val="84000"/>
            </a:srgbClr>
          </a:solidFill>
          <a:ln>
            <a:noFill/>
          </a:ln>
          <a:effectLst>
            <a:outerShdw blurRad="50800" dist="38100" dir="18900000" algn="bl" rotWithShape="0">
              <a:schemeClr val="tx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学情分析诊断预警系统</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pic>
        <p:nvPicPr>
          <p:cNvPr id="24" name="Picture 2">
            <a:extLst>
              <a:ext uri="{FF2B5EF4-FFF2-40B4-BE49-F238E27FC236}">
                <a16:creationId xmlns:a16="http://schemas.microsoft.com/office/drawing/2014/main" id="{626BB41B-1CAD-4135-A64B-FA6E76B364C3}"/>
              </a:ext>
            </a:extLst>
          </p:cNvPr>
          <p:cNvPicPr>
            <a:picLocks noChangeArrowheads="1"/>
          </p:cNvPicPr>
          <p:nvPr/>
        </p:nvPicPr>
        <p:blipFill>
          <a:blip r:embed="rId6" cstate="screen"/>
          <a:srcRect/>
          <a:stretch>
            <a:fillRect/>
          </a:stretch>
        </p:blipFill>
        <p:spPr bwMode="auto">
          <a:xfrm>
            <a:off x="2973723" y="3927222"/>
            <a:ext cx="2781300" cy="180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矩形 24">
            <a:extLst>
              <a:ext uri="{FF2B5EF4-FFF2-40B4-BE49-F238E27FC236}">
                <a16:creationId xmlns:a16="http://schemas.microsoft.com/office/drawing/2014/main" id="{AA3454B6-922A-45BE-B998-F4305C56A18A}"/>
              </a:ext>
            </a:extLst>
          </p:cNvPr>
          <p:cNvSpPr/>
          <p:nvPr/>
        </p:nvSpPr>
        <p:spPr>
          <a:xfrm>
            <a:off x="191344" y="5852936"/>
            <a:ext cx="2567650" cy="314325"/>
          </a:xfrm>
          <a:prstGeom prst="rect">
            <a:avLst/>
          </a:prstGeom>
          <a:solidFill>
            <a:srgbClr val="1A6840">
              <a:alpha val="84000"/>
            </a:srgbClr>
          </a:solidFill>
          <a:ln>
            <a:noFill/>
          </a:ln>
          <a:effectLst>
            <a:outerShdw blurRad="50800" dist="38100" dir="18900000" algn="bl" rotWithShape="0">
              <a:schemeClr val="tx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“名师讲坛”覆盖课堂内外</a:t>
            </a:r>
          </a:p>
        </p:txBody>
      </p:sp>
    </p:spTree>
    <p:extLst>
      <p:ext uri="{BB962C8B-B14F-4D97-AF65-F5344CB8AC3E}">
        <p14:creationId xmlns:p14="http://schemas.microsoft.com/office/powerpoint/2010/main" val="3097298369"/>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三、实施方案</a:t>
            </a:r>
          </a:p>
        </p:txBody>
      </p:sp>
      <p:sp>
        <p:nvSpPr>
          <p:cNvPr id="6" name="文本框 5">
            <a:extLst>
              <a:ext uri="{FF2B5EF4-FFF2-40B4-BE49-F238E27FC236}">
                <a16:creationId xmlns:a16="http://schemas.microsoft.com/office/drawing/2014/main" id="{4310ED09-C80B-462E-81A5-C7C43001B7D1}"/>
              </a:ext>
            </a:extLst>
          </p:cNvPr>
          <p:cNvSpPr txBox="1"/>
          <p:nvPr/>
        </p:nvSpPr>
        <p:spPr>
          <a:xfrm>
            <a:off x="407405" y="969465"/>
            <a:ext cx="10513131" cy="461665"/>
          </a:xfrm>
          <a:prstGeom prst="rect">
            <a:avLst/>
          </a:prstGeom>
          <a:noFill/>
        </p:spPr>
        <p:txBody>
          <a:bodyPr wrap="square" rtlCol="0">
            <a:spAutoFit/>
          </a:bodyPr>
          <a:lstStyle/>
          <a:p>
            <a:r>
              <a:rPr lang="zh-CN" altLang="en-US" sz="2400" dirty="0"/>
              <a:t>（二）</a:t>
            </a:r>
            <a:r>
              <a:rPr lang="zh-CN" altLang="en-US" sz="2400" dirty="0">
                <a:latin typeface="+mn-ea"/>
              </a:rPr>
              <a:t>打造</a:t>
            </a:r>
            <a:r>
              <a:rPr lang="zh-CN" altLang="en-US" sz="2400" dirty="0">
                <a:solidFill>
                  <a:srgbClr val="FF0000"/>
                </a:solidFill>
                <a:latin typeface="+mn-ea"/>
              </a:rPr>
              <a:t>“</a:t>
            </a:r>
            <a:r>
              <a:rPr lang="en-US" altLang="zh-CN" sz="2400" dirty="0">
                <a:solidFill>
                  <a:srgbClr val="FF0000"/>
                </a:solidFill>
                <a:latin typeface="+mn-ea"/>
              </a:rPr>
              <a:t>3</a:t>
            </a:r>
            <a:r>
              <a:rPr lang="zh-CN" altLang="en-US" sz="2400" dirty="0">
                <a:solidFill>
                  <a:srgbClr val="FF0000"/>
                </a:solidFill>
                <a:latin typeface="+mn-ea"/>
              </a:rPr>
              <a:t>”</a:t>
            </a:r>
            <a:r>
              <a:rPr lang="zh-CN" altLang="en-US" sz="2400" dirty="0">
                <a:latin typeface="+mn-ea"/>
              </a:rPr>
              <a:t>只队伍：</a:t>
            </a:r>
            <a:r>
              <a:rPr lang="zh-CN" altLang="en-US" sz="2400" dirty="0">
                <a:solidFill>
                  <a:srgbClr val="0000FF"/>
                </a:solidFill>
                <a:latin typeface="+mn-ea"/>
              </a:rPr>
              <a:t>师资队伍、实验管理队伍、教学管理队伍</a:t>
            </a:r>
            <a:endParaRPr lang="zh-CN" altLang="zh-CN" sz="2400" kern="100" dirty="0">
              <a:latin typeface="等线" panose="02010600030101010101" pitchFamily="2" charset="-122"/>
              <a:ea typeface="等线" panose="02010600030101010101" pitchFamily="2" charset="-122"/>
              <a:cs typeface="宋体" panose="02010600030101010101" pitchFamily="2" charset="-122"/>
            </a:endParaRPr>
          </a:p>
        </p:txBody>
      </p:sp>
      <p:sp>
        <p:nvSpPr>
          <p:cNvPr id="7" name="矩形 6">
            <a:extLst>
              <a:ext uri="{FF2B5EF4-FFF2-40B4-BE49-F238E27FC236}">
                <a16:creationId xmlns:a16="http://schemas.microsoft.com/office/drawing/2014/main" id="{C5A586D0-3720-4E20-913F-2E87C9092D5D}"/>
              </a:ext>
            </a:extLst>
          </p:cNvPr>
          <p:cNvSpPr/>
          <p:nvPr/>
        </p:nvSpPr>
        <p:spPr>
          <a:xfrm>
            <a:off x="726704" y="1607144"/>
            <a:ext cx="7961584" cy="461665"/>
          </a:xfrm>
          <a:prstGeom prst="rect">
            <a:avLst/>
          </a:prstGeom>
        </p:spPr>
        <p:txBody>
          <a:bodyPr wrap="square">
            <a:spAutoFit/>
          </a:bodyPr>
          <a:lstStyle/>
          <a:p>
            <a:r>
              <a:rPr lang="en-US" altLang="zh-CN" sz="2400" kern="100" dirty="0">
                <a:latin typeface="微软雅黑" panose="020B0503020204020204" pitchFamily="34" charset="-122"/>
                <a:ea typeface="微软雅黑" panose="020B0503020204020204" pitchFamily="34" charset="-122"/>
                <a:cs typeface="仿宋" panose="02010609060101010101" pitchFamily="49" charset="-122"/>
              </a:rPr>
              <a:t>1. </a:t>
            </a:r>
            <a:r>
              <a:rPr lang="zh-CN" altLang="en-US" sz="2400" dirty="0">
                <a:latin typeface="微软雅黑" panose="020B0503020204020204" pitchFamily="34" charset="-122"/>
                <a:ea typeface="微软雅黑" panose="020B0503020204020204" pitchFamily="34" charset="-122"/>
              </a:rPr>
              <a:t>坚持“引育并举”，力求师资队伍规模与素质双提升</a:t>
            </a:r>
            <a:endParaRPr lang="zh-CN" altLang="en-US" sz="2400" dirty="0"/>
          </a:p>
        </p:txBody>
      </p:sp>
      <p:sp>
        <p:nvSpPr>
          <p:cNvPr id="8" name="Shape 2017">
            <a:extLst>
              <a:ext uri="{FF2B5EF4-FFF2-40B4-BE49-F238E27FC236}">
                <a16:creationId xmlns:a16="http://schemas.microsoft.com/office/drawing/2014/main" id="{49ACEDF5-F62F-4813-BB88-AF33479D1266}"/>
              </a:ext>
            </a:extLst>
          </p:cNvPr>
          <p:cNvSpPr/>
          <p:nvPr/>
        </p:nvSpPr>
        <p:spPr>
          <a:xfrm>
            <a:off x="411211" y="2296594"/>
            <a:ext cx="616102" cy="1924893"/>
          </a:xfrm>
          <a:prstGeom prst="roundRect">
            <a:avLst>
              <a:gd name="adj" fmla="val 6918"/>
            </a:avLst>
          </a:prstGeom>
          <a:solidFill>
            <a:srgbClr val="005DA2"/>
          </a:solidFill>
          <a:ln w="12700">
            <a:solidFill>
              <a:srgbClr val="A6AAA9"/>
            </a:solidFill>
            <a:miter lim="400000"/>
          </a:ln>
        </p:spPr>
        <p:txBody>
          <a:bodyPr lIns="14288" tIns="14288" rIns="14288" bIns="14288" anchor="ctr"/>
          <a:lstStyle/>
          <a:p>
            <a:pPr lvl="0"/>
            <a:endParaRPr sz="1300"/>
          </a:p>
        </p:txBody>
      </p:sp>
      <p:sp>
        <p:nvSpPr>
          <p:cNvPr id="9" name="Shape 2017">
            <a:extLst>
              <a:ext uri="{FF2B5EF4-FFF2-40B4-BE49-F238E27FC236}">
                <a16:creationId xmlns:a16="http://schemas.microsoft.com/office/drawing/2014/main" id="{67BB4B6E-6EA3-4E50-922C-AD7B0235C1BB}"/>
              </a:ext>
            </a:extLst>
          </p:cNvPr>
          <p:cNvSpPr/>
          <p:nvPr/>
        </p:nvSpPr>
        <p:spPr>
          <a:xfrm>
            <a:off x="1140816" y="2238738"/>
            <a:ext cx="7900560" cy="1982749"/>
          </a:xfrm>
          <a:prstGeom prst="roundRect">
            <a:avLst>
              <a:gd name="adj" fmla="val 6918"/>
            </a:avLst>
          </a:prstGeom>
          <a:solidFill>
            <a:schemeClr val="accent2">
              <a:lumMod val="20000"/>
              <a:lumOff val="80000"/>
            </a:schemeClr>
          </a:solidFill>
          <a:ln w="12700">
            <a:solidFill>
              <a:srgbClr val="A6AAA9"/>
            </a:solidFill>
            <a:miter lim="400000"/>
          </a:ln>
        </p:spPr>
        <p:txBody>
          <a:bodyPr lIns="14288" tIns="14288" rIns="14288" bIns="14288" anchor="ctr"/>
          <a:lstStyle/>
          <a:p>
            <a:pPr lvl="0"/>
            <a:endParaRPr sz="1300"/>
          </a:p>
        </p:txBody>
      </p:sp>
      <p:sp>
        <p:nvSpPr>
          <p:cNvPr id="10" name="Shape 2021">
            <a:extLst>
              <a:ext uri="{FF2B5EF4-FFF2-40B4-BE49-F238E27FC236}">
                <a16:creationId xmlns:a16="http://schemas.microsoft.com/office/drawing/2014/main" id="{108D0A3E-6BD6-47B1-A6F2-5747DF74E0BC}"/>
              </a:ext>
            </a:extLst>
          </p:cNvPr>
          <p:cNvSpPr/>
          <p:nvPr/>
        </p:nvSpPr>
        <p:spPr>
          <a:xfrm>
            <a:off x="1208865" y="2309523"/>
            <a:ext cx="7623439" cy="1749735"/>
          </a:xfrm>
          <a:prstGeom prst="rect">
            <a:avLst/>
          </a:prstGeom>
          <a:ln w="12700">
            <a:miter lim="400000"/>
          </a:ln>
        </p:spPr>
        <p:txBody>
          <a:bodyPr lIns="0" tIns="0" rIns="0" bIns="0"/>
          <a:lstStyle>
            <a:lvl1pPr algn="l">
              <a:lnSpc>
                <a:spcPct val="120000"/>
              </a:lnSpc>
              <a:spcBef>
                <a:spcPts val="2500"/>
              </a:spcBef>
              <a:defRPr sz="2000">
                <a:solidFill>
                  <a:srgbClr val="53585F"/>
                </a:solidFill>
              </a:defRPr>
            </a:lvl1pPr>
          </a:lstStyle>
          <a:p>
            <a:pPr marL="285750" indent="-285750">
              <a:lnSpc>
                <a:spcPts val="2200"/>
              </a:lnSpc>
              <a:spcBef>
                <a:spcPts val="0"/>
              </a:spcBef>
              <a:buFont typeface="Wingdings" panose="05000000000000000000" pitchFamily="2" charset="2"/>
              <a:buChar char="p"/>
            </a:pPr>
            <a:r>
              <a:rPr lang="zh-CN" altLang="en-US" sz="1400" b="1" dirty="0">
                <a:solidFill>
                  <a:srgbClr val="FF0000"/>
                </a:solidFill>
                <a:latin typeface="微软雅黑" panose="020B0503020204020204" pitchFamily="34" charset="-122"/>
                <a:ea typeface="微软雅黑" panose="020B0503020204020204" pitchFamily="34" charset="-122"/>
              </a:rPr>
              <a:t>分析研判，力求突破。</a:t>
            </a:r>
            <a:r>
              <a:rPr lang="zh-CN" altLang="en-US" sz="1400" b="1" dirty="0">
                <a:solidFill>
                  <a:schemeClr val="tx1"/>
                </a:solidFill>
                <a:latin typeface="微软雅黑" panose="020B0503020204020204" pitchFamily="34" charset="-122"/>
                <a:ea typeface="微软雅黑" panose="020B0503020204020204" pitchFamily="34" charset="-122"/>
              </a:rPr>
              <a:t>从政策、措施、流程等方面系统总结、深入分析，找出突破口，</a:t>
            </a:r>
            <a:r>
              <a:rPr lang="zh-CN" altLang="en-US" sz="1400" b="1" dirty="0">
                <a:solidFill>
                  <a:srgbClr val="0000FF"/>
                </a:solidFill>
                <a:latin typeface="微软雅黑" panose="020B0503020204020204" pitchFamily="34" charset="-122"/>
                <a:ea typeface="微软雅黑" panose="020B0503020204020204" pitchFamily="34" charset="-122"/>
              </a:rPr>
              <a:t>建立符合信息类才引进的引人方案</a:t>
            </a:r>
            <a:r>
              <a:rPr lang="zh-CN" altLang="en-US" sz="1400" b="1" dirty="0">
                <a:solidFill>
                  <a:schemeClr val="tx1"/>
                </a:solidFill>
                <a:latin typeface="微软雅黑" panose="020B0503020204020204" pitchFamily="34" charset="-122"/>
                <a:ea typeface="微软雅黑" panose="020B0503020204020204" pitchFamily="34" charset="-122"/>
              </a:rPr>
              <a:t>；</a:t>
            </a:r>
            <a:endParaRPr lang="en-US" altLang="zh-CN" sz="1400" b="1" dirty="0">
              <a:solidFill>
                <a:schemeClr val="tx1"/>
              </a:solidFill>
              <a:latin typeface="微软雅黑" panose="020B0503020204020204" pitchFamily="34" charset="-122"/>
              <a:ea typeface="微软雅黑" panose="020B0503020204020204" pitchFamily="34" charset="-122"/>
            </a:endParaRPr>
          </a:p>
          <a:p>
            <a:pPr marL="285750" indent="-285750">
              <a:lnSpc>
                <a:spcPts val="2200"/>
              </a:lnSpc>
              <a:spcBef>
                <a:spcPts val="0"/>
              </a:spcBef>
              <a:buFont typeface="Wingdings" panose="05000000000000000000" pitchFamily="2" charset="2"/>
              <a:buChar char="p"/>
            </a:pPr>
            <a:r>
              <a:rPr lang="zh-CN" altLang="en-US" sz="1400" b="1" dirty="0">
                <a:solidFill>
                  <a:srgbClr val="FF0000"/>
                </a:solidFill>
                <a:latin typeface="微软雅黑" panose="020B0503020204020204" pitchFamily="34" charset="-122"/>
                <a:ea typeface="微软雅黑" panose="020B0503020204020204" pitchFamily="34" charset="-122"/>
                <a:sym typeface="+mn-ea"/>
              </a:rPr>
              <a:t>激励压责，狠抓落实。</a:t>
            </a:r>
            <a:r>
              <a:rPr lang="zh-CN" altLang="en-US" sz="1400" b="1" dirty="0">
                <a:solidFill>
                  <a:schemeClr val="tx1"/>
                </a:solidFill>
                <a:latin typeface="微软雅黑" panose="020B0503020204020204" pitchFamily="34" charset="-122"/>
                <a:ea typeface="微软雅黑" panose="020B0503020204020204" pitchFamily="34" charset="-122"/>
                <a:sym typeface="+mn-ea"/>
              </a:rPr>
              <a:t>进一步完善我院《“人才引进”奖励办法（试行）》，调动教师积极性，全员招聘；</a:t>
            </a:r>
            <a:r>
              <a:rPr lang="zh-CN" altLang="en-US" sz="1400" b="1" dirty="0">
                <a:solidFill>
                  <a:srgbClr val="0000FF"/>
                </a:solidFill>
                <a:latin typeface="微软雅黑" panose="020B0503020204020204" pitchFamily="34" charset="-122"/>
                <a:ea typeface="微软雅黑" panose="020B0503020204020204" pitchFamily="34" charset="-122"/>
                <a:sym typeface="+mn-ea"/>
              </a:rPr>
              <a:t>实施学院</a:t>
            </a:r>
            <a:r>
              <a:rPr lang="en-US" altLang="zh-CN" sz="1400" b="1" dirty="0">
                <a:solidFill>
                  <a:srgbClr val="0000FF"/>
                </a:solidFill>
                <a:latin typeface="微软雅黑" panose="020B0503020204020204" pitchFamily="34" charset="-122"/>
                <a:ea typeface="微软雅黑" panose="020B0503020204020204" pitchFamily="34" charset="-122"/>
                <a:sym typeface="+mn-ea"/>
              </a:rPr>
              <a:t>《</a:t>
            </a:r>
            <a:r>
              <a:rPr lang="zh-CN" altLang="en-US" sz="1400" b="1" dirty="0">
                <a:solidFill>
                  <a:srgbClr val="0000FF"/>
                </a:solidFill>
                <a:latin typeface="微软雅黑" panose="020B0503020204020204" pitchFamily="34" charset="-122"/>
                <a:ea typeface="微软雅黑" panose="020B0503020204020204" pitchFamily="34" charset="-122"/>
                <a:sym typeface="+mn-ea"/>
              </a:rPr>
              <a:t>教师招聘办法</a:t>
            </a:r>
            <a:r>
              <a:rPr lang="en-US" altLang="zh-CN" sz="1400" b="1" dirty="0">
                <a:solidFill>
                  <a:srgbClr val="0000FF"/>
                </a:solidFill>
                <a:latin typeface="微软雅黑" panose="020B0503020204020204" pitchFamily="34" charset="-122"/>
                <a:ea typeface="微软雅黑" panose="020B0503020204020204" pitchFamily="34" charset="-122"/>
                <a:sym typeface="+mn-ea"/>
              </a:rPr>
              <a:t>》</a:t>
            </a:r>
            <a:r>
              <a:rPr lang="zh-CN" altLang="en-US" sz="1400" b="1" dirty="0">
                <a:solidFill>
                  <a:schemeClr val="tx1"/>
                </a:solidFill>
                <a:latin typeface="微软雅黑" panose="020B0503020204020204" pitchFamily="34" charset="-122"/>
                <a:ea typeface="微软雅黑" panose="020B0503020204020204" pitchFamily="34" charset="-122"/>
                <a:sym typeface="+mn-ea"/>
              </a:rPr>
              <a:t>，将招聘计划分片区落到系部，形成长效机制；</a:t>
            </a:r>
            <a:endParaRPr lang="en-US" altLang="zh-CN" sz="1400" b="1" dirty="0">
              <a:solidFill>
                <a:schemeClr val="tx1"/>
              </a:solidFill>
              <a:latin typeface="微软雅黑" panose="020B0503020204020204" pitchFamily="34" charset="-122"/>
              <a:ea typeface="微软雅黑" panose="020B0503020204020204" pitchFamily="34" charset="-122"/>
              <a:sym typeface="+mn-ea"/>
            </a:endParaRPr>
          </a:p>
          <a:p>
            <a:pPr marL="285750" indent="-285750">
              <a:lnSpc>
                <a:spcPts val="2200"/>
              </a:lnSpc>
              <a:spcBef>
                <a:spcPts val="0"/>
              </a:spcBef>
              <a:buFont typeface="Wingdings" panose="05000000000000000000" pitchFamily="2" charset="2"/>
              <a:buChar char="p"/>
            </a:pPr>
            <a:r>
              <a:rPr lang="zh-CN" altLang="en-US" sz="1400" b="1" dirty="0">
                <a:solidFill>
                  <a:srgbClr val="FF0000"/>
                </a:solidFill>
                <a:latin typeface="微软雅黑" panose="020B0503020204020204" pitchFamily="34" charset="-122"/>
                <a:ea typeface="微软雅黑" panose="020B0503020204020204" pitchFamily="34" charset="-122"/>
                <a:sym typeface="+mn-ea"/>
              </a:rPr>
              <a:t>开拓创新，拓宽渠道。</a:t>
            </a:r>
            <a:r>
              <a:rPr lang="zh-CN" altLang="en-US" sz="1400" b="1" dirty="0">
                <a:solidFill>
                  <a:schemeClr val="tx1"/>
                </a:solidFill>
                <a:latin typeface="微软雅黑" panose="020B0503020204020204" pitchFamily="34" charset="-122"/>
                <a:ea typeface="微软雅黑" panose="020B0503020204020204" pitchFamily="34" charset="-122"/>
                <a:sym typeface="+mn-ea"/>
              </a:rPr>
              <a:t>争取在校内非教师岗位人员、企业高级工程师中选聘符合条件的信息类专业人员，聘为教学为主型教师，缓解计算机公共基础课教师教学压力。</a:t>
            </a:r>
            <a:endParaRPr lang="en-US" altLang="zh-CN" sz="1400" b="1" dirty="0">
              <a:solidFill>
                <a:schemeClr val="tx1"/>
              </a:solidFill>
              <a:latin typeface="微软雅黑" panose="020B0503020204020204" pitchFamily="34" charset="-122"/>
              <a:ea typeface="微软雅黑" panose="020B0503020204020204" pitchFamily="34" charset="-122"/>
            </a:endParaRPr>
          </a:p>
        </p:txBody>
      </p:sp>
      <p:sp>
        <p:nvSpPr>
          <p:cNvPr id="11" name="TextBox 36">
            <a:extLst>
              <a:ext uri="{FF2B5EF4-FFF2-40B4-BE49-F238E27FC236}">
                <a16:creationId xmlns:a16="http://schemas.microsoft.com/office/drawing/2014/main" id="{BF8567C0-9BC6-42B9-8863-87FEEA8944D6}"/>
              </a:ext>
            </a:extLst>
          </p:cNvPr>
          <p:cNvSpPr txBox="1"/>
          <p:nvPr/>
        </p:nvSpPr>
        <p:spPr>
          <a:xfrm>
            <a:off x="365758" y="2458821"/>
            <a:ext cx="729604" cy="1600438"/>
          </a:xfrm>
          <a:prstGeom prst="rect">
            <a:avLst/>
          </a:prstGeom>
          <a:noFill/>
        </p:spPr>
        <p:txBody>
          <a:bodyPr wrap="squar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从</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r>
              <a:rPr lang="zh-CN" altLang="en-US" sz="1400" b="1" dirty="0">
                <a:solidFill>
                  <a:schemeClr val="bg1"/>
                </a:solidFill>
                <a:latin typeface="微软雅黑" panose="020B0503020204020204" pitchFamily="34" charset="-122"/>
                <a:ea typeface="微软雅黑" panose="020B0503020204020204" pitchFamily="34" charset="-122"/>
              </a:rPr>
              <a:t>“引”</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r>
              <a:rPr lang="zh-CN" altLang="en-US" sz="1400" b="1" dirty="0">
                <a:solidFill>
                  <a:schemeClr val="bg1"/>
                </a:solidFill>
                <a:latin typeface="微软雅黑" panose="020B0503020204020204" pitchFamily="34" charset="-122"/>
                <a:ea typeface="微软雅黑" panose="020B0503020204020204" pitchFamily="34" charset="-122"/>
              </a:rPr>
              <a:t>上</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r>
              <a:rPr lang="zh-CN" altLang="en-US" sz="1400" b="1" dirty="0">
                <a:solidFill>
                  <a:schemeClr val="bg1"/>
                </a:solidFill>
                <a:latin typeface="微软雅黑" panose="020B0503020204020204" pitchFamily="34" charset="-122"/>
                <a:ea typeface="微软雅黑" panose="020B0503020204020204" pitchFamily="34" charset="-122"/>
              </a:rPr>
              <a:t>找</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r>
              <a:rPr lang="zh-CN" altLang="en-US" sz="1400" b="1" dirty="0">
                <a:solidFill>
                  <a:schemeClr val="bg1"/>
                </a:solidFill>
                <a:latin typeface="微软雅黑" panose="020B0503020204020204" pitchFamily="34" charset="-122"/>
                <a:ea typeface="微软雅黑" panose="020B0503020204020204" pitchFamily="34" charset="-122"/>
              </a:rPr>
              <a:t>突</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r>
              <a:rPr lang="zh-CN" altLang="en-US" sz="1400" b="1" dirty="0">
                <a:solidFill>
                  <a:schemeClr val="bg1"/>
                </a:solidFill>
                <a:latin typeface="微软雅黑" panose="020B0503020204020204" pitchFamily="34" charset="-122"/>
                <a:ea typeface="微软雅黑" panose="020B0503020204020204" pitchFamily="34" charset="-122"/>
              </a:rPr>
              <a:t>破</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r>
              <a:rPr lang="zh-CN" altLang="en-US" sz="1400" b="1" dirty="0">
                <a:solidFill>
                  <a:schemeClr val="bg1"/>
                </a:solidFill>
                <a:latin typeface="微软雅黑" panose="020B0503020204020204" pitchFamily="34" charset="-122"/>
                <a:ea typeface="微软雅黑" panose="020B0503020204020204" pitchFamily="34" charset="-122"/>
              </a:rPr>
              <a:t>口</a:t>
            </a:r>
          </a:p>
        </p:txBody>
      </p:sp>
      <p:sp>
        <p:nvSpPr>
          <p:cNvPr id="12" name="Shape 2017">
            <a:extLst>
              <a:ext uri="{FF2B5EF4-FFF2-40B4-BE49-F238E27FC236}">
                <a16:creationId xmlns:a16="http://schemas.microsoft.com/office/drawing/2014/main" id="{9934D52B-DA59-4056-ACD6-787E30D778D1}"/>
              </a:ext>
            </a:extLst>
          </p:cNvPr>
          <p:cNvSpPr/>
          <p:nvPr/>
        </p:nvSpPr>
        <p:spPr>
          <a:xfrm>
            <a:off x="468614" y="4398978"/>
            <a:ext cx="616102" cy="1756332"/>
          </a:xfrm>
          <a:prstGeom prst="roundRect">
            <a:avLst>
              <a:gd name="adj" fmla="val 6918"/>
            </a:avLst>
          </a:prstGeom>
          <a:solidFill>
            <a:srgbClr val="005DA2"/>
          </a:solidFill>
          <a:ln w="12700">
            <a:solidFill>
              <a:srgbClr val="A6AAA9"/>
            </a:solidFill>
            <a:miter lim="400000"/>
          </a:ln>
        </p:spPr>
        <p:txBody>
          <a:bodyPr lIns="14288" tIns="14288" rIns="14288" bIns="14288" anchor="ctr"/>
          <a:lstStyle/>
          <a:p>
            <a:pPr lvl="0"/>
            <a:endParaRPr sz="1300"/>
          </a:p>
        </p:txBody>
      </p:sp>
      <p:sp>
        <p:nvSpPr>
          <p:cNvPr id="13" name="TextBox 29">
            <a:extLst>
              <a:ext uri="{FF2B5EF4-FFF2-40B4-BE49-F238E27FC236}">
                <a16:creationId xmlns:a16="http://schemas.microsoft.com/office/drawing/2014/main" id="{B33C9371-6EC5-46FE-A724-B7A23764FA95}"/>
              </a:ext>
            </a:extLst>
          </p:cNvPr>
          <p:cNvSpPr txBox="1"/>
          <p:nvPr/>
        </p:nvSpPr>
        <p:spPr>
          <a:xfrm>
            <a:off x="405562" y="4474655"/>
            <a:ext cx="729604" cy="1600438"/>
          </a:xfrm>
          <a:prstGeom prst="rect">
            <a:avLst/>
          </a:prstGeom>
          <a:noFill/>
        </p:spPr>
        <p:txBody>
          <a:bodyPr wrap="squar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从</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r>
              <a:rPr lang="zh-CN" altLang="en-US" sz="1400" b="1" dirty="0">
                <a:solidFill>
                  <a:schemeClr val="bg1"/>
                </a:solidFill>
                <a:latin typeface="微软雅黑" panose="020B0503020204020204" pitchFamily="34" charset="-122"/>
                <a:ea typeface="微软雅黑" panose="020B0503020204020204" pitchFamily="34" charset="-122"/>
              </a:rPr>
              <a:t>“育”</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r>
              <a:rPr lang="zh-CN" altLang="en-US" sz="1400" b="1" dirty="0">
                <a:solidFill>
                  <a:schemeClr val="bg1"/>
                </a:solidFill>
                <a:latin typeface="微软雅黑" panose="020B0503020204020204" pitchFamily="34" charset="-122"/>
                <a:ea typeface="微软雅黑" panose="020B0503020204020204" pitchFamily="34" charset="-122"/>
              </a:rPr>
              <a:t>上</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r>
              <a:rPr lang="zh-CN" altLang="en-US" sz="1400" b="1" dirty="0">
                <a:solidFill>
                  <a:schemeClr val="bg1"/>
                </a:solidFill>
                <a:latin typeface="微软雅黑" panose="020B0503020204020204" pitchFamily="34" charset="-122"/>
                <a:ea typeface="微软雅黑" panose="020B0503020204020204" pitchFamily="34" charset="-122"/>
              </a:rPr>
              <a:t>找</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r>
              <a:rPr lang="zh-CN" altLang="en-US" sz="1400" b="1" dirty="0">
                <a:solidFill>
                  <a:schemeClr val="bg1"/>
                </a:solidFill>
                <a:latin typeface="微软雅黑" panose="020B0503020204020204" pitchFamily="34" charset="-122"/>
                <a:ea typeface="微软雅黑" panose="020B0503020204020204" pitchFamily="34" charset="-122"/>
              </a:rPr>
              <a:t>切</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r>
              <a:rPr lang="zh-CN" altLang="en-US" sz="1400" b="1" dirty="0">
                <a:solidFill>
                  <a:schemeClr val="bg1"/>
                </a:solidFill>
                <a:latin typeface="微软雅黑" panose="020B0503020204020204" pitchFamily="34" charset="-122"/>
                <a:ea typeface="微软雅黑" panose="020B0503020204020204" pitchFamily="34" charset="-122"/>
              </a:rPr>
              <a:t>入</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r>
              <a:rPr lang="zh-CN" altLang="en-US" sz="1400" b="1" dirty="0">
                <a:solidFill>
                  <a:schemeClr val="bg1"/>
                </a:solidFill>
                <a:latin typeface="微软雅黑" panose="020B0503020204020204" pitchFamily="34" charset="-122"/>
                <a:ea typeface="微软雅黑" panose="020B0503020204020204" pitchFamily="34" charset="-122"/>
              </a:rPr>
              <a:t>点</a:t>
            </a:r>
          </a:p>
        </p:txBody>
      </p:sp>
      <p:sp>
        <p:nvSpPr>
          <p:cNvPr id="14" name="Shape 2017">
            <a:extLst>
              <a:ext uri="{FF2B5EF4-FFF2-40B4-BE49-F238E27FC236}">
                <a16:creationId xmlns:a16="http://schemas.microsoft.com/office/drawing/2014/main" id="{6814A885-505C-4C88-8A2B-5A8F8426FF3E}"/>
              </a:ext>
            </a:extLst>
          </p:cNvPr>
          <p:cNvSpPr/>
          <p:nvPr/>
        </p:nvSpPr>
        <p:spPr>
          <a:xfrm>
            <a:off x="1147768" y="4398978"/>
            <a:ext cx="7900560" cy="1756332"/>
          </a:xfrm>
          <a:prstGeom prst="roundRect">
            <a:avLst>
              <a:gd name="adj" fmla="val 6918"/>
            </a:avLst>
          </a:prstGeom>
          <a:solidFill>
            <a:schemeClr val="accent2">
              <a:lumMod val="20000"/>
              <a:lumOff val="80000"/>
            </a:schemeClr>
          </a:solidFill>
          <a:ln w="12700">
            <a:solidFill>
              <a:srgbClr val="A6AAA9"/>
            </a:solidFill>
            <a:miter lim="400000"/>
          </a:ln>
        </p:spPr>
        <p:txBody>
          <a:bodyPr lIns="14288" tIns="14288" rIns="14288" bIns="14288" anchor="ctr"/>
          <a:lstStyle/>
          <a:p>
            <a:pPr lvl="0"/>
            <a:endParaRPr sz="1300"/>
          </a:p>
        </p:txBody>
      </p:sp>
      <p:sp>
        <p:nvSpPr>
          <p:cNvPr id="15" name="Shape 2021">
            <a:extLst>
              <a:ext uri="{FF2B5EF4-FFF2-40B4-BE49-F238E27FC236}">
                <a16:creationId xmlns:a16="http://schemas.microsoft.com/office/drawing/2014/main" id="{CD557B58-4D64-4ED2-925C-FD6DBCF8D9EC}"/>
              </a:ext>
            </a:extLst>
          </p:cNvPr>
          <p:cNvSpPr/>
          <p:nvPr/>
        </p:nvSpPr>
        <p:spPr>
          <a:xfrm>
            <a:off x="1343472" y="4542994"/>
            <a:ext cx="7632849" cy="1463761"/>
          </a:xfrm>
          <a:prstGeom prst="rect">
            <a:avLst/>
          </a:prstGeom>
          <a:ln w="12700">
            <a:miter lim="400000"/>
          </a:ln>
        </p:spPr>
        <p:txBody>
          <a:bodyPr lIns="0" tIns="0" rIns="0" bIns="0"/>
          <a:lstStyle>
            <a:lvl1pPr algn="l">
              <a:lnSpc>
                <a:spcPct val="120000"/>
              </a:lnSpc>
              <a:spcBef>
                <a:spcPts val="2500"/>
              </a:spcBef>
              <a:defRPr sz="2000">
                <a:solidFill>
                  <a:srgbClr val="53585F"/>
                </a:solidFill>
              </a:defRPr>
            </a:lvl1pPr>
          </a:lstStyle>
          <a:p>
            <a:pPr marL="285750" indent="-285750">
              <a:lnSpc>
                <a:spcPts val="2200"/>
              </a:lnSpc>
              <a:spcBef>
                <a:spcPts val="0"/>
              </a:spcBef>
              <a:buFont typeface="Wingdings" panose="05000000000000000000" pitchFamily="2" charset="2"/>
              <a:buChar char="p"/>
            </a:pPr>
            <a:r>
              <a:rPr lang="zh-CN" altLang="en-US" sz="1400" b="1" dirty="0">
                <a:solidFill>
                  <a:srgbClr val="FF0000"/>
                </a:solidFill>
                <a:latin typeface="微软雅黑" panose="020B0503020204020204" pitchFamily="34" charset="-122"/>
                <a:ea typeface="微软雅黑" panose="020B0503020204020204" pitchFamily="34" charset="-122"/>
              </a:rPr>
              <a:t>用人之长，分类培养。</a:t>
            </a:r>
            <a:r>
              <a:rPr lang="zh-CN" altLang="en-US" sz="1400" b="1" dirty="0">
                <a:solidFill>
                  <a:schemeClr val="tx1"/>
                </a:solidFill>
                <a:latin typeface="微软雅黑" panose="020B0503020204020204" pitchFamily="34" charset="-122"/>
                <a:ea typeface="微软雅黑" panose="020B0503020204020204" pitchFamily="34" charset="-122"/>
              </a:rPr>
              <a:t>结合学院专业建设、学科建设、人才培养等需求，深入分析现有教师队伍现状，</a:t>
            </a:r>
            <a:r>
              <a:rPr lang="zh-CN" altLang="en-US" sz="1400" b="1" dirty="0">
                <a:solidFill>
                  <a:srgbClr val="0000FF"/>
                </a:solidFill>
                <a:latin typeface="微软雅黑" panose="020B0503020204020204" pitchFamily="34" charset="-122"/>
                <a:ea typeface="微软雅黑" panose="020B0503020204020204" pitchFamily="34" charset="-122"/>
              </a:rPr>
              <a:t>本着“用人之长”原则，进行分类培养</a:t>
            </a:r>
            <a:r>
              <a:rPr lang="zh-CN" altLang="en-US" sz="1400" b="1" dirty="0">
                <a:solidFill>
                  <a:schemeClr val="tx1"/>
                </a:solidFill>
                <a:latin typeface="微软雅黑" panose="020B0503020204020204" pitchFamily="34" charset="-122"/>
                <a:ea typeface="微软雅黑" panose="020B0503020204020204" pitchFamily="34" charset="-122"/>
              </a:rPr>
              <a:t>；</a:t>
            </a:r>
            <a:endParaRPr lang="en-US" altLang="zh-CN" sz="1400" b="1" dirty="0">
              <a:solidFill>
                <a:schemeClr val="tx1"/>
              </a:solidFill>
              <a:latin typeface="微软雅黑" panose="020B0503020204020204" pitchFamily="34" charset="-122"/>
              <a:ea typeface="微软雅黑" panose="020B0503020204020204" pitchFamily="34" charset="-122"/>
            </a:endParaRPr>
          </a:p>
          <a:p>
            <a:pPr marL="285750" indent="-285750">
              <a:lnSpc>
                <a:spcPts val="2200"/>
              </a:lnSpc>
              <a:spcBef>
                <a:spcPts val="0"/>
              </a:spcBef>
              <a:buFont typeface="Wingdings" panose="05000000000000000000" pitchFamily="2" charset="2"/>
              <a:buChar char="p"/>
            </a:pPr>
            <a:r>
              <a:rPr lang="zh-CN" altLang="en-US" sz="1400" b="1" dirty="0">
                <a:solidFill>
                  <a:srgbClr val="FF0000"/>
                </a:solidFill>
                <a:latin typeface="微软雅黑" panose="020B0503020204020204" pitchFamily="34" charset="-122"/>
                <a:ea typeface="微软雅黑" panose="020B0503020204020204" pitchFamily="34" charset="-122"/>
              </a:rPr>
              <a:t>名师引领，快速成长。</a:t>
            </a:r>
            <a:r>
              <a:rPr lang="zh-CN" altLang="en-US" sz="1400" b="1" dirty="0">
                <a:solidFill>
                  <a:schemeClr val="tx1"/>
                </a:solidFill>
                <a:latin typeface="微软雅黑" panose="020B0503020204020204" pitchFamily="34" charset="-122"/>
                <a:ea typeface="微软雅黑" panose="020B0503020204020204" pitchFamily="34" charset="-122"/>
              </a:rPr>
              <a:t>进一步落细落实青年教师导师制，</a:t>
            </a:r>
            <a:r>
              <a:rPr lang="zh-CN" altLang="en-US" sz="1400" b="1" dirty="0">
                <a:solidFill>
                  <a:srgbClr val="0000FF"/>
                </a:solidFill>
                <a:latin typeface="微软雅黑" panose="020B0503020204020204" pitchFamily="34" charset="-122"/>
                <a:ea typeface="微软雅黑" panose="020B0503020204020204" pitchFamily="34" charset="-122"/>
              </a:rPr>
              <a:t>充分发挥教学名师</a:t>
            </a:r>
            <a:r>
              <a:rPr lang="zh-CN" altLang="en-US" sz="1400" b="1" dirty="0">
                <a:solidFill>
                  <a:schemeClr val="tx1"/>
                </a:solidFill>
                <a:latin typeface="微软雅黑" panose="020B0503020204020204" pitchFamily="34" charset="-122"/>
                <a:ea typeface="微软雅黑" panose="020B0503020204020204" pitchFamily="34" charset="-122"/>
              </a:rPr>
              <a:t>、名师工作室</a:t>
            </a:r>
            <a:r>
              <a:rPr lang="zh-CN" altLang="en-US" sz="1400" b="1" dirty="0">
                <a:solidFill>
                  <a:srgbClr val="0000FF"/>
                </a:solidFill>
                <a:latin typeface="微软雅黑" panose="020B0503020204020204" pitchFamily="34" charset="-122"/>
                <a:ea typeface="微软雅黑" panose="020B0503020204020204" pitchFamily="34" charset="-122"/>
              </a:rPr>
              <a:t>作用</a:t>
            </a:r>
            <a:r>
              <a:rPr lang="zh-CN" altLang="en-US" sz="1400" b="1" dirty="0">
                <a:solidFill>
                  <a:schemeClr val="tx1"/>
                </a:solidFill>
                <a:latin typeface="微软雅黑" panose="020B0503020204020204" pitchFamily="34" charset="-122"/>
                <a:ea typeface="微软雅黑" panose="020B0503020204020204" pitchFamily="34" charset="-122"/>
              </a:rPr>
              <a:t>，</a:t>
            </a:r>
            <a:r>
              <a:rPr lang="zh-CN" altLang="en-US" sz="1400" b="1" dirty="0">
                <a:solidFill>
                  <a:srgbClr val="0000FF"/>
                </a:solidFill>
                <a:latin typeface="微软雅黑" panose="020B0503020204020204" pitchFamily="34" charset="-122"/>
                <a:ea typeface="微软雅黑" panose="020B0503020204020204" pitchFamily="34" charset="-122"/>
              </a:rPr>
              <a:t>促进青年教师入校后快速适应、快速成长</a:t>
            </a:r>
            <a:r>
              <a:rPr lang="zh-CN" altLang="en-US" sz="1400" b="1" dirty="0">
                <a:solidFill>
                  <a:schemeClr val="tx1"/>
                </a:solidFill>
                <a:latin typeface="微软雅黑" panose="020B0503020204020204" pitchFamily="34" charset="-122"/>
                <a:ea typeface="微软雅黑" panose="020B0503020204020204" pitchFamily="34" charset="-122"/>
              </a:rPr>
              <a:t>；</a:t>
            </a:r>
            <a:endParaRPr lang="en-US" altLang="zh-CN" sz="1400" b="1" dirty="0">
              <a:solidFill>
                <a:schemeClr val="tx1"/>
              </a:solidFill>
              <a:latin typeface="微软雅黑" panose="020B0503020204020204" pitchFamily="34" charset="-122"/>
              <a:ea typeface="微软雅黑" panose="020B0503020204020204" pitchFamily="34" charset="-122"/>
            </a:endParaRPr>
          </a:p>
          <a:p>
            <a:pPr marL="285750" indent="-285750">
              <a:lnSpc>
                <a:spcPts val="2200"/>
              </a:lnSpc>
              <a:spcBef>
                <a:spcPts val="0"/>
              </a:spcBef>
              <a:buFont typeface="Wingdings" panose="05000000000000000000" pitchFamily="2" charset="2"/>
              <a:buChar char="p"/>
            </a:pPr>
            <a:r>
              <a:rPr lang="zh-CN" altLang="en-US" sz="1400" b="1" dirty="0">
                <a:solidFill>
                  <a:srgbClr val="FF0000"/>
                </a:solidFill>
                <a:latin typeface="微软雅黑" panose="020B0503020204020204" pitchFamily="34" charset="-122"/>
                <a:ea typeface="微软雅黑" panose="020B0503020204020204" pitchFamily="34" charset="-122"/>
              </a:rPr>
              <a:t>激发活力，特色发展。</a:t>
            </a:r>
            <a:r>
              <a:rPr lang="zh-CN" altLang="en-US" sz="1400" b="1" dirty="0">
                <a:solidFill>
                  <a:schemeClr val="tx1"/>
                </a:solidFill>
                <a:latin typeface="微软雅黑" panose="020B0503020204020204" pitchFamily="34" charset="-122"/>
                <a:ea typeface="微软雅黑" panose="020B0503020204020204" pitchFamily="34" charset="-122"/>
              </a:rPr>
              <a:t>加强团队建设，激发团队活力，</a:t>
            </a:r>
            <a:r>
              <a:rPr lang="zh-CN" altLang="en-US" sz="1400" b="1" dirty="0">
                <a:solidFill>
                  <a:srgbClr val="0000FF"/>
                </a:solidFill>
                <a:latin typeface="微软雅黑" panose="020B0503020204020204" pitchFamily="34" charset="-122"/>
                <a:ea typeface="微软雅黑" panose="020B0503020204020204" pitchFamily="34" charset="-122"/>
              </a:rPr>
              <a:t>发挥团队成员间的传帮带作用</a:t>
            </a:r>
            <a:r>
              <a:rPr lang="zh-CN" altLang="en-US" sz="1400" b="1" dirty="0">
                <a:solidFill>
                  <a:schemeClr val="tx1"/>
                </a:solidFill>
                <a:latin typeface="微软雅黑" panose="020B0503020204020204" pitchFamily="34" charset="-122"/>
                <a:ea typeface="微软雅黑" panose="020B0503020204020204" pitchFamily="34" charset="-122"/>
              </a:rPr>
              <a:t>。</a:t>
            </a:r>
            <a:endParaRPr lang="en-US" altLang="zh-CN" sz="1400" b="1" dirty="0">
              <a:solidFill>
                <a:schemeClr val="tx1"/>
              </a:solidFill>
              <a:latin typeface="微软雅黑" panose="020B0503020204020204" pitchFamily="34" charset="-122"/>
              <a:ea typeface="微软雅黑" panose="020B0503020204020204" pitchFamily="34" charset="-122"/>
            </a:endParaRPr>
          </a:p>
        </p:txBody>
      </p:sp>
      <p:pic>
        <p:nvPicPr>
          <p:cNvPr id="16" name="图片 15">
            <a:extLst>
              <a:ext uri="{FF2B5EF4-FFF2-40B4-BE49-F238E27FC236}">
                <a16:creationId xmlns:a16="http://schemas.microsoft.com/office/drawing/2014/main" id="{04D5E625-4DD6-481D-96D1-B96343475B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5678" y="2245945"/>
            <a:ext cx="2840409" cy="1908925"/>
          </a:xfrm>
          <a:prstGeom prst="rect">
            <a:avLst/>
          </a:prstGeom>
          <a:ln>
            <a:noFill/>
          </a:ln>
          <a:effectLst>
            <a:softEdge rad="112500"/>
          </a:effectLst>
        </p:spPr>
      </p:pic>
      <p:pic>
        <p:nvPicPr>
          <p:cNvPr id="17" name="图片 16">
            <a:extLst>
              <a:ext uri="{FF2B5EF4-FFF2-40B4-BE49-F238E27FC236}">
                <a16:creationId xmlns:a16="http://schemas.microsoft.com/office/drawing/2014/main" id="{60CE25FF-C071-453F-B5B9-41078C3D6F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5678" y="4251659"/>
            <a:ext cx="2840409" cy="1908925"/>
          </a:xfrm>
          <a:prstGeom prst="rect">
            <a:avLst/>
          </a:prstGeom>
          <a:ln>
            <a:noFill/>
          </a:ln>
          <a:effectLst>
            <a:softEdge rad="112500"/>
          </a:effectLst>
        </p:spPr>
      </p:pic>
    </p:spTree>
    <p:extLst>
      <p:ext uri="{BB962C8B-B14F-4D97-AF65-F5344CB8AC3E}">
        <p14:creationId xmlns:p14="http://schemas.microsoft.com/office/powerpoint/2010/main" val="303862170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3"/>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49160" name="Rectangle 4"/>
          <p:cNvSpPr/>
          <p:nvPr/>
        </p:nvSpPr>
        <p:spPr>
          <a:xfrm>
            <a:off x="6003925" y="-169862"/>
            <a:ext cx="184150" cy="339725"/>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zh-CN" altLang="en-US" sz="1600" b="1" dirty="0">
              <a:latin typeface="Arial" panose="020B0604020202020204" pitchFamily="34" charset="0"/>
              <a:ea typeface="楷体_GB2312" panose="02010609030101010101" pitchFamily="49" charset="-122"/>
            </a:endParaRPr>
          </a:p>
        </p:txBody>
      </p:sp>
      <p:sp>
        <p:nvSpPr>
          <p:cNvPr id="105" name="Text Box 18">
            <a:extLst>
              <a:ext uri="{FF2B5EF4-FFF2-40B4-BE49-F238E27FC236}">
                <a16:creationId xmlns:a16="http://schemas.microsoft.com/office/drawing/2014/main" id="{CE2CF076-F0E2-4745-BC50-55534A89C4FB}"/>
              </a:ext>
            </a:extLst>
          </p:cNvPr>
          <p:cNvSpPr txBox="1">
            <a:spLocks noChangeArrowheads="1"/>
          </p:cNvSpPr>
          <p:nvPr/>
        </p:nvSpPr>
        <p:spPr bwMode="gray">
          <a:xfrm>
            <a:off x="191344" y="122525"/>
            <a:ext cx="4104456" cy="58477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buFont typeface="Wingdings" panose="05000000000000000000" pitchFamily="2" charset="2"/>
              <a:defRPr sz="3200" b="0">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a:latin typeface="+mn-lt"/>
                <a:ea typeface="+mn-ea"/>
              </a:defRPr>
            </a:lvl4pPr>
            <a:lvl5pPr marL="2057400" indent="-228600">
              <a:lnSpc>
                <a:spcPct val="90000"/>
              </a:lnSpc>
              <a:spcBef>
                <a:spcPts val="500"/>
              </a:spcBef>
              <a:buFont typeface="Arial" panose="020B0604020202020204" pitchFamily="34" charset="0"/>
              <a:buChar char="•"/>
              <a:defRPr>
                <a:latin typeface="+mn-lt"/>
                <a:ea typeface="+mn-ea"/>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三、实施方案</a:t>
            </a:r>
          </a:p>
        </p:txBody>
      </p:sp>
      <p:sp>
        <p:nvSpPr>
          <p:cNvPr id="6" name="文本框 5">
            <a:extLst>
              <a:ext uri="{FF2B5EF4-FFF2-40B4-BE49-F238E27FC236}">
                <a16:creationId xmlns:a16="http://schemas.microsoft.com/office/drawing/2014/main" id="{4310ED09-C80B-462E-81A5-C7C43001B7D1}"/>
              </a:ext>
            </a:extLst>
          </p:cNvPr>
          <p:cNvSpPr txBox="1"/>
          <p:nvPr/>
        </p:nvSpPr>
        <p:spPr>
          <a:xfrm>
            <a:off x="407405" y="969465"/>
            <a:ext cx="10513131" cy="461665"/>
          </a:xfrm>
          <a:prstGeom prst="rect">
            <a:avLst/>
          </a:prstGeom>
          <a:noFill/>
        </p:spPr>
        <p:txBody>
          <a:bodyPr wrap="square" rtlCol="0">
            <a:spAutoFit/>
          </a:bodyPr>
          <a:lstStyle/>
          <a:p>
            <a:r>
              <a:rPr lang="zh-CN" altLang="en-US" sz="2400" dirty="0"/>
              <a:t>（二）</a:t>
            </a:r>
            <a:r>
              <a:rPr lang="zh-CN" altLang="en-US" sz="2400" dirty="0">
                <a:latin typeface="+mn-ea"/>
              </a:rPr>
              <a:t>打造</a:t>
            </a:r>
            <a:r>
              <a:rPr lang="zh-CN" altLang="en-US" sz="2400" dirty="0">
                <a:solidFill>
                  <a:srgbClr val="FF0000"/>
                </a:solidFill>
                <a:latin typeface="+mn-ea"/>
              </a:rPr>
              <a:t>“</a:t>
            </a:r>
            <a:r>
              <a:rPr lang="en-US" altLang="zh-CN" sz="2400" dirty="0">
                <a:solidFill>
                  <a:srgbClr val="FF0000"/>
                </a:solidFill>
                <a:latin typeface="+mn-ea"/>
              </a:rPr>
              <a:t>3</a:t>
            </a:r>
            <a:r>
              <a:rPr lang="zh-CN" altLang="en-US" sz="2400" dirty="0">
                <a:solidFill>
                  <a:srgbClr val="FF0000"/>
                </a:solidFill>
                <a:latin typeface="+mn-ea"/>
              </a:rPr>
              <a:t>”</a:t>
            </a:r>
            <a:r>
              <a:rPr lang="zh-CN" altLang="en-US" sz="2400" dirty="0">
                <a:latin typeface="+mn-ea"/>
              </a:rPr>
              <a:t>只队伍：</a:t>
            </a:r>
            <a:r>
              <a:rPr lang="zh-CN" altLang="en-US" sz="2400" dirty="0">
                <a:solidFill>
                  <a:srgbClr val="0000FF"/>
                </a:solidFill>
                <a:latin typeface="+mn-ea"/>
              </a:rPr>
              <a:t>师资队伍、实验管理队伍、教学管理队伍</a:t>
            </a:r>
            <a:endParaRPr lang="zh-CN" altLang="zh-CN" sz="2400" kern="100" dirty="0">
              <a:latin typeface="等线" panose="02010600030101010101" pitchFamily="2" charset="-122"/>
              <a:ea typeface="等线" panose="02010600030101010101" pitchFamily="2" charset="-122"/>
              <a:cs typeface="宋体" panose="02010600030101010101" pitchFamily="2" charset="-122"/>
            </a:endParaRPr>
          </a:p>
        </p:txBody>
      </p:sp>
      <p:sp>
        <p:nvSpPr>
          <p:cNvPr id="7" name="矩形 6">
            <a:extLst>
              <a:ext uri="{FF2B5EF4-FFF2-40B4-BE49-F238E27FC236}">
                <a16:creationId xmlns:a16="http://schemas.microsoft.com/office/drawing/2014/main" id="{C5A586D0-3720-4E20-913F-2E87C9092D5D}"/>
              </a:ext>
            </a:extLst>
          </p:cNvPr>
          <p:cNvSpPr/>
          <p:nvPr/>
        </p:nvSpPr>
        <p:spPr>
          <a:xfrm>
            <a:off x="726704" y="1607144"/>
            <a:ext cx="7961584" cy="461665"/>
          </a:xfrm>
          <a:prstGeom prst="rect">
            <a:avLst/>
          </a:prstGeom>
        </p:spPr>
        <p:txBody>
          <a:bodyPr wrap="square">
            <a:spAutoFit/>
          </a:bodyPr>
          <a:lstStyle/>
          <a:p>
            <a:r>
              <a:rPr lang="en-US" altLang="zh-CN" sz="2400" kern="100" dirty="0">
                <a:latin typeface="微软雅黑" panose="020B0503020204020204" pitchFamily="34" charset="-122"/>
                <a:ea typeface="微软雅黑" panose="020B0503020204020204" pitchFamily="34" charset="-122"/>
                <a:cs typeface="仿宋" panose="02010609060101010101" pitchFamily="49" charset="-122"/>
              </a:rPr>
              <a:t>1. </a:t>
            </a:r>
            <a:r>
              <a:rPr lang="zh-CN" altLang="en-US" sz="2400" dirty="0">
                <a:latin typeface="微软雅黑" panose="020B0503020204020204" pitchFamily="34" charset="-122"/>
                <a:ea typeface="微软雅黑" panose="020B0503020204020204" pitchFamily="34" charset="-122"/>
              </a:rPr>
              <a:t>坚持“引育并举”，力求师资队伍规模与素质双提升</a:t>
            </a:r>
            <a:endParaRPr lang="zh-CN" altLang="en-US" sz="2400" dirty="0"/>
          </a:p>
        </p:txBody>
      </p:sp>
      <p:sp>
        <p:nvSpPr>
          <p:cNvPr id="16" name="Shape 2017">
            <a:extLst>
              <a:ext uri="{FF2B5EF4-FFF2-40B4-BE49-F238E27FC236}">
                <a16:creationId xmlns:a16="http://schemas.microsoft.com/office/drawing/2014/main" id="{490003FE-9FFF-4C08-A973-7FAE78D34FEB}"/>
              </a:ext>
            </a:extLst>
          </p:cNvPr>
          <p:cNvSpPr/>
          <p:nvPr/>
        </p:nvSpPr>
        <p:spPr>
          <a:xfrm>
            <a:off x="1149153" y="2868115"/>
            <a:ext cx="1634479" cy="776909"/>
          </a:xfrm>
          <a:prstGeom prst="roundRect">
            <a:avLst>
              <a:gd name="adj" fmla="val 6918"/>
            </a:avLst>
          </a:prstGeom>
          <a:solidFill>
            <a:srgbClr val="005DA2"/>
          </a:solidFill>
          <a:ln w="12700">
            <a:solidFill>
              <a:srgbClr val="A6AAA9"/>
            </a:solidFill>
            <a:miter lim="400000"/>
          </a:ln>
        </p:spPr>
        <p:txBody>
          <a:bodyPr lIns="14288" tIns="14288" rIns="14288" bIns="14288" anchor="ctr"/>
          <a:lstStyle/>
          <a:p>
            <a:pPr lvl="0"/>
            <a:endParaRPr sz="1300"/>
          </a:p>
        </p:txBody>
      </p:sp>
      <p:sp>
        <p:nvSpPr>
          <p:cNvPr id="17" name="TextBox 40">
            <a:extLst>
              <a:ext uri="{FF2B5EF4-FFF2-40B4-BE49-F238E27FC236}">
                <a16:creationId xmlns:a16="http://schemas.microsoft.com/office/drawing/2014/main" id="{12919401-7826-4B8E-B87B-E1522F3EE1B4}"/>
              </a:ext>
            </a:extLst>
          </p:cNvPr>
          <p:cNvSpPr txBox="1"/>
          <p:nvPr/>
        </p:nvSpPr>
        <p:spPr>
          <a:xfrm>
            <a:off x="1196299" y="3121223"/>
            <a:ext cx="1540186" cy="307777"/>
          </a:xfrm>
          <a:prstGeom prst="rect">
            <a:avLst/>
          </a:prstGeom>
          <a:noFill/>
        </p:spPr>
        <p:txBody>
          <a:bodyPr wrap="squar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用“真爱”暖心</a:t>
            </a:r>
          </a:p>
        </p:txBody>
      </p:sp>
      <p:sp>
        <p:nvSpPr>
          <p:cNvPr id="18" name="Shape 2017">
            <a:extLst>
              <a:ext uri="{FF2B5EF4-FFF2-40B4-BE49-F238E27FC236}">
                <a16:creationId xmlns:a16="http://schemas.microsoft.com/office/drawing/2014/main" id="{087A5199-BAB6-4797-8134-4C2EA436C042}"/>
              </a:ext>
            </a:extLst>
          </p:cNvPr>
          <p:cNvSpPr/>
          <p:nvPr/>
        </p:nvSpPr>
        <p:spPr>
          <a:xfrm>
            <a:off x="3428933" y="2472700"/>
            <a:ext cx="7545190" cy="1657191"/>
          </a:xfrm>
          <a:prstGeom prst="roundRect">
            <a:avLst>
              <a:gd name="adj" fmla="val 6918"/>
            </a:avLst>
          </a:prstGeom>
          <a:solidFill>
            <a:schemeClr val="accent2">
              <a:lumMod val="20000"/>
              <a:lumOff val="80000"/>
            </a:schemeClr>
          </a:solidFill>
          <a:ln w="12700">
            <a:solidFill>
              <a:srgbClr val="A6AAA9"/>
            </a:solidFill>
            <a:miter lim="400000"/>
          </a:ln>
        </p:spPr>
        <p:txBody>
          <a:bodyPr lIns="14288" tIns="14288" rIns="14288" bIns="14288" anchor="ctr"/>
          <a:lstStyle/>
          <a:p>
            <a:pPr lvl="0"/>
            <a:endParaRPr sz="1300"/>
          </a:p>
        </p:txBody>
      </p:sp>
      <p:sp>
        <p:nvSpPr>
          <p:cNvPr id="19" name="Shape 2021">
            <a:extLst>
              <a:ext uri="{FF2B5EF4-FFF2-40B4-BE49-F238E27FC236}">
                <a16:creationId xmlns:a16="http://schemas.microsoft.com/office/drawing/2014/main" id="{1FC17A73-2013-425B-A5C2-7831CFC882EE}"/>
              </a:ext>
            </a:extLst>
          </p:cNvPr>
          <p:cNvSpPr/>
          <p:nvPr/>
        </p:nvSpPr>
        <p:spPr>
          <a:xfrm>
            <a:off x="3472948" y="2780927"/>
            <a:ext cx="7447587" cy="1307199"/>
          </a:xfrm>
          <a:prstGeom prst="rect">
            <a:avLst/>
          </a:prstGeom>
          <a:ln w="12700">
            <a:miter lim="400000"/>
          </a:ln>
        </p:spPr>
        <p:txBody>
          <a:bodyPr lIns="0" tIns="0" rIns="0" bIns="0"/>
          <a:lstStyle>
            <a:lvl1pPr algn="l">
              <a:lnSpc>
                <a:spcPct val="120000"/>
              </a:lnSpc>
              <a:spcBef>
                <a:spcPts val="2500"/>
              </a:spcBef>
              <a:defRPr sz="2000">
                <a:solidFill>
                  <a:srgbClr val="53585F"/>
                </a:solidFill>
              </a:defRPr>
            </a:lvl1pPr>
          </a:lstStyle>
          <a:p>
            <a:pPr marL="285750" indent="-285750">
              <a:lnSpc>
                <a:spcPts val="2200"/>
              </a:lnSpc>
              <a:spcBef>
                <a:spcPts val="0"/>
              </a:spcBef>
              <a:buFont typeface="Wingdings" panose="05000000000000000000" pitchFamily="2" charset="2"/>
              <a:buChar char="p"/>
            </a:pPr>
            <a:r>
              <a:rPr lang="zh-CN" altLang="en-US" sz="1400" b="1" dirty="0">
                <a:solidFill>
                  <a:schemeClr val="tx1"/>
                </a:solidFill>
                <a:latin typeface="微软雅黑" panose="020B0503020204020204" pitchFamily="34" charset="-122"/>
                <a:ea typeface="微软雅黑" panose="020B0503020204020204" pitchFamily="34" charset="-122"/>
              </a:rPr>
              <a:t>继续实施</a:t>
            </a:r>
            <a:r>
              <a:rPr lang="zh-CN" altLang="en-US" sz="1400" b="1" dirty="0">
                <a:solidFill>
                  <a:srgbClr val="FF0000"/>
                </a:solidFill>
                <a:latin typeface="微软雅黑" panose="020B0503020204020204" pitchFamily="34" charset="-122"/>
                <a:ea typeface="微软雅黑" panose="020B0503020204020204" pitchFamily="34" charset="-122"/>
              </a:rPr>
              <a:t>“五个一”暖心工程</a:t>
            </a:r>
            <a:r>
              <a:rPr lang="zh-CN" altLang="en-US" sz="1400" b="1" dirty="0">
                <a:solidFill>
                  <a:schemeClr val="tx1"/>
                </a:solidFill>
                <a:latin typeface="微软雅黑" panose="020B0503020204020204" pitchFamily="34" charset="-122"/>
                <a:ea typeface="微软雅黑" panose="020B0503020204020204" pitchFamily="34" charset="-122"/>
              </a:rPr>
              <a:t>，用一脸微笑、一次接送（接送站）、一次报销（交通、吃、住）、一次面谈（院领导）、一次参观（校园），</a:t>
            </a:r>
            <a:r>
              <a:rPr lang="zh-CN" altLang="en-US" sz="1400" b="1" dirty="0">
                <a:solidFill>
                  <a:srgbClr val="0000FF"/>
                </a:solidFill>
                <a:latin typeface="微软雅黑" panose="020B0503020204020204" pitchFamily="34" charset="-122"/>
                <a:ea typeface="微软雅黑" panose="020B0503020204020204" pitchFamily="34" charset="-122"/>
              </a:rPr>
              <a:t>力争给应聘面试者留下爱才、惜才印象</a:t>
            </a:r>
            <a:r>
              <a:rPr lang="zh-CN" altLang="en-US" sz="1400" b="1" dirty="0">
                <a:solidFill>
                  <a:schemeClr val="tx1"/>
                </a:solidFill>
                <a:latin typeface="微软雅黑" panose="020B0503020204020204" pitchFamily="34" charset="-122"/>
                <a:ea typeface="微软雅黑" panose="020B0503020204020204" pitchFamily="34" charset="-122"/>
              </a:rPr>
              <a:t>；</a:t>
            </a:r>
            <a:endParaRPr lang="en-US" altLang="zh-CN" sz="1400" b="1" dirty="0">
              <a:solidFill>
                <a:schemeClr val="tx1"/>
              </a:solidFill>
              <a:latin typeface="微软雅黑" panose="020B0503020204020204" pitchFamily="34" charset="-122"/>
              <a:ea typeface="微软雅黑" panose="020B0503020204020204" pitchFamily="34" charset="-122"/>
            </a:endParaRPr>
          </a:p>
          <a:p>
            <a:pPr marL="285750" indent="-285750">
              <a:lnSpc>
                <a:spcPts val="2200"/>
              </a:lnSpc>
              <a:spcBef>
                <a:spcPts val="0"/>
              </a:spcBef>
              <a:buFont typeface="Wingdings" panose="05000000000000000000" pitchFamily="2" charset="2"/>
              <a:buChar char="p"/>
            </a:pPr>
            <a:r>
              <a:rPr lang="zh-CN" altLang="en-US" sz="1400" b="1" dirty="0">
                <a:solidFill>
                  <a:schemeClr val="tx1"/>
                </a:solidFill>
                <a:latin typeface="微软雅黑" panose="020B0503020204020204" pitchFamily="34" charset="-122"/>
                <a:ea typeface="微软雅黑" panose="020B0503020204020204" pitchFamily="34" charset="-122"/>
              </a:rPr>
              <a:t>人才（师资）</a:t>
            </a:r>
            <a:r>
              <a:rPr lang="zh-CN" altLang="en-US" sz="1400" b="1" dirty="0">
                <a:solidFill>
                  <a:srgbClr val="FF0000"/>
                </a:solidFill>
                <a:latin typeface="微软雅黑" panose="020B0503020204020204" pitchFamily="34" charset="-122"/>
                <a:ea typeface="微软雅黑" panose="020B0503020204020204" pitchFamily="34" charset="-122"/>
              </a:rPr>
              <a:t>入职后</a:t>
            </a:r>
            <a:r>
              <a:rPr lang="zh-CN" altLang="en-US" sz="1400" b="1" dirty="0">
                <a:solidFill>
                  <a:schemeClr val="tx1"/>
                </a:solidFill>
                <a:latin typeface="微软雅黑" panose="020B0503020204020204" pitchFamily="34" charset="-122"/>
                <a:ea typeface="微软雅黑" panose="020B0503020204020204" pitchFamily="34" charset="-122"/>
              </a:rPr>
              <a:t>，在工作任务分配、交流进修、科研条件等方面，充分考虑教师实际情况，</a:t>
            </a:r>
            <a:r>
              <a:rPr lang="zh-CN" altLang="en-US" sz="1400" b="1" dirty="0">
                <a:solidFill>
                  <a:srgbClr val="0000FF"/>
                </a:solidFill>
                <a:latin typeface="微软雅黑" panose="020B0503020204020204" pitchFamily="34" charset="-122"/>
                <a:ea typeface="微软雅黑" panose="020B0503020204020204" pitchFamily="34" charset="-122"/>
              </a:rPr>
              <a:t>力争用“爱”为人才撑起更大发展空间</a:t>
            </a:r>
            <a:r>
              <a:rPr lang="zh-CN" altLang="en-US" sz="1400" b="1" dirty="0">
                <a:latin typeface="微软雅黑" panose="020B0503020204020204" pitchFamily="34" charset="-122"/>
                <a:ea typeface="微软雅黑" panose="020B0503020204020204" pitchFamily="34" charset="-122"/>
              </a:rPr>
              <a:t>。</a:t>
            </a:r>
            <a:endParaRPr lang="en-US" altLang="zh-CN" sz="1400" b="1" dirty="0">
              <a:latin typeface="微软雅黑" panose="020B0503020204020204" pitchFamily="34" charset="-122"/>
              <a:ea typeface="微软雅黑" panose="020B0503020204020204" pitchFamily="34" charset="-122"/>
            </a:endParaRPr>
          </a:p>
        </p:txBody>
      </p:sp>
      <p:sp>
        <p:nvSpPr>
          <p:cNvPr id="20" name="Shape 2017">
            <a:extLst>
              <a:ext uri="{FF2B5EF4-FFF2-40B4-BE49-F238E27FC236}">
                <a16:creationId xmlns:a16="http://schemas.microsoft.com/office/drawing/2014/main" id="{801907AC-CD10-45D7-BE79-6E5D40181D65}"/>
              </a:ext>
            </a:extLst>
          </p:cNvPr>
          <p:cNvSpPr/>
          <p:nvPr/>
        </p:nvSpPr>
        <p:spPr>
          <a:xfrm>
            <a:off x="1102006" y="4496192"/>
            <a:ext cx="1634479" cy="776909"/>
          </a:xfrm>
          <a:prstGeom prst="roundRect">
            <a:avLst>
              <a:gd name="adj" fmla="val 6918"/>
            </a:avLst>
          </a:prstGeom>
          <a:solidFill>
            <a:srgbClr val="005DA2"/>
          </a:solidFill>
          <a:ln w="12700">
            <a:solidFill>
              <a:srgbClr val="A6AAA9"/>
            </a:solidFill>
            <a:miter lim="400000"/>
          </a:ln>
        </p:spPr>
        <p:txBody>
          <a:bodyPr lIns="14288" tIns="14288" rIns="14288" bIns="14288" anchor="ctr"/>
          <a:lstStyle/>
          <a:p>
            <a:pPr lvl="0"/>
            <a:endParaRPr sz="1300"/>
          </a:p>
        </p:txBody>
      </p:sp>
      <p:sp>
        <p:nvSpPr>
          <p:cNvPr id="21" name="TextBox 47">
            <a:extLst>
              <a:ext uri="{FF2B5EF4-FFF2-40B4-BE49-F238E27FC236}">
                <a16:creationId xmlns:a16="http://schemas.microsoft.com/office/drawing/2014/main" id="{2B77DEEA-381E-4D8C-8101-136DE604A032}"/>
              </a:ext>
            </a:extLst>
          </p:cNvPr>
          <p:cNvSpPr txBox="1"/>
          <p:nvPr/>
        </p:nvSpPr>
        <p:spPr>
          <a:xfrm>
            <a:off x="1215105" y="4705399"/>
            <a:ext cx="1452835" cy="307777"/>
          </a:xfrm>
          <a:prstGeom prst="rect">
            <a:avLst/>
          </a:prstGeom>
          <a:noFill/>
        </p:spPr>
        <p:txBody>
          <a:bodyPr wrap="squar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用“事业”留人</a:t>
            </a:r>
          </a:p>
        </p:txBody>
      </p:sp>
      <p:sp>
        <p:nvSpPr>
          <p:cNvPr id="22" name="Shape 2017">
            <a:extLst>
              <a:ext uri="{FF2B5EF4-FFF2-40B4-BE49-F238E27FC236}">
                <a16:creationId xmlns:a16="http://schemas.microsoft.com/office/drawing/2014/main" id="{40C9E4E3-0B78-4353-975C-72A588EAB927}"/>
              </a:ext>
            </a:extLst>
          </p:cNvPr>
          <p:cNvSpPr/>
          <p:nvPr/>
        </p:nvSpPr>
        <p:spPr>
          <a:xfrm>
            <a:off x="3431703" y="4365104"/>
            <a:ext cx="7545191" cy="1296144"/>
          </a:xfrm>
          <a:prstGeom prst="roundRect">
            <a:avLst>
              <a:gd name="adj" fmla="val 6918"/>
            </a:avLst>
          </a:prstGeom>
          <a:solidFill>
            <a:schemeClr val="accent2">
              <a:lumMod val="20000"/>
              <a:lumOff val="80000"/>
            </a:schemeClr>
          </a:solidFill>
          <a:ln w="12700">
            <a:solidFill>
              <a:srgbClr val="A6AAA9"/>
            </a:solidFill>
            <a:miter lim="400000"/>
          </a:ln>
        </p:spPr>
        <p:txBody>
          <a:bodyPr lIns="14288" tIns="14288" rIns="14288" bIns="14288" anchor="ctr"/>
          <a:lstStyle/>
          <a:p>
            <a:pPr lvl="0"/>
            <a:endParaRPr sz="1300"/>
          </a:p>
        </p:txBody>
      </p:sp>
      <p:sp>
        <p:nvSpPr>
          <p:cNvPr id="23" name="Shape 2021">
            <a:extLst>
              <a:ext uri="{FF2B5EF4-FFF2-40B4-BE49-F238E27FC236}">
                <a16:creationId xmlns:a16="http://schemas.microsoft.com/office/drawing/2014/main" id="{D79A7065-4C25-4A6C-9230-47E3652FD701}"/>
              </a:ext>
            </a:extLst>
          </p:cNvPr>
          <p:cNvSpPr/>
          <p:nvPr/>
        </p:nvSpPr>
        <p:spPr>
          <a:xfrm>
            <a:off x="3535964" y="4429515"/>
            <a:ext cx="7240555" cy="1265730"/>
          </a:xfrm>
          <a:prstGeom prst="rect">
            <a:avLst/>
          </a:prstGeom>
          <a:ln w="12700">
            <a:miter lim="400000"/>
          </a:ln>
        </p:spPr>
        <p:txBody>
          <a:bodyPr lIns="0" tIns="0" rIns="0" bIns="0"/>
          <a:lstStyle>
            <a:lvl1pPr algn="l">
              <a:lnSpc>
                <a:spcPct val="120000"/>
              </a:lnSpc>
              <a:spcBef>
                <a:spcPts val="2500"/>
              </a:spcBef>
              <a:defRPr sz="2000">
                <a:solidFill>
                  <a:srgbClr val="53585F"/>
                </a:solidFill>
              </a:defRPr>
            </a:lvl1pPr>
          </a:lstStyle>
          <a:p>
            <a:pPr marL="285750" indent="-285750">
              <a:lnSpc>
                <a:spcPts val="2200"/>
              </a:lnSpc>
              <a:spcBef>
                <a:spcPts val="0"/>
              </a:spcBef>
              <a:buFont typeface="Wingdings" panose="05000000000000000000" pitchFamily="2" charset="2"/>
              <a:buChar char="p"/>
            </a:pPr>
            <a:r>
              <a:rPr lang="zh-CN" altLang="en-US" sz="1400" b="1" dirty="0">
                <a:solidFill>
                  <a:schemeClr val="tx1"/>
                </a:solidFill>
                <a:latin typeface="微软雅黑" panose="020B0503020204020204" pitchFamily="34" charset="-122"/>
                <a:ea typeface="微软雅黑" panose="020B0503020204020204" pitchFamily="34" charset="-122"/>
              </a:rPr>
              <a:t>努力发展</a:t>
            </a:r>
            <a:r>
              <a:rPr lang="zh-CN" altLang="en-US" sz="1400" b="1" dirty="0">
                <a:solidFill>
                  <a:srgbClr val="FF0000"/>
                </a:solidFill>
                <a:latin typeface="微软雅黑" panose="020B0503020204020204" pitchFamily="34" charset="-122"/>
                <a:ea typeface="微软雅黑" panose="020B0503020204020204" pitchFamily="34" charset="-122"/>
              </a:rPr>
              <a:t>交叉学科</a:t>
            </a:r>
            <a:r>
              <a:rPr lang="zh-CN" altLang="en-US" sz="1400" b="1" dirty="0">
                <a:solidFill>
                  <a:schemeClr val="tx1"/>
                </a:solidFill>
                <a:latin typeface="微软雅黑" panose="020B0503020204020204" pitchFamily="34" charset="-122"/>
                <a:ea typeface="微软雅黑" panose="020B0503020204020204" pitchFamily="34" charset="-122"/>
              </a:rPr>
              <a:t>，形成西农信息特色，并在西北旱区形成一定的影响力，给人才开展科学研究提供更优人力支持；</a:t>
            </a:r>
            <a:endParaRPr lang="en-US" altLang="zh-CN" sz="1400" b="1" dirty="0">
              <a:solidFill>
                <a:schemeClr val="tx1"/>
              </a:solidFill>
              <a:latin typeface="微软雅黑" panose="020B0503020204020204" pitchFamily="34" charset="-122"/>
              <a:ea typeface="微软雅黑" panose="020B0503020204020204" pitchFamily="34" charset="-122"/>
            </a:endParaRPr>
          </a:p>
          <a:p>
            <a:pPr marL="285750" indent="-285750">
              <a:lnSpc>
                <a:spcPts val="2200"/>
              </a:lnSpc>
              <a:spcBef>
                <a:spcPts val="0"/>
              </a:spcBef>
              <a:buFont typeface="Wingdings" panose="05000000000000000000" pitchFamily="2" charset="2"/>
              <a:buChar char="p"/>
            </a:pPr>
            <a:r>
              <a:rPr lang="zh-CN" altLang="en-US" sz="1400" b="1" dirty="0">
                <a:solidFill>
                  <a:schemeClr val="tx1"/>
                </a:solidFill>
                <a:latin typeface="微软雅黑" panose="020B0503020204020204" pitchFamily="34" charset="-122"/>
                <a:ea typeface="微软雅黑" panose="020B0503020204020204" pitchFamily="34" charset="-122"/>
              </a:rPr>
              <a:t>在农业人工智能、农业大数据、农业物联网等方向上</a:t>
            </a:r>
            <a:r>
              <a:rPr lang="zh-CN" altLang="en-US" sz="1400" b="1" dirty="0">
                <a:solidFill>
                  <a:srgbClr val="0000FF"/>
                </a:solidFill>
                <a:latin typeface="微软雅黑" panose="020B0503020204020204" pitchFamily="34" charset="-122"/>
                <a:ea typeface="微软雅黑" panose="020B0503020204020204" pitchFamily="34" charset="-122"/>
              </a:rPr>
              <a:t>努力争取省部级以上教学、科研平台</a:t>
            </a:r>
            <a:r>
              <a:rPr lang="zh-CN" altLang="en-US" sz="1400" b="1" dirty="0">
                <a:solidFill>
                  <a:schemeClr val="tx1"/>
                </a:solidFill>
                <a:latin typeface="微软雅黑" panose="020B0503020204020204" pitchFamily="34" charset="-122"/>
                <a:ea typeface="微软雅黑" panose="020B0503020204020204" pitchFamily="34" charset="-122"/>
              </a:rPr>
              <a:t>，为人才提供更好的</a:t>
            </a:r>
            <a:r>
              <a:rPr lang="zh-CN" altLang="en-US" sz="1400" b="1" dirty="0">
                <a:solidFill>
                  <a:srgbClr val="0000FF"/>
                </a:solidFill>
                <a:latin typeface="微软雅黑" panose="020B0503020204020204" pitchFamily="34" charset="-122"/>
                <a:ea typeface="微软雅黑" panose="020B0503020204020204" pitchFamily="34" charset="-122"/>
              </a:rPr>
              <a:t>教学、科研条件。</a:t>
            </a:r>
          </a:p>
        </p:txBody>
      </p:sp>
    </p:spTree>
    <p:extLst>
      <p:ext uri="{BB962C8B-B14F-4D97-AF65-F5344CB8AC3E}">
        <p14:creationId xmlns:p14="http://schemas.microsoft.com/office/powerpoint/2010/main" val="4186000257"/>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jUzMDZiY2NiYWNkNWYwYWI4Zjk5YzJiOGRhYWJhZWMifQ=="/>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2767447e-76d4-4583-98cd-6e5432b43650}"/>
</p:tagLst>
</file>

<file path=ppt/tags/tag3.xml><?xml version="1.0" encoding="utf-8"?>
<p:tagLst xmlns:a="http://schemas.openxmlformats.org/drawingml/2006/main" xmlns:r="http://schemas.openxmlformats.org/officeDocument/2006/relationships" xmlns:p="http://schemas.openxmlformats.org/presentationml/2006/main">
  <p:tag name="KSO_WM_UNIT_TEXT_PART_ID_V2" val="d-3-1"/>
  <p:tag name="KSO_WM_UNIT_COLOR_SCHEME_SHAPE_ID" val="25"/>
  <p:tag name="KSO_WM_UNIT_COLOR_SCHEME_PARENT_PAGE" val="0_2"/>
  <p:tag name="KSO_WM_UNIT_DIAGRAM_MODELTYPE" val="stripeEnum"/>
  <p:tag name="KSO_WM_UNIT_NOCLEAR" val="0"/>
  <p:tag name="KSO_WM_UNIT_VALUE" val="19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6506_2*l_h_f*1_1_1"/>
  <p:tag name="KSO_WM_TEMPLATE_CATEGORY" val="diagram"/>
  <p:tag name="KSO_WM_TEMPLATE_INDEX" val="20196506"/>
  <p:tag name="KSO_WM_UNIT_LAYERLEVEL" val="1_1_1"/>
  <p:tag name="KSO_WM_TAG_VERSION" val="1.0"/>
  <p:tag name="KSO_WM_BEAUTIFY_FLAG" val="#wm#"/>
  <p:tag name="KSO_WM_UNIT_PRESET_TEXT" val="点击此处添加正文，文字是您思想的提炼，为了最终呈现发布的良好效果，请言简意赅的阐述您的观点，并根据需要酌情增减文字。即便信息错综复杂，需要用更多的文字来表述，也请您尽可能提炼思想的精髓。&#10;恰如其分的表达观点，往往事半功倍。更多时候我们只需播下一颗种子，自然有微风吹拂，雨露滋养。为了最终演示发布的良好效果，请您尽量提炼思想的精髓。"/>
  <p:tag name="KSO_WM_UNIT_TEXT_FILL_FORE_SCHEMECOLOR_INDEX" val="13"/>
  <p:tag name="KSO_WM_UNIT_TEXT_FILL_TYPE" val="1"/>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2767447e-76d4-4583-98cd-6e5432b43650}"/>
</p:tagLst>
</file>

<file path=ppt/theme/theme1.xml><?xml version="1.0" encoding="utf-8"?>
<a:theme xmlns:a="http://schemas.openxmlformats.org/drawingml/2006/main" name="模板1">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模板1">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1180</TotalTime>
  <Words>2564</Words>
  <Application>Microsoft Office PowerPoint</Application>
  <PresentationFormat>宽屏</PresentationFormat>
  <Paragraphs>213</Paragraphs>
  <Slides>24</Slides>
  <Notes>24</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24</vt:i4>
      </vt:variant>
    </vt:vector>
  </HeadingPairs>
  <TitlesOfParts>
    <vt:vector size="42" baseType="lpstr">
      <vt:lpstr>等线</vt:lpstr>
      <vt:lpstr>仿宋</vt:lpstr>
      <vt:lpstr>黑体</vt:lpstr>
      <vt:lpstr>华文楷体</vt:lpstr>
      <vt:lpstr>华文行楷</vt:lpstr>
      <vt:lpstr>楷体</vt:lpstr>
      <vt:lpstr>楷体_GB2312</vt:lpstr>
      <vt:lpstr>宋体</vt:lpstr>
      <vt:lpstr>微软雅黑</vt:lpstr>
      <vt:lpstr>Arial</vt:lpstr>
      <vt:lpstr>Calibri</vt:lpstr>
      <vt:lpstr>Calibri Light</vt:lpstr>
      <vt:lpstr>Century Schoolbook</vt:lpstr>
      <vt:lpstr>Palatino Linotype</vt:lpstr>
      <vt:lpstr>Times New Roman</vt:lpstr>
      <vt:lpstr>Wingdings</vt:lpstr>
      <vt:lpstr>模板1</vt:lpstr>
      <vt:lpstr>1_模板1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汇报</dc:title>
  <dc:creator>david</dc:creator>
  <cp:lastModifiedBy>zhang hongming</cp:lastModifiedBy>
  <cp:revision>1201</cp:revision>
  <cp:lastPrinted>2022-12-07T16:35:59Z</cp:lastPrinted>
  <dcterms:created xsi:type="dcterms:W3CDTF">2014-05-17T01:35:00Z</dcterms:created>
  <dcterms:modified xsi:type="dcterms:W3CDTF">2022-12-07T16:46:54Z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2052-11.1.0.11372</vt:lpwstr>
  </property>
  <property fmtid="{D5CDD505-2E9C-101B-9397-08002B2CF9AE}" pid="3" name="ICV">
    <vt:lpwstr>2690E7FDA6A64600A223C318C9376FC3</vt:lpwstr>
  </property>
</Properties>
</file>