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8" r:id="rId3"/>
    <p:sldId id="399" r:id="rId5"/>
    <p:sldId id="258" r:id="rId6"/>
    <p:sldId id="259" r:id="rId7"/>
    <p:sldId id="400" r:id="rId8"/>
    <p:sldId id="305" r:id="rId9"/>
    <p:sldId id="268" r:id="rId10"/>
    <p:sldId id="306" r:id="rId11"/>
    <p:sldId id="338" r:id="rId12"/>
    <p:sldId id="351" r:id="rId13"/>
    <p:sldId id="401" r:id="rId14"/>
    <p:sldId id="403" r:id="rId15"/>
    <p:sldId id="405" r:id="rId16"/>
    <p:sldId id="406" r:id="rId17"/>
    <p:sldId id="407" r:id="rId18"/>
    <p:sldId id="409" r:id="rId19"/>
    <p:sldId id="410" r:id="rId20"/>
    <p:sldId id="411" r:id="rId21"/>
    <p:sldId id="412" r:id="rId22"/>
    <p:sldId id="379" r:id="rId23"/>
    <p:sldId id="413" r:id="rId24"/>
    <p:sldId id="414" r:id="rId25"/>
    <p:sldId id="415" r:id="rId26"/>
    <p:sldId id="416" r:id="rId27"/>
    <p:sldId id="417" r:id="rId28"/>
    <p:sldId id="418" r:id="rId29"/>
    <p:sldId id="303" r:id="rId30"/>
  </p:sldIdLst>
  <p:sldSz cx="9144000" cy="5143500"/>
  <p:notesSz cx="9144000" cy="5143500"/>
  <p:custDataLst>
    <p:tags r:id="rId3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8" userDrawn="1">
          <p15:clr>
            <a:srgbClr val="A4A3A4"/>
          </p15:clr>
        </p15:guide>
        <p15:guide id="2" pos="22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38"/>
        <p:guide pos="22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7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228034" y="361652"/>
            <a:ext cx="1735931" cy="97646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1392362"/>
            <a:ext cx="9753600" cy="11392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2748056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2748056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77826" name="文本占位符 2"/>
          <p:cNvSpPr/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820" y="169545"/>
            <a:ext cx="8468359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523" y="134112"/>
            <a:ext cx="189230" cy="269875"/>
          </a:xfrm>
          <a:custGeom>
            <a:avLst/>
            <a:gdLst/>
            <a:ahLst/>
            <a:cxnLst/>
            <a:rect l="l" t="t" r="r" b="b"/>
            <a:pathLst>
              <a:path w="189230" h="269875">
                <a:moveTo>
                  <a:pt x="188976" y="269747"/>
                </a:moveTo>
                <a:lnTo>
                  <a:pt x="0" y="269747"/>
                </a:lnTo>
                <a:lnTo>
                  <a:pt x="0" y="0"/>
                </a:lnTo>
                <a:lnTo>
                  <a:pt x="188976" y="0"/>
                </a:lnTo>
                <a:lnTo>
                  <a:pt x="188976" y="269747"/>
                </a:lnTo>
                <a:close/>
              </a:path>
            </a:pathLst>
          </a:custGeom>
          <a:solidFill>
            <a:srgbClr val="C51A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132064" y="233172"/>
            <a:ext cx="782320" cy="139065"/>
          </a:xfrm>
          <a:custGeom>
            <a:avLst/>
            <a:gdLst/>
            <a:ahLst/>
            <a:cxnLst/>
            <a:rect l="l" t="t" r="r" b="b"/>
            <a:pathLst>
              <a:path w="782320" h="139065">
                <a:moveTo>
                  <a:pt x="781812" y="138683"/>
                </a:moveTo>
                <a:lnTo>
                  <a:pt x="0" y="138683"/>
                </a:lnTo>
                <a:lnTo>
                  <a:pt x="0" y="0"/>
                </a:lnTo>
                <a:lnTo>
                  <a:pt x="781812" y="0"/>
                </a:lnTo>
                <a:lnTo>
                  <a:pt x="781812" y="13868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73350" y="1637195"/>
            <a:ext cx="379730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474" y="1226185"/>
            <a:ext cx="8401050" cy="163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8.xml"/><Relationship Id="rId2" Type="http://schemas.openxmlformats.org/officeDocument/2006/relationships/image" Target="../media/image14.png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Relationship Id="rId3" Type="http://schemas.openxmlformats.org/officeDocument/2006/relationships/tags" Target="../tags/tag11.xml"/><Relationship Id="rId2" Type="http://schemas.openxmlformats.org/officeDocument/2006/relationships/image" Target="../media/image24.png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tags" Target="../tags/tag4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350" kern="0" dirty="0">
                <a:sym typeface="微软雅黑" panose="020B0503020204020204" charset="-122"/>
              </a:rPr>
              <a:t>学生</a:t>
            </a:r>
            <a:endParaRPr lang="zh-CN" sz="1350" kern="0" dirty="0">
              <a:sym typeface="微软雅黑" panose="020B050302020402020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3300" b="1" kern="0" dirty="0">
                <a:sym typeface="微软雅黑" panose="020B0503020204020204" charset="-122"/>
              </a:rPr>
              <a:t>校友邦实习实训平台</a:t>
            </a:r>
            <a:endParaRPr lang="zh-CN" sz="3600" b="1" kern="0" dirty="0">
              <a:sym typeface="微软雅黑" panose="020B050302020402020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2100" kern="0" dirty="0">
                <a:sym typeface="微软雅黑" panose="020B0503020204020204" charset="-122"/>
              </a:rPr>
              <a:t>操作指南</a:t>
            </a:r>
            <a:endParaRPr lang="zh-CN" sz="2100" kern="0" dirty="0">
              <a:sym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Shape 22"/>
          <p:cNvSpPr/>
          <p:nvPr/>
        </p:nvSpPr>
        <p:spPr>
          <a:xfrm>
            <a:off x="-1587" y="1447800"/>
            <a:ext cx="9145587" cy="1966913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hangingPunct="0"/>
            <a:endParaRPr lang="en-US" altLang="zh-CN" sz="1800" b="0">
              <a:solidFill>
                <a:srgbClr val="DF2024"/>
              </a:solidFill>
              <a:latin typeface="Calibri" panose="020F050202020403020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6938" y="1504950"/>
            <a:ext cx="1535113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fontAlgn="base" hangingPunct="0"/>
            <a:endParaRPr lang="en-US" altLang="zh-CN" sz="1800" b="0" strike="noStrike" baseline="0" noProof="1">
              <a:solidFill>
                <a:srgbClr val="DF2024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50179" name="文本框 4"/>
          <p:cNvSpPr txBox="1"/>
          <p:nvPr/>
        </p:nvSpPr>
        <p:spPr>
          <a:xfrm>
            <a:off x="898525" y="1814513"/>
            <a:ext cx="1535113" cy="2306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7200" dirty="0">
                <a:solidFill>
                  <a:srgbClr val="C00000"/>
                </a:solidFill>
                <a:latin typeface="DIN Alternate" panose="020B0500000000000000" charset="0"/>
                <a:ea typeface="微软雅黑" panose="020B0503020204020204" charset="-122"/>
              </a:rPr>
              <a:t> </a:t>
            </a:r>
            <a:r>
              <a:rPr lang="en-US" altLang="zh-CN" sz="7200" dirty="0">
                <a:solidFill>
                  <a:srgbClr val="C00000"/>
                </a:solidFill>
                <a:latin typeface="DIN Alternate" panose="020B0500000000000000" charset="0"/>
                <a:ea typeface="Microsoft YaHei Bold" panose="020B0502040204020203" charset="-122"/>
              </a:rPr>
              <a:t>03</a:t>
            </a:r>
            <a:endParaRPr lang="en-US" altLang="zh-CN" sz="7200" dirty="0">
              <a:solidFill>
                <a:srgbClr val="C00000"/>
              </a:solidFill>
              <a:latin typeface="DIN Alternate" panose="020B0500000000000000" charset="0"/>
              <a:ea typeface="Microsoft YaHei Bold" panose="020B0502040204020203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300" y="2008188"/>
            <a:ext cx="4362450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fontAlgn="base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30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</a:t>
            </a:r>
            <a:r>
              <a:rPr lang="zh-CN" sz="30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移动端操作</a:t>
            </a:r>
            <a:endParaRPr lang="zh-CN" sz="30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300" y="2595563"/>
            <a:ext cx="4487863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050" strike="noStrike" kern="0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学生微信</a:t>
            </a:r>
            <a:r>
              <a:rPr lang="zh-CN" sz="1050" strike="noStrike" kern="0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小程序的操作说明</a:t>
            </a:r>
            <a:endParaRPr lang="zh-CN" sz="1050" strike="noStrike" kern="0" noProof="1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19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 fontAlgn="base"/>
            <a:r>
              <a:rPr lang="en-US" altLang="zh-CN" sz="2400" strike="noStrike" noProof="1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strike="noStrike" noProof="1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50183" name="组合 6"/>
          <p:cNvGrpSpPr/>
          <p:nvPr/>
        </p:nvGrpSpPr>
        <p:grpSpPr>
          <a:xfrm>
            <a:off x="8132763" y="131763"/>
            <a:ext cx="781050" cy="276225"/>
            <a:chOff x="17075" y="277"/>
            <a:chExt cx="1643" cy="578"/>
          </a:xfrm>
        </p:grpSpPr>
        <p:grpSp>
          <p:nvGrpSpPr>
            <p:cNvPr id="50184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50185" name="Shape 22"/>
              <p:cNvSpPr/>
              <p:nvPr/>
            </p:nvSpPr>
            <p:spPr>
              <a:xfrm>
                <a:off x="17075" y="619"/>
                <a:ext cx="1643" cy="290"/>
              </a:xfrm>
              <a:prstGeom prst="rect">
                <a:avLst/>
              </a:prstGeom>
              <a:solidFill>
                <a:srgbClr val="F2F2F2"/>
              </a:solidFill>
              <a:ln w="12700">
                <a:noFill/>
              </a:ln>
            </p:spPr>
            <p:txBody>
              <a:bodyPr lIns="45718" rIns="45718" anchor="ctr" anchorCtr="0"/>
              <a:p>
                <a:pPr hangingPunct="0"/>
                <a:endParaRPr lang="en-US" altLang="zh-CN" sz="1800" b="0">
                  <a:solidFill>
                    <a:srgbClr val="DF2024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en-US" altLang="zh-CN" sz="450" strike="noStrike" kern="0" baseline="0" noProof="1" dirty="0">
                    <a:solidFill>
                      <a:srgbClr val="D62F2F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www.xybsyw.com</a:t>
                </a:r>
                <a:endParaRPr lang="en-US" altLang="zh-CN" sz="450" strike="noStrike" kern="0" baseline="0" noProof="1" dirty="0">
                  <a:solidFill>
                    <a:srgbClr val="D62F2F"/>
                  </a:solidFill>
                  <a:effectLst/>
                  <a:sym typeface="微软雅黑" panose="020B0503020204020204" charset="-122"/>
                </a:endParaRPr>
              </a:p>
            </p:txBody>
          </p:sp>
        </p:grpSp>
        <p:pic>
          <p:nvPicPr>
            <p:cNvPr id="50187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75740" y="670560"/>
            <a:ext cx="2399030" cy="4131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1. </a:t>
            </a:r>
            <a:r>
              <a:rPr lang="zh-CN" altLang="en-US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实习报名</a:t>
            </a:r>
            <a:endParaRPr lang="en-US" altLang="zh-CN" sz="1800" b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2. </a:t>
            </a:r>
            <a:r>
              <a:rPr lang="zh-CN" altLang="en-US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查看实习任务</a:t>
            </a:r>
            <a:endParaRPr lang="zh-CN" altLang="en-US" sz="1800" b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3. 签到</a:t>
            </a:r>
            <a:endParaRPr lang="zh-CN" altLang="en-US" sz="1800" b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4. 提交周日志</a:t>
            </a:r>
            <a:endParaRPr lang="en-US" altLang="zh-CN" sz="1800" b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endParaRPr lang="zh-CN" alt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932045" y="699770"/>
            <a:ext cx="301942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5.</a:t>
            </a:r>
            <a:r>
              <a:rPr lang="zh-CN" altLang="en-US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提交实习报告</a:t>
            </a:r>
            <a:endParaRPr lang="en-US" altLang="zh-CN" sz="1800" b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6. </a:t>
            </a:r>
            <a:r>
              <a:rPr lang="zh-CN" altLang="en-US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实习评价</a:t>
            </a:r>
            <a:endParaRPr lang="zh-CN" altLang="en-US" sz="1800" b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7. </a:t>
            </a:r>
            <a:r>
              <a:rPr lang="zh-CN" altLang="en-US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客服与反馈</a:t>
            </a:r>
            <a:endParaRPr lang="zh-CN" alt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20" y="614045"/>
            <a:ext cx="2115820" cy="38493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3.1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学生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实习报名</a:t>
            </a:r>
            <a:r>
              <a:rPr lang="zh-CN" altLang="en-US"/>
              <a:t>操作</a:t>
            </a:r>
            <a:r>
              <a:rPr lang="en-US" altLang="zh-CN"/>
              <a:t>-</a:t>
            </a:r>
            <a:r>
              <a:rPr lang="zh-CN" altLang="en-US"/>
              <a:t>实习报名</a:t>
            </a:r>
            <a:r>
              <a:rPr lang="en-US" altLang="zh-CN"/>
              <a:t>-</a:t>
            </a:r>
            <a:r>
              <a:rPr lang="zh-CN" altLang="en-US"/>
              <a:t>自主实习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876415" y="2499995"/>
            <a:ext cx="601345" cy="215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203825" y="1296035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60" y="1131570"/>
            <a:ext cx="51943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实习学生点此提交岗位报名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99835" y="783590"/>
            <a:ext cx="2043430" cy="390779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383540" y="1924050"/>
            <a:ext cx="299720" cy="1549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  <a:effectLst>
            <a:glow rad="63500">
              <a:srgbClr val="7F7F7F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4572000" y="3220085"/>
            <a:ext cx="575945" cy="1007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524115" y="2283460"/>
            <a:ext cx="1373505" cy="997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000">
                <a:solidFill>
                  <a:srgbClr val="FF0000"/>
                </a:solidFill>
              </a:rPr>
              <a:t>  </a:t>
            </a:r>
            <a:r>
              <a:rPr lang="zh-CN" altLang="en-US" sz="1000">
                <a:solidFill>
                  <a:srgbClr val="FF0000"/>
                </a:solidFill>
              </a:rPr>
              <a:t>单位名称填写营业执照上的完整名称，系统会自动匹配统一社会信用代码（特殊单位除外）</a:t>
            </a:r>
            <a:endParaRPr lang="zh-CN" altLang="en-US" sz="1000">
              <a:solidFill>
                <a:srgbClr val="FF0000"/>
              </a:solidFill>
            </a:endParaRPr>
          </a:p>
          <a:p>
            <a:r>
              <a:rPr lang="zh-CN" altLang="en-US" sz="1000">
                <a:solidFill>
                  <a:srgbClr val="FF0000"/>
                </a:solidFill>
              </a:rPr>
              <a:t>企业导师手机号务必填写准确，涉及后续邀请企业评价</a:t>
            </a:r>
            <a:endParaRPr lang="zh-CN" altLang="en-US" sz="1000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681355"/>
            <a:ext cx="2068830" cy="37814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47395" y="1687195"/>
            <a:ext cx="737235" cy="3917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329690" y="3867785"/>
            <a:ext cx="173355" cy="2940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  <a:effectLst>
            <a:glow rad="63500">
              <a:srgbClr val="7F7F7F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75380" y="1075690"/>
            <a:ext cx="1952625" cy="33356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260" y="1059815"/>
            <a:ext cx="1788795" cy="34112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3.2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实习任务查看</a:t>
            </a:r>
            <a:r>
              <a:rPr lang="zh-CN" altLang="en-US"/>
              <a:t>生移动端操作</a:t>
            </a:r>
            <a:r>
              <a:rPr lang="en-US" altLang="zh-CN"/>
              <a:t>-</a:t>
            </a:r>
            <a:r>
              <a:rPr lang="zh-CN" altLang="en-US"/>
              <a:t>查看实习任务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410" y="1000125"/>
            <a:ext cx="2080895" cy="3802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查看实习任务，</a:t>
            </a:r>
            <a:r>
              <a:rPr kumimoji="0" lang="zh-CN" altLang="en-US" sz="1600" b="0" kern="1200" cap="none" spc="0" normalizeH="0" baseline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</a:t>
            </a:r>
            <a:r>
              <a:rPr lang="zh-CN" altLang="en-US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成长</a:t>
            </a:r>
            <a:r>
              <a:rPr lang="zh-CN" altLang="en-US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→我的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</a:t>
            </a:r>
            <a:r>
              <a:rPr lang="en-US" altLang="zh-CN" b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 </a:t>
            </a:r>
            <a:r>
              <a:rPr lang="zh-CN" altLang="en-US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查看任务详情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236970" y="2256790"/>
            <a:ext cx="449580" cy="134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278130" y="2542540"/>
            <a:ext cx="4044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793365" y="1557655"/>
            <a:ext cx="59118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点击实习任务，可查看计划具体要求</a:t>
            </a:r>
            <a:endParaRPr lang="en-US" altLang="zh-CN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6585" y="1075690"/>
            <a:ext cx="6661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查看详情，可查看实习要求和项目信息，包括指导老师信息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683260" y="3940175"/>
            <a:ext cx="575945" cy="43243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2051685" y="3364230"/>
            <a:ext cx="360045" cy="36004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764030" y="3723640"/>
            <a:ext cx="2744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如果实习任务中没有出现相关模块，表示本实习项目中不要求，例如没出现签到，表示不需要签到。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131570"/>
            <a:ext cx="1741805" cy="36201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3.3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签到打卡</a:t>
            </a:r>
            <a:r>
              <a:rPr lang="zh-CN" altLang="en-US"/>
              <a:t>作</a:t>
            </a:r>
            <a:r>
              <a:rPr lang="en-US" altLang="zh-CN"/>
              <a:t>-</a:t>
            </a:r>
            <a:r>
              <a:rPr lang="zh-CN" altLang="en-US"/>
              <a:t>签到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17" y="930599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3707966" y="3652058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H="1" flipV="1">
            <a:off x="7164070" y="1671955"/>
            <a:ext cx="540385" cy="1797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236612" y="2007354"/>
            <a:ext cx="1455075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如同时参与多个实习计划</a:t>
            </a:r>
            <a:r>
              <a:rPr lang="en-US" altLang="zh-CN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项目需要签到，可以点此切换，如右图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" y="33972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签到，</a:t>
            </a:r>
            <a:r>
              <a:rPr lang="zh-CN" altLang="en-US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</a:t>
            </a:r>
            <a:r>
              <a:rPr lang="zh-CN" altLang="en-US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成长</a:t>
            </a:r>
            <a:r>
              <a:rPr lang="en-US" altLang="zh-CN" b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 </a:t>
            </a:r>
            <a:r>
              <a:rPr lang="zh-CN" altLang="en-US" b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签到</a:t>
            </a:r>
            <a:r>
              <a:rPr lang="zh-CN" altLang="en-US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707765" y="3075940"/>
            <a:ext cx="26987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1131570"/>
            <a:ext cx="1763395" cy="3445510"/>
          </a:xfrm>
          <a:prstGeom prst="rect">
            <a:avLst/>
          </a:prstGeom>
        </p:spPr>
      </p:pic>
      <p:cxnSp>
        <p:nvCxnSpPr>
          <p:cNvPr id="9" name="直接箭头连接符 4"/>
          <p:cNvCxnSpPr/>
          <p:nvPr/>
        </p:nvCxnSpPr>
        <p:spPr>
          <a:xfrm flipH="1" flipV="1">
            <a:off x="539750" y="1851660"/>
            <a:ext cx="360045" cy="4324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131570"/>
            <a:ext cx="2023745" cy="3597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04660" y="1203960"/>
            <a:ext cx="1971675" cy="36766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3.4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提交周日志</a:t>
            </a:r>
            <a:r>
              <a:rPr lang="zh-CN" altLang="en-US"/>
              <a:t>动端操作</a:t>
            </a:r>
            <a:r>
              <a:rPr lang="en-US" altLang="zh-CN"/>
              <a:t>-</a:t>
            </a:r>
            <a:r>
              <a:rPr lang="zh-CN" altLang="en-US"/>
              <a:t>提交周日志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1118235"/>
            <a:ext cx="1663700" cy="364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845" y="1028065"/>
            <a:ext cx="1724025" cy="3734435"/>
          </a:xfrm>
          <a:prstGeom prst="rect">
            <a:avLst/>
          </a:prstGeom>
        </p:spPr>
      </p:pic>
      <p:sp>
        <p:nvSpPr>
          <p:cNvPr id="33" name="文本框 5"/>
          <p:cNvSpPr txBox="1"/>
          <p:nvPr/>
        </p:nvSpPr>
        <p:spPr>
          <a:xfrm>
            <a:off x="2340080" y="3386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80122" y="350857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" y="4114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提交周日志，</a:t>
            </a:r>
            <a:r>
              <a:rPr lang="zh-CN" altLang="en-US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</a:t>
            </a:r>
            <a:r>
              <a:rPr lang="zh-CN" altLang="en-US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成长</a:t>
            </a:r>
            <a:r>
              <a:rPr lang="en-US" altLang="zh-CN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en-US" altLang="zh-CN" b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b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周日志</a:t>
            </a:r>
            <a:r>
              <a:rPr lang="en-US" altLang="zh-CN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“+”</a:t>
            </a:r>
            <a:r>
              <a:rPr lang="zh-CN" altLang="en-US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号，写周日志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780155" y="3796030"/>
            <a:ext cx="296545" cy="292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7740650" y="4516120"/>
            <a:ext cx="215900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716145" y="2935605"/>
            <a:ext cx="2643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移动端提交周志可以在左下角点击传图片，或上传附件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876415" y="4011930"/>
            <a:ext cx="215900" cy="503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88085" y="2139950"/>
            <a:ext cx="1910080" cy="619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点击周日志或查看任务详情去提交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1764030" y="3004185"/>
            <a:ext cx="296545" cy="292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1132205" y="1851660"/>
            <a:ext cx="415290" cy="288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3.5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提交实习报告</a:t>
            </a:r>
            <a:r>
              <a:rPr lang="zh-CN" altLang="en-US"/>
              <a:t>生移动端操作</a:t>
            </a:r>
            <a:r>
              <a:rPr lang="en-US" altLang="zh-CN"/>
              <a:t>-</a:t>
            </a:r>
            <a:r>
              <a:rPr lang="zh-CN"/>
              <a:t>实习报告</a:t>
            </a:r>
            <a:endParaRPr lang="zh-CN"/>
          </a:p>
        </p:txBody>
      </p:sp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实习报告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，</a:t>
            </a:r>
            <a:r>
              <a:rPr kumimoji="0" lang="zh-CN" altLang="en-US" sz="1600" b="0" kern="1200" cap="none" spc="0" normalizeH="0" baseline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</a:t>
            </a:r>
            <a:r>
              <a:rPr lang="zh-CN" altLang="en-US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成长→</a:t>
            </a:r>
            <a:r>
              <a:rPr lang="zh-CN" altLang="en-US" b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实习任务</a:t>
            </a:r>
            <a:r>
              <a:rPr lang="en-US" altLang="zh-CN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提交实习报告（去提交）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87900" y="930910"/>
            <a:ext cx="1826895" cy="38023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43065" y="915670"/>
            <a:ext cx="1795145" cy="3837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" y="1131570"/>
            <a:ext cx="2023745" cy="359727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1115060" y="4227830"/>
            <a:ext cx="72009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1691640" y="2643505"/>
            <a:ext cx="71755" cy="5759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630" y="1131570"/>
            <a:ext cx="2122170" cy="37414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843530" y="3075940"/>
            <a:ext cx="737235" cy="3917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3.6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实习评价</a:t>
            </a:r>
            <a:r>
              <a:rPr lang="zh-CN" altLang="en-US"/>
              <a:t>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企业评价</a:t>
            </a:r>
            <a:endParaRPr lang="zh-CN" altLang="en-US"/>
          </a:p>
        </p:txBody>
      </p:sp>
      <p:sp>
        <p:nvSpPr>
          <p:cNvPr id="28685" name="文本框 10"/>
          <p:cNvSpPr txBox="1"/>
          <p:nvPr/>
        </p:nvSpPr>
        <p:spPr>
          <a:xfrm>
            <a:off x="5636260" y="1084580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1305" y="930627"/>
            <a:ext cx="1710113" cy="370366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实习评价，</a:t>
            </a:r>
            <a:r>
              <a:rPr kumimoji="0" lang="zh-CN" altLang="en-US" sz="1600" b="0" kern="1200" cap="none" spc="0" normalizeH="0" baseline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</a:t>
            </a:r>
            <a:r>
              <a:rPr lang="zh-CN" altLang="en-US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成长→</a:t>
            </a:r>
            <a:r>
              <a:rPr lang="zh-CN" altLang="en-US" b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实习任务</a:t>
            </a:r>
            <a:r>
              <a:rPr lang="en-US" altLang="zh-CN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邀请企业评价（没有此按钮，代表老师未要求）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190615" y="314071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843280"/>
            <a:ext cx="2133600" cy="3867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915670"/>
            <a:ext cx="2369185" cy="371856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63620" y="2787650"/>
            <a:ext cx="737235" cy="3917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3.6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实习评价</a:t>
            </a:r>
            <a:r>
              <a:rPr lang="zh-CN" altLang="en-US"/>
              <a:t>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对实习过程、老师的评价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9705" y="4114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，</a:t>
            </a:r>
            <a:r>
              <a:rPr lang="zh-CN" altLang="en-US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</a:t>
            </a:r>
            <a:r>
              <a:rPr lang="zh-CN" altLang="en-US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成长</a:t>
            </a:r>
            <a:r>
              <a:rPr lang="en-US" altLang="zh-CN" b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b="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实习任务</a:t>
            </a:r>
            <a:r>
              <a:rPr lang="en-US" altLang="zh-CN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lang="zh-CN" altLang="en-US" b="0" noProof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7455" y="1010285"/>
            <a:ext cx="1908175" cy="3395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843280"/>
            <a:ext cx="2133600" cy="3867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918210"/>
            <a:ext cx="2369185" cy="371856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99610" y="2787650"/>
            <a:ext cx="737235" cy="3917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3.7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客服与反馈</a:t>
            </a:r>
            <a:r>
              <a:rPr lang="zh-CN" altLang="en-US"/>
              <a:t>移动端操作</a:t>
            </a:r>
            <a:r>
              <a:rPr lang="en-US" altLang="zh-CN"/>
              <a:t>-</a:t>
            </a:r>
            <a:r>
              <a:rPr lang="zh-CN" altLang="en-US"/>
              <a:t>客服与反馈</a:t>
            </a:r>
            <a:endParaRPr lang="zh-CN" altLang="en-US"/>
          </a:p>
        </p:txBody>
      </p:sp>
      <p:sp>
        <p:nvSpPr>
          <p:cNvPr id="27653" name="文本框 11"/>
          <p:cNvSpPr txBox="1"/>
          <p:nvPr/>
        </p:nvSpPr>
        <p:spPr>
          <a:xfrm>
            <a:off x="630555" y="455041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3980" y="412115"/>
            <a:ext cx="2284730" cy="417004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V="1">
            <a:off x="6042025" y="1348105"/>
            <a:ext cx="546100" cy="1422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257290" y="3177540"/>
            <a:ext cx="391160" cy="31051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583565"/>
            <a:ext cx="2254885" cy="38722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984375" y="1563370"/>
            <a:ext cx="737235" cy="3168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2195195" y="1995805"/>
            <a:ext cx="216535" cy="86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20" y="676275"/>
            <a:ext cx="2310765" cy="37795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37430" y="3075940"/>
            <a:ext cx="582930" cy="3168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0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1403350" y="3651885"/>
            <a:ext cx="270510" cy="5213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715510" y="3867785"/>
            <a:ext cx="360045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810" y="222885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0520" y="1929765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4723" y="186309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924651" y="318182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学生校友邦微信小程序的操作说明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890520" y="290004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学生移动端操作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4244" y="2832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3136" y="2228374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学生账号注册登录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08846" y="1929765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68754" y="186309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43295" y="3182620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学生校友邦电脑网页的操作说明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9005" y="2900045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学生电脑网页操作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73834" y="2832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charset="0"/>
                  <a:ea typeface="Calibri" panose="020F050202020403020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Shape 22"/>
          <p:cNvSpPr/>
          <p:nvPr/>
        </p:nvSpPr>
        <p:spPr>
          <a:xfrm>
            <a:off x="-1587" y="1447800"/>
            <a:ext cx="9145587" cy="1966913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hangingPunct="0"/>
            <a:endParaRPr lang="en-US" altLang="zh-CN" sz="1800" b="0">
              <a:solidFill>
                <a:srgbClr val="DF2024"/>
              </a:solidFill>
              <a:latin typeface="Calibri" panose="020F050202020403020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6938" y="1504950"/>
            <a:ext cx="1535113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fontAlgn="base" hangingPunct="0"/>
            <a:endParaRPr lang="en-US" altLang="zh-CN" sz="1800" b="0" strike="noStrike" baseline="0" noProof="1">
              <a:solidFill>
                <a:srgbClr val="DF2024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76803" name="文本框 4"/>
          <p:cNvSpPr txBox="1"/>
          <p:nvPr/>
        </p:nvSpPr>
        <p:spPr>
          <a:xfrm>
            <a:off x="896938" y="1814513"/>
            <a:ext cx="1535112" cy="2306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7200" dirty="0">
                <a:solidFill>
                  <a:srgbClr val="C00000"/>
                </a:solidFill>
                <a:latin typeface="DIN Alternate" panose="020B0500000000000000" charset="0"/>
                <a:ea typeface="微软雅黑" panose="020B0503020204020204" charset="-122"/>
              </a:rPr>
              <a:t> </a:t>
            </a:r>
            <a:r>
              <a:rPr lang="en-US" altLang="zh-CN" sz="7200" dirty="0">
                <a:solidFill>
                  <a:srgbClr val="C00000"/>
                </a:solidFill>
                <a:latin typeface="DIN Alternate" panose="020B0500000000000000" charset="0"/>
                <a:ea typeface="Microsoft YaHei Bold" panose="020B0502040204020203" charset="-122"/>
              </a:rPr>
              <a:t>04</a:t>
            </a:r>
            <a:endParaRPr lang="en-US" altLang="zh-CN" sz="7200" dirty="0">
              <a:solidFill>
                <a:srgbClr val="C00000"/>
              </a:solidFill>
              <a:latin typeface="DIN Alternate" panose="020B0500000000000000" charset="0"/>
              <a:ea typeface="Microsoft YaHei Bold" panose="020B0502040204020203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300" y="2008188"/>
            <a:ext cx="4362450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fontAlgn="base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30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学生电脑</a:t>
            </a:r>
            <a:r>
              <a:rPr lang="zh-CN" sz="3000" strike="noStrike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网页端操作</a:t>
            </a:r>
            <a:endParaRPr lang="zh-CN" sz="300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300" y="2595563"/>
            <a:ext cx="4487863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050" strike="noStrike" kern="0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学生电脑网页端</a:t>
            </a:r>
            <a:r>
              <a:rPr lang="zh-CN" sz="1050" strike="noStrike" kern="0" noProof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的操作说明</a:t>
            </a:r>
            <a:endParaRPr lang="zh-CN" sz="1050" strike="noStrike" kern="0" noProof="1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19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 fontAlgn="base"/>
            <a:r>
              <a:rPr lang="en-US" altLang="zh-CN" sz="2400" strike="noStrike" noProof="1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strike="noStrike" noProof="1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42515" y="1219200"/>
            <a:ext cx="412051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1</a:t>
            </a:r>
            <a:r>
              <a:rPr lang="zh-CN" altLang="en-US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、预实习报告</a:t>
            </a:r>
            <a:endParaRPr lang="zh-CN" altLang="en-US" sz="1800" b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2</a:t>
            </a:r>
            <a:r>
              <a:rPr lang="zh-CN" altLang="en-US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、</a:t>
            </a:r>
            <a:r>
              <a:rPr lang="zh-CN" altLang="en-US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实习报告</a:t>
            </a:r>
            <a:endParaRPr lang="en-US" altLang="zh-CN" sz="1800" b="0" strike="noStrike" noProof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3、</a:t>
            </a:r>
            <a:r>
              <a:rPr lang="zh-CN" altLang="en-US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实习</a:t>
            </a:r>
            <a:r>
              <a:rPr lang="zh-CN" altLang="en-US" sz="1800" b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成绩鉴定</a:t>
            </a:r>
            <a:endParaRPr lang="zh-CN" altLang="en-US" sz="1800" b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、下载实习</a:t>
            </a:r>
            <a:r>
              <a:rPr lang="zh-CN" alt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手册</a:t>
            </a:r>
            <a:endParaRPr lang="zh-CN" alt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、导出实习</a:t>
            </a:r>
            <a:r>
              <a:rPr lang="zh-CN" alt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</a:t>
            </a:r>
            <a:endParaRPr lang="zh-CN" altLang="en-US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155" y="3485515"/>
            <a:ext cx="5647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注意：提交周日志、提交自主实习岗位、提交实习评价等操作也可以在</a:t>
            </a:r>
            <a:r>
              <a:rPr lang="en-US" altLang="zh-CN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PC</a:t>
            </a:r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网页端操作，但移动端更方便。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4.1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实习任务查看</a:t>
            </a:r>
            <a:r>
              <a:rPr lang="zh-CN" altLang="en-US">
                <a:sym typeface="+mn-ea"/>
              </a:rPr>
              <a:t>端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主界面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1000" y="514350"/>
            <a:ext cx="8427720" cy="445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4.2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提交预实习报告</a:t>
            </a:r>
            <a:r>
              <a:rPr lang="zh-CN" altLang="en-US"/>
              <a:t>电脑网页操作</a:t>
            </a:r>
            <a:r>
              <a:rPr lang="en-US" altLang="zh-CN"/>
              <a:t>-</a:t>
            </a:r>
            <a:r>
              <a:rPr lang="zh-CN" altLang="en-US"/>
              <a:t>预实习报告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590550"/>
            <a:ext cx="8275955" cy="4240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4.3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提交实习报告</a:t>
            </a:r>
            <a:r>
              <a:rPr lang="zh-CN" altLang="en-US">
                <a:sym typeface="+mn-ea"/>
              </a:rPr>
              <a:t>端</a:t>
            </a:r>
            <a:r>
              <a:rPr lang="zh-CN" altLang="en-US"/>
              <a:t>页操作</a:t>
            </a:r>
            <a:r>
              <a:rPr lang="en-US" altLang="zh-CN"/>
              <a:t>-</a:t>
            </a:r>
            <a:r>
              <a:rPr lang="zh-CN" altLang="en-US"/>
              <a:t>实习报告</a:t>
            </a:r>
            <a:r>
              <a:rPr lang="en-US" altLang="zh-CN"/>
              <a:t>-</a:t>
            </a:r>
            <a:r>
              <a:rPr lang="zh-CN" altLang="en-US"/>
              <a:t>上传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6895" y="802005"/>
            <a:ext cx="7669530" cy="413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4.4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下载实习手册</a:t>
            </a:r>
            <a:r>
              <a:rPr lang="zh-CN" altLang="en-US">
                <a:sym typeface="+mn-ea"/>
              </a:rPr>
              <a:t>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实习报告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导出</a:t>
            </a:r>
            <a:endParaRPr lang="zh-CN" altLang="en-US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4670" y="671830"/>
            <a:ext cx="7912100" cy="4275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4.5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导出实习成绩</a:t>
            </a:r>
            <a:r>
              <a:rPr lang="zh-CN" altLang="en-US">
                <a:sym typeface="+mn-ea"/>
              </a:rPr>
              <a:t>端</a:t>
            </a:r>
            <a:r>
              <a:rPr lang="zh-CN" altLang="en-US"/>
              <a:t>生电脑网页操作</a:t>
            </a:r>
            <a:r>
              <a:rPr lang="en-US" altLang="zh-CN"/>
              <a:t>-</a:t>
            </a:r>
            <a:r>
              <a:rPr lang="zh-CN" altLang="en-US"/>
              <a:t>实习成绩鉴定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400" y="524510"/>
            <a:ext cx="8393430" cy="4398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55775"/>
            <a:ext cx="728980" cy="2174875"/>
          </a:xfrm>
          <a:custGeom>
            <a:avLst/>
            <a:gdLst/>
            <a:ahLst/>
            <a:cxnLst/>
            <a:rect l="l" t="t" r="r" b="b"/>
            <a:pathLst>
              <a:path w="728980" h="2174875">
                <a:moveTo>
                  <a:pt x="0" y="2174748"/>
                </a:moveTo>
                <a:lnTo>
                  <a:pt x="728472" y="2174748"/>
                </a:lnTo>
                <a:lnTo>
                  <a:pt x="728472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8415528" y="1255775"/>
              <a:ext cx="728980" cy="2174875"/>
            </a:xfrm>
            <a:custGeom>
              <a:avLst/>
              <a:gdLst/>
              <a:ahLst/>
              <a:cxnLst/>
              <a:rect l="l" t="t" r="r" b="b"/>
              <a:pathLst>
                <a:path w="728979" h="2174875">
                  <a:moveTo>
                    <a:pt x="0" y="2174748"/>
                  </a:moveTo>
                  <a:lnTo>
                    <a:pt x="728472" y="2174748"/>
                  </a:lnTo>
                  <a:lnTo>
                    <a:pt x="728472" y="0"/>
                  </a:lnTo>
                  <a:lnTo>
                    <a:pt x="0" y="0"/>
                  </a:lnTo>
                  <a:lnTo>
                    <a:pt x="0" y="2174748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8472" y="952500"/>
              <a:ext cx="7687309" cy="2679700"/>
            </a:xfrm>
            <a:custGeom>
              <a:avLst/>
              <a:gdLst/>
              <a:ahLst/>
              <a:cxnLst/>
              <a:rect l="l" t="t" r="r" b="b"/>
              <a:pathLst>
                <a:path w="7687309" h="2679700">
                  <a:moveTo>
                    <a:pt x="7687056" y="2679192"/>
                  </a:moveTo>
                  <a:lnTo>
                    <a:pt x="0" y="2679192"/>
                  </a:lnTo>
                  <a:lnTo>
                    <a:pt x="0" y="0"/>
                  </a:lnTo>
                  <a:lnTo>
                    <a:pt x="7687056" y="0"/>
                  </a:lnTo>
                  <a:lnTo>
                    <a:pt x="7687056" y="2679192"/>
                  </a:lnTo>
                  <a:close/>
                </a:path>
              </a:pathLst>
            </a:custGeom>
            <a:solidFill>
              <a:srgbClr val="C51A2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2574" y="1364259"/>
              <a:ext cx="3098863" cy="7827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23730" y="1454619"/>
            <a:ext cx="2896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6610" algn="l"/>
                <a:tab pos="1621155" algn="l"/>
                <a:tab pos="2425700" algn="l"/>
              </a:tabLst>
            </a:pPr>
            <a:r>
              <a:rPr sz="3600" dirty="0"/>
              <a:t>谢	谢	观	看</a:t>
            </a:r>
            <a:endParaRPr sz="360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0152" y="2352484"/>
            <a:ext cx="3952303" cy="105956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172777" y="2164079"/>
            <a:ext cx="2867025" cy="2146300"/>
            <a:chOff x="3172777" y="2164079"/>
            <a:chExt cx="2867025" cy="2146300"/>
          </a:xfrm>
        </p:grpSpPr>
        <p:sp>
          <p:nvSpPr>
            <p:cNvPr id="12" name="object 12"/>
            <p:cNvSpPr/>
            <p:nvPr/>
          </p:nvSpPr>
          <p:spPr>
            <a:xfrm>
              <a:off x="3172777" y="2164079"/>
              <a:ext cx="2867025" cy="7620"/>
            </a:xfrm>
            <a:custGeom>
              <a:avLst/>
              <a:gdLst/>
              <a:ahLst/>
              <a:cxnLst/>
              <a:rect l="l" t="t" r="r" b="b"/>
              <a:pathLst>
                <a:path w="2867025" h="7619">
                  <a:moveTo>
                    <a:pt x="2867025" y="7619"/>
                  </a:moveTo>
                  <a:lnTo>
                    <a:pt x="0" y="7619"/>
                  </a:lnTo>
                  <a:lnTo>
                    <a:pt x="0" y="0"/>
                  </a:lnTo>
                  <a:lnTo>
                    <a:pt x="2867025" y="0"/>
                  </a:lnTo>
                  <a:lnTo>
                    <a:pt x="2867025" y="7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011167" y="4111751"/>
              <a:ext cx="1122045" cy="198120"/>
            </a:xfrm>
            <a:custGeom>
              <a:avLst/>
              <a:gdLst/>
              <a:ahLst/>
              <a:cxnLst/>
              <a:rect l="l" t="t" r="r" b="b"/>
              <a:pathLst>
                <a:path w="1122045" h="198120">
                  <a:moveTo>
                    <a:pt x="1121664" y="198120"/>
                  </a:moveTo>
                  <a:lnTo>
                    <a:pt x="0" y="198120"/>
                  </a:lnTo>
                  <a:lnTo>
                    <a:pt x="0" y="0"/>
                  </a:lnTo>
                  <a:lnTo>
                    <a:pt x="1121664" y="0"/>
                  </a:lnTo>
                  <a:lnTo>
                    <a:pt x="1121664" y="19812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1447800"/>
            <a:ext cx="9145905" cy="2455545"/>
            <a:chOff x="-1523" y="1447800"/>
            <a:chExt cx="9145905" cy="2455545"/>
          </a:xfrm>
        </p:grpSpPr>
        <p:sp>
          <p:nvSpPr>
            <p:cNvPr id="3" name="object 3"/>
            <p:cNvSpPr/>
            <p:nvPr/>
          </p:nvSpPr>
          <p:spPr>
            <a:xfrm>
              <a:off x="-1523" y="1447800"/>
              <a:ext cx="9145905" cy="1965960"/>
            </a:xfrm>
            <a:custGeom>
              <a:avLst/>
              <a:gdLst/>
              <a:ahLst/>
              <a:cxnLst/>
              <a:rect l="l" t="t" r="r" b="b"/>
              <a:pathLst>
                <a:path w="9145905" h="1965960">
                  <a:moveTo>
                    <a:pt x="9145524" y="1965960"/>
                  </a:moveTo>
                  <a:lnTo>
                    <a:pt x="0" y="1965960"/>
                  </a:lnTo>
                  <a:lnTo>
                    <a:pt x="0" y="0"/>
                  </a:lnTo>
                  <a:lnTo>
                    <a:pt x="9145524" y="0"/>
                  </a:lnTo>
                  <a:lnTo>
                    <a:pt x="9145524" y="1965960"/>
                  </a:lnTo>
                  <a:close/>
                </a:path>
              </a:pathLst>
            </a:custGeom>
            <a:solidFill>
              <a:srgbClr val="C51A2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1489240"/>
              <a:ext cx="2511209" cy="241405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90294" y="2814154"/>
            <a:ext cx="10756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5" dirty="0">
                <a:solidFill>
                  <a:srgbClr val="C00000"/>
                </a:solidFill>
                <a:latin typeface="Sitka Text"/>
                <a:cs typeface="Sitka Text"/>
              </a:rPr>
              <a:t>0</a:t>
            </a:r>
            <a:r>
              <a:rPr sz="7200" b="1" spc="285" dirty="0">
                <a:solidFill>
                  <a:srgbClr val="C00000"/>
                </a:solidFill>
                <a:latin typeface="Sitka Text"/>
                <a:cs typeface="Sitka Text"/>
              </a:rPr>
              <a:t>1</a:t>
            </a:r>
            <a:endParaRPr sz="7200">
              <a:latin typeface="Sitka Text"/>
              <a:cs typeface="Sitka Tex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12999" y="1938616"/>
            <a:ext cx="4624705" cy="956310"/>
            <a:chOff x="2712999" y="1938616"/>
            <a:chExt cx="4624705" cy="9563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2999" y="1938616"/>
              <a:ext cx="4499038" cy="6906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2999" y="2527274"/>
              <a:ext cx="4624285" cy="3674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14154" y="2030895"/>
            <a:ext cx="345440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微软雅黑" panose="020B0503020204020204" charset="-122"/>
                <a:cs typeface="微软雅黑" panose="020B0503020204020204" charset="-122"/>
              </a:rPr>
              <a:t>平台角色和流程概述</a:t>
            </a:r>
            <a:endParaRPr sz="3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1050" b="0" dirty="0">
                <a:latin typeface="微软雅黑" panose="020B0503020204020204" charset="-122"/>
                <a:cs typeface="微软雅黑" panose="020B0503020204020204" charset="-122"/>
              </a:rPr>
              <a:t>校友邦平台角色介绍和整体流程概</a:t>
            </a:r>
            <a:r>
              <a:rPr sz="1050" b="0" spc="5" dirty="0">
                <a:latin typeface="微软雅黑" panose="020B0503020204020204" charset="-122"/>
                <a:cs typeface="微软雅黑" panose="020B0503020204020204" charset="-122"/>
              </a:rPr>
              <a:t>述</a:t>
            </a:r>
            <a:endParaRPr sz="10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3485" y="2816225"/>
            <a:ext cx="85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Sitka Text"/>
                <a:cs typeface="Sitka Text"/>
              </a:rPr>
              <a:t>P</a:t>
            </a:r>
            <a:r>
              <a:rPr sz="2400" b="1" spc="-5" dirty="0">
                <a:solidFill>
                  <a:srgbClr val="C00000"/>
                </a:solidFill>
                <a:latin typeface="Sitka Text"/>
                <a:cs typeface="Sitka Text"/>
              </a:rPr>
              <a:t>A</a:t>
            </a:r>
            <a:r>
              <a:rPr sz="2400" b="1" spc="-5" dirty="0">
                <a:solidFill>
                  <a:srgbClr val="C00000"/>
                </a:solidFill>
                <a:latin typeface="Sitka Text"/>
                <a:cs typeface="Sitka Text"/>
              </a:rPr>
              <a:t>R</a:t>
            </a:r>
            <a:r>
              <a:rPr sz="2400" b="1" spc="90" dirty="0">
                <a:solidFill>
                  <a:srgbClr val="C00000"/>
                </a:solidFill>
                <a:latin typeface="Sitka Text"/>
                <a:cs typeface="Sitka Text"/>
              </a:rPr>
              <a:t>T</a:t>
            </a:r>
            <a:endParaRPr sz="2400">
              <a:latin typeface="Sitka Text"/>
              <a:cs typeface="Sitka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7820" y="169545"/>
            <a:ext cx="2232660" cy="24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0" dirty="0">
                <a:latin typeface="宋体" panose="02010600030101010101" pitchFamily="2" charset="-122"/>
                <a:cs typeface="宋体" panose="02010600030101010101" pitchFamily="2" charset="-122"/>
              </a:rPr>
              <a:t>1.1</a:t>
            </a:r>
            <a:r>
              <a:rPr sz="1500" spc="-8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spc="10" dirty="0">
                <a:latin typeface="宋体" panose="02010600030101010101" pitchFamily="2" charset="-122"/>
                <a:cs typeface="宋体" panose="02010600030101010101" pitchFamily="2" charset="-122"/>
              </a:rPr>
              <a:t>平台</a:t>
            </a:r>
            <a:r>
              <a:rPr lang="zh-CN" sz="1500" spc="10" dirty="0">
                <a:latin typeface="宋体" panose="02010600030101010101" pitchFamily="2" charset="-122"/>
                <a:cs typeface="宋体" panose="02010600030101010101" pitchFamily="2" charset="-122"/>
              </a:rPr>
              <a:t>流程图</a:t>
            </a:r>
            <a:endParaRPr lang="zh-CN" sz="1500" spc="1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object 5" descr="C:/Users/huangkaixin/Desktop/企业微信截图_20250510161643.png企业微信截图_20250510161643"/>
          <p:cNvPicPr/>
          <p:nvPr/>
        </p:nvPicPr>
        <p:blipFill>
          <a:blip r:embed="rId1"/>
          <a:srcRect l="8503" r="8503"/>
          <a:stretch>
            <a:fillRect/>
          </a:stretch>
        </p:blipFill>
        <p:spPr>
          <a:xfrm>
            <a:off x="837565" y="772160"/>
            <a:ext cx="7155180" cy="40900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b="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en-US" b="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b="0" spc="-8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b="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平台角色-按账号权</a:t>
            </a:r>
            <a:r>
              <a:rPr b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限</a:t>
            </a:r>
            <a:r>
              <a:rPr lang="en-US" altLang="zh-CN" kern="1200"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宋体" panose="02010600030101010101" pitchFamily="2" charset="-122"/>
              </a:rPr>
              <a:t>1 </a:t>
            </a:r>
            <a:r>
              <a:rPr lang="zh-CN" altLang="zh-CN" kern="1200"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宋体" panose="02010600030101010101" pitchFamily="2" charset="-122"/>
              </a:rPr>
              <a:t>平台角色</a:t>
            </a:r>
            <a:r>
              <a:rPr lang="en-US" altLang="zh-CN" kern="1200"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宋体" panose="02010600030101010101" pitchFamily="2" charset="-122"/>
              </a:rPr>
              <a:t>-</a:t>
            </a:r>
            <a:r>
              <a:rPr lang="zh-CN" altLang="en-US" kern="1200">
                <a:latin typeface="Microsoft YaHei Bold" panose="020B0502040204020203" charset="-122"/>
                <a:ea typeface="Microsoft YaHei Bold" panose="020B0502040204020203" charset="-122"/>
                <a:cs typeface="+mj-cs"/>
                <a:sym typeface="宋体" panose="02010600030101010101" pitchFamily="2" charset="-122"/>
              </a:rPr>
              <a:t>按账号权限</a:t>
            </a:r>
            <a:r>
              <a:rPr lang="zh-CN">
                <a:sym typeface="+mn-ea"/>
              </a:rPr>
              <a:t>台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C51A2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（管理员、实习负责老师）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教务管理（管理员）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、周日志和实习报告批阅、实习成绩鉴定；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、部分统计信息查看。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、查看统计报表等。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、签到考勤；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 panose="020F0502020204030204" charset="0"/>
              </a:rPr>
              <a:t>、提交成绩鉴定等。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 panose="020F0502020204030204" charset="0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3000">
                <a:latin typeface="微软雅黑" panose="020B0503020204020204" charset="-122"/>
                <a:ea typeface="微软雅黑" panose="020B0503020204020204" charset="-122"/>
              </a:rPr>
              <a:t>登录指南</a:t>
            </a:r>
            <a:endParaRPr lang="zh-CN" sz="3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050" kern="0" dirty="0">
                <a:sym typeface="+mn-ea"/>
              </a:rPr>
              <a:t>教师账号如何登录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7820" y="169545"/>
            <a:ext cx="1391285" cy="24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>
                <a:latin typeface="宋体" panose="02010600030101010101" pitchFamily="2" charset="-122"/>
                <a:cs typeface="宋体" panose="02010600030101010101" pitchFamily="2" charset="-122"/>
              </a:rPr>
              <a:t>2.1</a:t>
            </a:r>
            <a:r>
              <a:rPr lang="zh-CN" altLang="en-US" sz="1500">
                <a:latin typeface="宋体" panose="02010600030101010101" pitchFamily="2" charset="-122"/>
                <a:cs typeface="宋体" panose="02010600030101010101" pitchFamily="2" charset="-122"/>
              </a:rPr>
              <a:t>电脑端</a:t>
            </a:r>
            <a:r>
              <a:rPr lang="zh-CN" altLang="en-US" sz="1500">
                <a:latin typeface="宋体" panose="02010600030101010101" pitchFamily="2" charset="-122"/>
                <a:cs typeface="宋体" panose="02010600030101010101" pitchFamily="2" charset="-122"/>
              </a:rPr>
              <a:t>登录</a:t>
            </a:r>
            <a:endParaRPr lang="zh-CN" altLang="en-US" sz="15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0600" y="1123950"/>
            <a:ext cx="7165340" cy="374650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6676390" y="1123315"/>
            <a:ext cx="334010" cy="20891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673100" y="544830"/>
            <a:ext cx="6619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进入学校办事大厅，搜索实习实践管理，选择第一个进入</a:t>
            </a:r>
            <a:r>
              <a:rPr lang="zh-CN" altLang="en-US"/>
              <a:t>系统。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7820" y="169545"/>
            <a:ext cx="1391285" cy="24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>
                <a:latin typeface="宋体" panose="02010600030101010101" pitchFamily="2" charset="-122"/>
                <a:cs typeface="宋体" panose="02010600030101010101" pitchFamily="2" charset="-122"/>
              </a:rPr>
              <a:t>2.1</a:t>
            </a:r>
            <a:r>
              <a:rPr lang="zh-CN" altLang="en-US" sz="1500">
                <a:latin typeface="宋体" panose="02010600030101010101" pitchFamily="2" charset="-122"/>
                <a:cs typeface="宋体" panose="02010600030101010101" pitchFamily="2" charset="-122"/>
              </a:rPr>
              <a:t>电脑端</a:t>
            </a:r>
            <a:r>
              <a:rPr lang="zh-CN" altLang="en-US" sz="1500">
                <a:latin typeface="宋体" panose="02010600030101010101" pitchFamily="2" charset="-122"/>
                <a:cs typeface="宋体" panose="02010600030101010101" pitchFamily="2" charset="-122"/>
              </a:rPr>
              <a:t>登录</a:t>
            </a:r>
            <a:endParaRPr lang="zh-CN" altLang="en-US" sz="15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73100" y="544830"/>
            <a:ext cx="6619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</a:t>
            </a:r>
            <a:r>
              <a:rPr lang="zh-CN" altLang="en-US"/>
              <a:t>进入学校办事大厅，搜索实习实践管理，选择第一个进入</a:t>
            </a:r>
            <a:r>
              <a:rPr lang="zh-CN" altLang="en-US"/>
              <a:t>系统。</a:t>
            </a:r>
            <a:endParaRPr lang="zh-CN" altLang="en-US"/>
          </a:p>
        </p:txBody>
      </p:sp>
      <p:pic>
        <p:nvPicPr>
          <p:cNvPr id="2" name="图片 1" descr="C:/Users/huangkaixin/Desktop/3d.png3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2143" b="12143"/>
          <a:stretch>
            <a:fillRect/>
          </a:stretch>
        </p:blipFill>
        <p:spPr>
          <a:xfrm>
            <a:off x="152400" y="1047750"/>
            <a:ext cx="8573770" cy="35166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235744"/>
            <a:ext cx="5461159" cy="230505"/>
          </a:xfrm>
        </p:spPr>
        <p:txBody>
          <a:bodyPr/>
          <a:p>
            <a:r>
              <a:rPr lang="en-US" altLang="zh-CN" b="0">
                <a:solidFill>
                  <a:schemeClr val="tx1"/>
                </a:solidFill>
                <a:sym typeface="+mn-ea"/>
              </a:rPr>
              <a:t>2.2</a:t>
            </a:r>
            <a:r>
              <a:rPr lang="zh-CN" altLang="en-US" b="0">
                <a:solidFill>
                  <a:schemeClr val="tx1"/>
                </a:solidFill>
                <a:sym typeface="+mn-ea"/>
              </a:rPr>
              <a:t>移动端登录</a:t>
            </a:r>
            <a:r>
              <a:rPr lang="zh-CN" b="0">
                <a:sym typeface="+mn-ea"/>
              </a:rPr>
              <a:t>小程</a:t>
            </a:r>
            <a:r>
              <a:rPr lang="zh-CN">
                <a:sym typeface="+mn-ea"/>
              </a:rPr>
              <a:t>序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工作台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6800" y="666750"/>
            <a:ext cx="2610485" cy="4145915"/>
          </a:xfrm>
          <a:prstGeom prst="rect">
            <a:avLst/>
          </a:prstGeom>
        </p:spPr>
      </p:pic>
      <p:pic>
        <p:nvPicPr>
          <p:cNvPr id="6" name="图片 5" descr="C:/Users/huangkaixin/Desktop/9d.png9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4179" b="14179"/>
          <a:stretch>
            <a:fillRect/>
          </a:stretch>
        </p:blipFill>
        <p:spPr>
          <a:xfrm>
            <a:off x="4191000" y="666750"/>
            <a:ext cx="2752090" cy="4177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PP_MARK_KEY" val="bbab6ced-af80-4e21-bf50-ee55b1e3dbd0"/>
  <p:tag name="COMMONDATA" val="eyJoZGlkIjoiYTlhYTZjNTU1ZWZiY2MyYmE0NWFjNTFiZDJhMWMyMG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PLACING_PICTURE_USER_VIEWPORT" val="{&quot;height&quot;:6661,&quot;width&quot;:3218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WPS 演示</Application>
  <PresentationFormat>On-screen Show (4:3)</PresentationFormat>
  <Paragraphs>222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Calibri</vt:lpstr>
      <vt:lpstr>字魂105号-简雅黑</vt:lpstr>
      <vt:lpstr>DIN Alternate</vt:lpstr>
      <vt:lpstr>Segoe UI Symbol</vt:lpstr>
      <vt:lpstr>Microsoft YaHei Regular</vt:lpstr>
      <vt:lpstr>Calibri</vt:lpstr>
      <vt:lpstr>Sitka Text</vt:lpstr>
      <vt:lpstr>Microsoft YaHei Bold</vt:lpstr>
      <vt:lpstr>方正黑体简体</vt:lpstr>
      <vt:lpstr>Noto Serif CJK SC</vt:lpstr>
      <vt:lpstr>Arial Unicode MS</vt:lpstr>
      <vt:lpstr>黑体</vt:lpstr>
      <vt:lpstr>文鼎中楷体</vt:lpstr>
      <vt:lpstr>文鼎中楷体</vt:lpstr>
      <vt:lpstr>华文楷体</vt:lpstr>
      <vt:lpstr>Office Theme</vt:lpstr>
      <vt:lpstr>PowerPoint 演示文稿</vt:lpstr>
      <vt:lpstr>PowerPoint 演示文稿</vt:lpstr>
      <vt:lpstr>校友邦平台角色介绍和整体流程概述</vt:lpstr>
      <vt:lpstr>PowerPoint 演示文稿</vt:lpstr>
      <vt:lpstr>1.1 平台角色-按账号权限</vt:lpstr>
      <vt:lpstr>PowerPoint 演示文稿</vt:lpstr>
      <vt:lpstr>PowerPoint 演示文稿</vt:lpstr>
      <vt:lpstr>PowerPoint 演示文稿</vt:lpstr>
      <vt:lpstr>2.2移动端登录小程序-工作台</vt:lpstr>
      <vt:lpstr>PowerPoint 演示文稿</vt:lpstr>
      <vt:lpstr>学生移动端操作-主要功能</vt:lpstr>
      <vt:lpstr>3.2 学生移动端操作-实习报名-自主实习</vt:lpstr>
      <vt:lpstr>3.3 学生移动端操作-查看实习任务</vt:lpstr>
      <vt:lpstr>3.4 学生移动端操作-签到</vt:lpstr>
      <vt:lpstr>3.4 学生移动端操作-提交周日志</vt:lpstr>
      <vt:lpstr>3.7 学生移动端操作-实习报告</vt:lpstr>
      <vt:lpstr>3.8 学生移动端操作-实习评价-企业评价</vt:lpstr>
      <vt:lpstr>3.8 学生移动端操作-实习评价-对实习过程、老师的评价</vt:lpstr>
      <vt:lpstr>3.11 学生移动端操作-客服与反馈</vt:lpstr>
      <vt:lpstr>PowerPoint 演示文稿</vt:lpstr>
      <vt:lpstr>学生电脑网页操作-主要功能</vt:lpstr>
      <vt:lpstr>4.1 学生电脑网页操作-主界面</vt:lpstr>
      <vt:lpstr>4.2 学生电脑网页操作-预实习报告</vt:lpstr>
      <vt:lpstr>4.4 学生电脑网页操作-实习报告-上传</vt:lpstr>
      <vt:lpstr>4.4 学生电脑网页操作-实习报告-导出</vt:lpstr>
      <vt:lpstr>4.5 学生电脑网页操作-实习成绩鉴定</vt:lpstr>
      <vt:lpstr>谢	谢	观	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校友邦实习实训平台</dc:title>
  <dc:creator/>
  <cp:lastModifiedBy>Deemo</cp:lastModifiedBy>
  <cp:revision>9</cp:revision>
  <dcterms:created xsi:type="dcterms:W3CDTF">2023-07-03T09:17:00Z</dcterms:created>
  <dcterms:modified xsi:type="dcterms:W3CDTF">2025-05-10T11:44:04Z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2023-04-04T08:00:00Z</vt:filetime>
  </property>
  <property fmtid="{D5CDD505-2E9C-101B-9397-08002B2CF9AE}" pid="3" name="Creator">
    <vt:lpwstr>WPS 演示</vt:lpwstr>
  </property>
  <property fmtid="{D5CDD505-2E9C-101B-9397-08002B2CF9AE}" pid="4" name="LastSaved">
    <vt:filetime>2023-07-04T08:00:00Z</vt:filetime>
  </property>
  <property fmtid="{D5CDD505-2E9C-101B-9397-08002B2CF9AE}" pid="5" name="ICV">
    <vt:lpwstr>C25763929BDB4B2B89A136E48EDFEA26_13</vt:lpwstr>
  </property>
  <property fmtid="{D5CDD505-2E9C-101B-9397-08002B2CF9AE}" pid="6" name="KSOProductBuildVer">
    <vt:lpwstr>2052-12.1.0.16120</vt:lpwstr>
  </property>
</Properties>
</file>