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30" r:id="rId3"/>
    <p:sldId id="340" r:id="rId5"/>
    <p:sldId id="349" r:id="rId6"/>
    <p:sldId id="258" r:id="rId7"/>
    <p:sldId id="259" r:id="rId8"/>
    <p:sldId id="350" r:id="rId9"/>
    <p:sldId id="305" r:id="rId10"/>
    <p:sldId id="268" r:id="rId11"/>
    <p:sldId id="306" r:id="rId12"/>
    <p:sldId id="338" r:id="rId13"/>
    <p:sldId id="351" r:id="rId14"/>
    <p:sldId id="352" r:id="rId15"/>
    <p:sldId id="353" r:id="rId16"/>
    <p:sldId id="354" r:id="rId17"/>
    <p:sldId id="355" r:id="rId18"/>
    <p:sldId id="356" r:id="rId19"/>
    <p:sldId id="357" r:id="rId20"/>
    <p:sldId id="358" r:id="rId21"/>
    <p:sldId id="361" r:id="rId22"/>
    <p:sldId id="362" r:id="rId23"/>
    <p:sldId id="363" r:id="rId24"/>
    <p:sldId id="364" r:id="rId25"/>
    <p:sldId id="365" r:id="rId26"/>
    <p:sldId id="366" r:id="rId27"/>
    <p:sldId id="367" r:id="rId28"/>
    <p:sldId id="368" r:id="rId29"/>
    <p:sldId id="369" r:id="rId30"/>
    <p:sldId id="370" r:id="rId31"/>
    <p:sldId id="371" r:id="rId32"/>
    <p:sldId id="376" r:id="rId33"/>
    <p:sldId id="377" r:id="rId34"/>
    <p:sldId id="378" r:id="rId35"/>
    <p:sldId id="379" r:id="rId36"/>
    <p:sldId id="380" r:id="rId37"/>
    <p:sldId id="381" r:id="rId38"/>
    <p:sldId id="382" r:id="rId39"/>
    <p:sldId id="383" r:id="rId40"/>
    <p:sldId id="384" r:id="rId41"/>
    <p:sldId id="385" r:id="rId42"/>
    <p:sldId id="387" r:id="rId43"/>
    <p:sldId id="388" r:id="rId44"/>
    <p:sldId id="390" r:id="rId45"/>
    <p:sldId id="392" r:id="rId46"/>
    <p:sldId id="393" r:id="rId47"/>
    <p:sldId id="396" r:id="rId48"/>
    <p:sldId id="303" r:id="rId49"/>
  </p:sldIdLst>
  <p:sldSz cx="9144000" cy="5143500"/>
  <p:notesSz cx="9144000" cy="5143500"/>
  <p:custDataLst>
    <p:tags r:id="rId54"/>
  </p:custData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45" userDrawn="1">
          <p15:clr>
            <a:srgbClr val="A4A3A4"/>
          </p15:clr>
        </p15:guide>
        <p15:guide id="2" pos="222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foru" initials="j" lastIdx="1" clrIdx="0"/>
  <p:cmAuthor id="2" name="User" initials="U"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78" d="100"/>
          <a:sy n="78" d="100"/>
        </p:scale>
        <p:origin x="-1536" y="-84"/>
      </p:cViewPr>
      <p:guideLst>
        <p:guide orient="horz" pos="2845"/>
        <p:guide pos="2227"/>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4" Type="http://schemas.openxmlformats.org/officeDocument/2006/relationships/tags" Target="tags/tag44.xml"/><Relationship Id="rId53" Type="http://schemas.openxmlformats.org/officeDocument/2006/relationships/commentAuthors" Target="commentAuthors.xml"/><Relationship Id="rId52" Type="http://schemas.openxmlformats.org/officeDocument/2006/relationships/tableStyles" Target="tableStyles.xml"/><Relationship Id="rId51" Type="http://schemas.openxmlformats.org/officeDocument/2006/relationships/viewProps" Target="viewProps.xml"/><Relationship Id="rId50" Type="http://schemas.openxmlformats.org/officeDocument/2006/relationships/presProps" Target="presProps.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5283200" cy="1451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6905979" y="0"/>
            <a:ext cx="5283200" cy="145163"/>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5228034" y="361652"/>
            <a:ext cx="1735931" cy="976461"/>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1219200" y="1392362"/>
            <a:ext cx="9753600" cy="1139205"/>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2748056"/>
            <a:ext cx="5283200" cy="1451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6905979" y="2748056"/>
            <a:ext cx="5283200" cy="145163"/>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TextEdit="1"/>
          </p:cNvSpPr>
          <p:nvPr>
            <p:ph type="sldImg"/>
          </p:nvPr>
        </p:nvSpPr>
        <p:spPr bwMode="auto">
          <a:xfrm>
            <a:off x="381000" y="685800"/>
            <a:ext cx="6096000" cy="3429000"/>
          </a:xfrm>
          <a:noFill/>
        </p:spPr>
      </p:sp>
      <p:sp>
        <p:nvSpPr>
          <p:cNvPr id="46083" name="备注占位符 2"/>
          <p:cNvSpPr>
            <a:spLocks noGrp="1"/>
          </p:cNvSpPr>
          <p:nvPr>
            <p:ph type="body" idx="1"/>
          </p:nvPr>
        </p:nvSpPr>
        <p:spPr bwMode="auto">
          <a:noFill/>
        </p:spPr>
        <p:txBody>
          <a:bodyPr/>
          <a:lstStyle/>
          <a:p>
            <a:pPr eaLnBrk="1" hangingPunct="1">
              <a:spcBef>
                <a:spcPct val="0"/>
              </a:spcBef>
            </a:pPr>
            <a:endParaRPr lang="zh-CN" altLang="en-US" dirty="0" smtClean="0">
              <a:solidFill>
                <a:srgbClr val="000000"/>
              </a:solidFill>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4281D7-AB8B-4A49-B31C-4FE8BBA57302}" type="slidenum">
              <a:rPr lang="zh-CN" altLang="en-US" smtClean="0">
                <a:solidFill>
                  <a:prstClr val="black"/>
                </a:solidFill>
                <a:latin typeface="Calibri" panose="020F0502020204030204"/>
                <a:ea typeface="宋体" panose="02010600030101010101" pitchFamily="2" charset="-122"/>
              </a:rPr>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7" name="幻灯片图像占位符 1"/>
          <p:cNvSpPr>
            <a:spLocks noGrp="1" noRot="1" noChangeAspect="1"/>
          </p:cNvSpPr>
          <p:nvPr>
            <p:ph type="sldImg"/>
          </p:nvPr>
        </p:nvSpPr>
        <p:spPr/>
      </p:sp>
      <p:sp>
        <p:nvSpPr>
          <p:cNvPr id="39938" name="备注占位符 2"/>
          <p:cNvSpPr>
            <a:spLocks noGrp="1"/>
          </p:cNvSpPr>
          <p:nvPr>
            <p:ph type="body"/>
          </p:nvPr>
        </p:nvSpPr>
        <p:spPr/>
        <p:txBody>
          <a:bodyPr wrap="square" lIns="91440" tIns="45720" rIns="91440" bIns="45720" anchor="t" anchorCtr="0"/>
          <a:p>
            <a:pPr lvl="0"/>
            <a:endParaRPr lang="zh-CN" altLang="en-US"/>
          </a:p>
        </p:txBody>
      </p:sp>
      <p:sp>
        <p:nvSpPr>
          <p:cNvPr id="39939" name="灯片编号占位符 3"/>
          <p:cNvSpPr>
            <a:spLocks noGrp="1"/>
          </p:cNvSpPr>
          <p:nvPr>
            <p:ph type="sldNum" sz="quarter"/>
          </p:nvPr>
        </p:nvSpPr>
        <p:spPr>
          <a:xfrm>
            <a:off x="0" y="0"/>
            <a:ext cx="0" cy="0"/>
          </a:xfrm>
          <a:prstGeom prst="rect">
            <a:avLst/>
          </a:prstGeom>
          <a:noFill/>
          <a:ln w="9525">
            <a:noFill/>
          </a:ln>
        </p:spPr>
        <p:txBody>
          <a:bodyPr anchor="t" anchorCtr="0"/>
          <a:p>
            <a:pPr lvl="0" hangingPunct="0"/>
            <a:fld id="{9A0DB2DC-4C9A-4742-B13C-FB6460FD3503}" type="slidenum">
              <a:rPr lang="zh-CN" altLang="en-US">
                <a:latin typeface="Calibri" panose="020F0502020204030204"/>
                <a:ea typeface="宋体" panose="02010600030101010101" pitchFamily="2" charset="-122"/>
              </a:rPr>
            </a:fld>
            <a:endParaRPr lang="zh-CN" altLang="en-US">
              <a:latin typeface="Calibri" panose="020F0502020204030204"/>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7825" name="幻灯片图像占位符 1"/>
          <p:cNvSpPr>
            <a:spLocks noGrp="1" noRot="1"/>
          </p:cNvSpPr>
          <p:nvPr>
            <p:ph type="sldImg"/>
          </p:nvPr>
        </p:nvSpPr>
        <p:spPr/>
      </p:sp>
      <p:sp>
        <p:nvSpPr>
          <p:cNvPr id="77826" name="文本占位符 2"/>
          <p:cNvSpPr/>
          <p:nvPr>
            <p:ph type="body"/>
          </p:nvPr>
        </p:nvSpPr>
        <p:spPr/>
        <p:txBody>
          <a:bodyPr wrap="square" lIns="91440" tIns="45720" rIns="91440" bIns="45720" anchor="t" anchorCtr="0"/>
          <a:p>
            <a:pPr lvl="0"/>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37820" y="169545"/>
            <a:ext cx="8468359" cy="254000"/>
          </a:xfrm>
          <a:prstGeom prst="rect">
            <a:avLst/>
          </a:prstGeom>
        </p:spPr>
        <p:txBody>
          <a:bodyPr wrap="square" lIns="0" tIns="0" rIns="0" bIns="0">
            <a:spAutoFit/>
          </a:bodyPr>
          <a:lstStyle>
            <a:lvl1pPr>
              <a:defRPr b="0" i="0">
                <a:solidFill>
                  <a:schemeClr val="tx1"/>
                </a:solidFill>
              </a:defRPr>
            </a:lvl1pPr>
          </a:lstStyle>
          <a:p/>
        </p:txBody>
      </p:sp>
      <p:sp>
        <p:nvSpPr>
          <p:cNvPr id="3" name="Holder 3"/>
          <p:cNvSpPr>
            <a:spLocks noGrp="1"/>
          </p:cNvSpPr>
          <p:nvPr>
            <p:ph type="subTitle" idx="4"/>
          </p:nvPr>
        </p:nvSpPr>
        <p:spPr>
          <a:xfrm>
            <a:off x="1371600" y="2880360"/>
            <a:ext cx="6400800" cy="1285875"/>
          </a:xfrm>
          <a:prstGeom prst="rect">
            <a:avLst/>
          </a:prstGeom>
        </p:spPr>
        <p:txBody>
          <a:bodyPr wrap="square" lIns="0" tIns="0" rIns="0" bIns="0">
            <a:spAutoFit/>
          </a:bodyPr>
          <a:lstStyle>
            <a:lvl1pPr>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00" b="1" i="0">
                <a:solidFill>
                  <a:schemeClr val="bg1"/>
                </a:solidFill>
                <a:latin typeface="微软雅黑" panose="020B0503020204020204" charset="-122"/>
                <a:cs typeface="微软雅黑" panose="020B0503020204020204" charset="-122"/>
              </a:defRPr>
            </a:lvl1pPr>
          </a:lstStyle>
          <a:p/>
        </p:txBody>
      </p:sp>
      <p:sp>
        <p:nvSpPr>
          <p:cNvPr id="3" name="Holder 3"/>
          <p:cNvSpPr>
            <a:spLocks noGrp="1"/>
          </p:cNvSpPr>
          <p:nvPr>
            <p:ph type="body" idx="1"/>
          </p:nvPr>
        </p:nvSpPr>
        <p:spPr/>
        <p:txBody>
          <a:bodyPr lIns="0" tIns="0" rIns="0" bIns="0"/>
          <a:lstStyle>
            <a:lvl1pPr>
              <a:defRPr sz="1200" b="0" i="0">
                <a:solidFill>
                  <a:srgbClr val="FF0000"/>
                </a:solidFill>
                <a:latin typeface="宋体" panose="02010600030101010101" pitchFamily="2" charset="-122"/>
                <a:cs typeface="宋体" panose="02010600030101010101" pitchFamily="2" charset="-122"/>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showMasterSp="0">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00" b="1" i="0">
                <a:solidFill>
                  <a:schemeClr val="bg1"/>
                </a:solidFill>
                <a:latin typeface="微软雅黑" panose="020B0503020204020204" charset="-122"/>
                <a:cs typeface="微软雅黑" panose="020B0503020204020204" charset="-122"/>
              </a:defRPr>
            </a:lvl1pPr>
          </a:lstStyle>
          <a:p/>
        </p:txBody>
      </p:sp>
      <p:sp>
        <p:nvSpPr>
          <p:cNvPr id="3" name="Holder 3"/>
          <p:cNvSpPr>
            <a:spLocks noGrp="1"/>
          </p:cNvSpPr>
          <p:nvPr>
            <p:ph sz="half" idx="2"/>
          </p:nvPr>
        </p:nvSpPr>
        <p:spPr>
          <a:xfrm>
            <a:off x="457200" y="1183005"/>
            <a:ext cx="3977640" cy="3394710"/>
          </a:xfrm>
          <a:prstGeom prst="rect">
            <a:avLst/>
          </a:prstGeom>
        </p:spPr>
        <p:txBody>
          <a:bodyPr wrap="square" lIns="0" tIns="0" rIns="0" bIns="0">
            <a:spAutoFit/>
          </a:bodyPr>
          <a:lstStyle>
            <a:lvl1pPr>
              <a:defRPr/>
            </a:lvl1pPr>
          </a:lstStyle>
          <a:p/>
        </p:txBody>
      </p:sp>
      <p:sp>
        <p:nvSpPr>
          <p:cNvPr id="4" name="Holder 4"/>
          <p:cNvSpPr>
            <a:spLocks noGrp="1"/>
          </p:cNvSpPr>
          <p:nvPr>
            <p:ph sz="half" idx="3"/>
          </p:nvPr>
        </p:nvSpPr>
        <p:spPr>
          <a:xfrm>
            <a:off x="4709160" y="1183005"/>
            <a:ext cx="3977640" cy="3394710"/>
          </a:xfrm>
          <a:prstGeom prst="rect">
            <a:avLst/>
          </a:prstGeom>
        </p:spPr>
        <p:txBody>
          <a:bodyPr wrap="square" lIns="0" tIns="0" rIns="0" bIns="0">
            <a:spAutoFit/>
          </a:bodyPr>
          <a:lstStyle>
            <a:lvl1pPr>
              <a:defRPr/>
            </a:lvl1pPr>
          </a:lstStyle>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00" b="1" i="0">
                <a:solidFill>
                  <a:schemeClr val="bg1"/>
                </a:solidFill>
                <a:latin typeface="微软雅黑" panose="020B0503020204020204" charset="-122"/>
                <a:cs typeface="微软雅黑" panose="020B0503020204020204" charset="-122"/>
              </a:defRPr>
            </a:lvl1pPr>
          </a:lstStyle>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3"/>
            <a:ext cx="2057400" cy="273844"/>
          </a:xfrm>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a:xfrm>
            <a:off x="3028950" y="4767263"/>
            <a:ext cx="3086100" cy="273844"/>
          </a:xfrm>
        </p:spPr>
        <p:txBody>
          <a:bodyPr/>
          <a:lstStyle/>
          <a:p>
            <a:endParaRPr lang="zh-CN" altLang="en-US"/>
          </a:p>
        </p:txBody>
      </p:sp>
      <p:sp>
        <p:nvSpPr>
          <p:cNvPr id="5" name="灯片编号占位符 4"/>
          <p:cNvSpPr>
            <a:spLocks noGrp="1"/>
          </p:cNvSpPr>
          <p:nvPr>
            <p:ph type="sldNum" sz="quarter" idx="12"/>
          </p:nvPr>
        </p:nvSpPr>
        <p:spPr>
          <a:xfrm>
            <a:off x="6457950" y="4767263"/>
            <a:ext cx="2057400" cy="273844"/>
          </a:xfrm>
        </p:spPr>
        <p:txBody>
          <a:bodyPr/>
          <a:lstStyle/>
          <a:p>
            <a:fld id="{7D9BB5D0-35E4-459D-AEF3-FE4D7C45CC19}" type="slidenum">
              <a:rPr lang="zh-CN" altLang="en-US" smtClean="0"/>
            </a:fld>
            <a:endParaRPr lang="zh-CN" altLang="en-US"/>
          </a:p>
        </p:txBody>
      </p:sp>
      <p:sp>
        <p:nvSpPr>
          <p:cNvPr id="6" name="矩形 5"/>
          <p:cNvSpPr/>
          <p:nvPr userDrawn="1"/>
        </p:nvSpPr>
        <p:spPr>
          <a:xfrm>
            <a:off x="-24765" y="-6191"/>
            <a:ext cx="9168765" cy="51558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p>
        </p:txBody>
      </p:sp>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59080" y="72390"/>
            <a:ext cx="5461159" cy="393859"/>
          </a:xfrm>
        </p:spPr>
        <p:txBody>
          <a:bodyPr anchor="b"/>
          <a:lstStyle>
            <a:lvl1pPr algn="l">
              <a:defRPr sz="1500"/>
            </a:lvl1pPr>
          </a:lstStyle>
          <a:p>
            <a:r>
              <a:rPr lang="zh-CN" altLang="en-US" smtClean="0"/>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523" y="134112"/>
            <a:ext cx="189230" cy="269875"/>
          </a:xfrm>
          <a:custGeom>
            <a:avLst/>
            <a:gdLst/>
            <a:ahLst/>
            <a:cxnLst/>
            <a:rect l="l" t="t" r="r" b="b"/>
            <a:pathLst>
              <a:path w="189230" h="269875">
                <a:moveTo>
                  <a:pt x="188976" y="269747"/>
                </a:moveTo>
                <a:lnTo>
                  <a:pt x="0" y="269747"/>
                </a:lnTo>
                <a:lnTo>
                  <a:pt x="0" y="0"/>
                </a:lnTo>
                <a:lnTo>
                  <a:pt x="188976" y="0"/>
                </a:lnTo>
                <a:lnTo>
                  <a:pt x="188976" y="269747"/>
                </a:lnTo>
                <a:close/>
              </a:path>
            </a:pathLst>
          </a:custGeom>
          <a:solidFill>
            <a:srgbClr val="C51A23"/>
          </a:solidFill>
        </p:spPr>
        <p:txBody>
          <a:bodyPr wrap="square" lIns="0" tIns="0" rIns="0" bIns="0" rtlCol="0"/>
          <a:lstStyle/>
          <a:p/>
        </p:txBody>
      </p:sp>
      <p:sp>
        <p:nvSpPr>
          <p:cNvPr id="17" name="bg object 17"/>
          <p:cNvSpPr/>
          <p:nvPr/>
        </p:nvSpPr>
        <p:spPr>
          <a:xfrm>
            <a:off x="8132064" y="233172"/>
            <a:ext cx="782320" cy="139065"/>
          </a:xfrm>
          <a:custGeom>
            <a:avLst/>
            <a:gdLst/>
            <a:ahLst/>
            <a:cxnLst/>
            <a:rect l="l" t="t" r="r" b="b"/>
            <a:pathLst>
              <a:path w="782320" h="139065">
                <a:moveTo>
                  <a:pt x="781812" y="138683"/>
                </a:moveTo>
                <a:lnTo>
                  <a:pt x="0" y="138683"/>
                </a:lnTo>
                <a:lnTo>
                  <a:pt x="0" y="0"/>
                </a:lnTo>
                <a:lnTo>
                  <a:pt x="781812" y="0"/>
                </a:lnTo>
                <a:lnTo>
                  <a:pt x="781812" y="138683"/>
                </a:lnTo>
                <a:close/>
              </a:path>
            </a:pathLst>
          </a:custGeom>
          <a:solidFill>
            <a:srgbClr val="F1F1F1"/>
          </a:solidFill>
        </p:spPr>
        <p:txBody>
          <a:bodyPr wrap="square" lIns="0" tIns="0" rIns="0" bIns="0" rtlCol="0"/>
          <a:lstStyle/>
          <a:p/>
        </p:txBody>
      </p:sp>
      <p:sp>
        <p:nvSpPr>
          <p:cNvPr id="2" name="Holder 2"/>
          <p:cNvSpPr>
            <a:spLocks noGrp="1"/>
          </p:cNvSpPr>
          <p:nvPr>
            <p:ph type="title"/>
          </p:nvPr>
        </p:nvSpPr>
        <p:spPr>
          <a:xfrm>
            <a:off x="2673350" y="1637195"/>
            <a:ext cx="3797300" cy="528319"/>
          </a:xfrm>
          <a:prstGeom prst="rect">
            <a:avLst/>
          </a:prstGeom>
        </p:spPr>
        <p:txBody>
          <a:bodyPr wrap="square" lIns="0" tIns="0" rIns="0" bIns="0">
            <a:spAutoFit/>
          </a:bodyPr>
          <a:lstStyle>
            <a:lvl1pPr>
              <a:defRPr sz="3300" b="1" i="0">
                <a:solidFill>
                  <a:schemeClr val="bg1"/>
                </a:solidFill>
                <a:latin typeface="微软雅黑" panose="020B0503020204020204" charset="-122"/>
                <a:cs typeface="微软雅黑" panose="020B0503020204020204" charset="-122"/>
              </a:defRPr>
            </a:lvl1pPr>
          </a:lstStyle>
          <a:p/>
        </p:txBody>
      </p:sp>
      <p:sp>
        <p:nvSpPr>
          <p:cNvPr id="3" name="Holder 3"/>
          <p:cNvSpPr>
            <a:spLocks noGrp="1"/>
          </p:cNvSpPr>
          <p:nvPr>
            <p:ph type="body" idx="1"/>
          </p:nvPr>
        </p:nvSpPr>
        <p:spPr>
          <a:xfrm>
            <a:off x="371474" y="1226185"/>
            <a:ext cx="8401050" cy="1630680"/>
          </a:xfrm>
          <a:prstGeom prst="rect">
            <a:avLst/>
          </a:prstGeom>
        </p:spPr>
        <p:txBody>
          <a:bodyPr wrap="square" lIns="0" tIns="0" rIns="0" bIns="0">
            <a:spAutoFit/>
          </a:bodyPr>
          <a:lstStyle>
            <a:lvl1pPr>
              <a:defRPr sz="1200" b="0" i="0">
                <a:solidFill>
                  <a:srgbClr val="FF0000"/>
                </a:solidFill>
                <a:latin typeface="宋体" panose="02010600030101010101" pitchFamily="2" charset="-122"/>
                <a:cs typeface="宋体" panose="02010600030101010101" pitchFamily="2" charset="-122"/>
              </a:defRPr>
            </a:lvl1pPr>
          </a:lstStyle>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a:xfrm>
            <a:off x="6583680" y="4783455"/>
            <a:ext cx="2103120" cy="25717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9.png"/><Relationship Id="rId3" Type="http://schemas.openxmlformats.org/officeDocument/2006/relationships/tags" Target="../tags/tag4.xml"/><Relationship Id="rId2" Type="http://schemas.openxmlformats.org/officeDocument/2006/relationships/image" Target="../media/image8.png"/><Relationship Id="rId1" Type="http://schemas.openxmlformats.org/officeDocument/2006/relationships/tags" Target="../tags/tag3.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1.png"/><Relationship Id="rId2" Type="http://schemas.openxmlformats.org/officeDocument/2006/relationships/tags" Target="../tags/tag6.xml"/><Relationship Id="rId1" Type="http://schemas.openxmlformats.org/officeDocument/2006/relationships/tags" Target="../tags/tag5.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2.png"/><Relationship Id="rId2" Type="http://schemas.openxmlformats.org/officeDocument/2006/relationships/tags" Target="../tags/tag8.xml"/><Relationship Id="rId1" Type="http://schemas.openxmlformats.org/officeDocument/2006/relationships/tags" Target="../tags/tag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3.png"/><Relationship Id="rId2" Type="http://schemas.openxmlformats.org/officeDocument/2006/relationships/tags" Target="../tags/tag10.xml"/><Relationship Id="rId1" Type="http://schemas.openxmlformats.org/officeDocument/2006/relationships/tags" Target="../tags/tag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4.png"/><Relationship Id="rId1" Type="http://schemas.openxmlformats.org/officeDocument/2006/relationships/tags" Target="../tags/tag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5.png"/><Relationship Id="rId1" Type="http://schemas.openxmlformats.org/officeDocument/2006/relationships/tags" Target="../tags/tag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6.png"/><Relationship Id="rId1" Type="http://schemas.openxmlformats.org/officeDocument/2006/relationships/tags" Target="../tags/tag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7.png"/><Relationship Id="rId1" Type="http://schemas.openxmlformats.org/officeDocument/2006/relationships/tags" Target="../tags/tag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8.png"/><Relationship Id="rId1" Type="http://schemas.openxmlformats.org/officeDocument/2006/relationships/tags" Target="../tags/tag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20.png"/><Relationship Id="rId1" Type="http://schemas.openxmlformats.org/officeDocument/2006/relationships/tags" Target="../tags/tag16.xml"/></Relationships>
</file>

<file path=ppt/slides/_rels/slide31.xml.rels><?xml version="1.0" encoding="UTF-8" standalone="yes"?>
<Relationships xmlns="http://schemas.openxmlformats.org/package/2006/relationships"><Relationship Id="rId9" Type="http://schemas.openxmlformats.org/officeDocument/2006/relationships/image" Target="../media/image29.png"/><Relationship Id="rId8" Type="http://schemas.openxmlformats.org/officeDocument/2006/relationships/image" Target="../media/image28.png"/><Relationship Id="rId7" Type="http://schemas.openxmlformats.org/officeDocument/2006/relationships/image" Target="../media/image27.png"/><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3" Type="http://schemas.openxmlformats.org/officeDocument/2006/relationships/slideLayout" Target="../slideLayouts/slideLayout5.xml"/><Relationship Id="rId12" Type="http://schemas.openxmlformats.org/officeDocument/2006/relationships/image" Target="../media/image32.png"/><Relationship Id="rId11" Type="http://schemas.openxmlformats.org/officeDocument/2006/relationships/image" Target="../media/image31.png"/><Relationship Id="rId10" Type="http://schemas.openxmlformats.org/officeDocument/2006/relationships/image" Target="../media/image30.png"/><Relationship Id="rId1" Type="http://schemas.openxmlformats.org/officeDocument/2006/relationships/image" Target="../media/image21.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3.png"/><Relationship Id="rId1" Type="http://schemas.openxmlformats.org/officeDocument/2006/relationships/tags" Target="../tags/tag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4.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5.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6.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7.png"/></Relationships>
</file>

<file path=ppt/slides/_rels/slide3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22.xml"/><Relationship Id="rId7" Type="http://schemas.openxmlformats.org/officeDocument/2006/relationships/tags" Target="../tags/tag21.xml"/><Relationship Id="rId6" Type="http://schemas.openxmlformats.org/officeDocument/2006/relationships/image" Target="../media/image40.png"/><Relationship Id="rId5" Type="http://schemas.openxmlformats.org/officeDocument/2006/relationships/tags" Target="../tags/tag20.xml"/><Relationship Id="rId4" Type="http://schemas.openxmlformats.org/officeDocument/2006/relationships/image" Target="../media/image39.png"/><Relationship Id="rId3" Type="http://schemas.openxmlformats.org/officeDocument/2006/relationships/tags" Target="../tags/tag19.xml"/><Relationship Id="rId2" Type="http://schemas.openxmlformats.org/officeDocument/2006/relationships/image" Target="../media/image38.png"/><Relationship Id="rId1" Type="http://schemas.openxmlformats.org/officeDocument/2006/relationships/tags" Target="../tags/tag18.xml"/></Relationships>
</file>

<file path=ppt/slides/_rels/slide3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image" Target="../media/image42.png"/><Relationship Id="rId1" Type="http://schemas.openxmlformats.org/officeDocument/2006/relationships/image" Target="../media/image41.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40.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slides/_rels/slide4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image" Target="../media/image47.png"/><Relationship Id="rId2" Type="http://schemas.openxmlformats.org/officeDocument/2006/relationships/tags" Target="../tags/tag28.xml"/><Relationship Id="rId1" Type="http://schemas.openxmlformats.org/officeDocument/2006/relationships/image" Target="../media/image46.png"/></Relationships>
</file>

<file path=ppt/slides/_rels/slide42.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35.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image" Target="../media/image49.png"/><Relationship Id="rId3" Type="http://schemas.openxmlformats.org/officeDocument/2006/relationships/tags" Target="../tags/tag32.xml"/><Relationship Id="rId2" Type="http://schemas.openxmlformats.org/officeDocument/2006/relationships/image" Target="../media/image48.png"/><Relationship Id="rId1" Type="http://schemas.openxmlformats.org/officeDocument/2006/relationships/tags" Target="../tags/tag31.xml"/></Relationships>
</file>

<file path=ppt/slides/_rels/slide4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37.xml"/><Relationship Id="rId5" Type="http://schemas.openxmlformats.org/officeDocument/2006/relationships/image" Target="../media/image53.png"/><Relationship Id="rId4" Type="http://schemas.openxmlformats.org/officeDocument/2006/relationships/tags" Target="../tags/tag36.xml"/><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s>
</file>

<file path=ppt/slides/_rels/slide44.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41.xml"/><Relationship Id="rId6" Type="http://schemas.openxmlformats.org/officeDocument/2006/relationships/tags" Target="../tags/tag40.xml"/><Relationship Id="rId5" Type="http://schemas.openxmlformats.org/officeDocument/2006/relationships/image" Target="../media/image56.png"/><Relationship Id="rId4" Type="http://schemas.openxmlformats.org/officeDocument/2006/relationships/tags" Target="../tags/tag39.xml"/><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tags" Target="../tags/tag38.xml"/></Relationships>
</file>

<file path=ppt/slides/_rels/slide4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image" Target="../media/image57.png"/></Relationships>
</file>

<file path=ppt/slides/_rels/slide4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6.png"/><Relationship Id="rId1" Type="http://schemas.openxmlformats.org/officeDocument/2006/relationships/tags" Target="../tags/tag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7.png"/><Relationship Id="rId1" Type="http://schemas.openxmlformats.org/officeDocument/2006/relationships/tags" Target="../tags/ta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22"/>
          <p:cNvSpPr>
            <a:spLocks noChangeArrowheads="1"/>
          </p:cNvSpPr>
          <p:nvPr/>
        </p:nvSpPr>
        <p:spPr bwMode="auto">
          <a:xfrm>
            <a:off x="0" y="988695"/>
            <a:ext cx="9144000" cy="2946083"/>
          </a:xfrm>
          <a:prstGeom prst="rect">
            <a:avLst/>
          </a:prstGeom>
          <a:solidFill>
            <a:schemeClr val="bg2"/>
          </a:solidFill>
          <a:ln w="12700">
            <a:noFill/>
            <a:miter lim="400000"/>
          </a:ln>
        </p:spPr>
        <p:txBody>
          <a:bodyPr lIns="45718" rIns="45718" anchor="ctr"/>
          <a:p>
            <a:pPr hangingPunct="0"/>
            <a:endParaRPr lang="en-US" altLang="zh-CN" sz="1800" b="0" baseline="0">
              <a:solidFill>
                <a:srgbClr val="DF2024"/>
              </a:solidFill>
              <a:latin typeface="Calibri" panose="020F0502020204030204" charset="0"/>
              <a:ea typeface="Calibri" panose="020F0502020204030204" charset="0"/>
            </a:endParaRPr>
          </a:p>
        </p:txBody>
      </p:sp>
      <p:sp>
        <p:nvSpPr>
          <p:cNvPr id="6148" name="Shape 22"/>
          <p:cNvSpPr>
            <a:spLocks noChangeArrowheads="1"/>
          </p:cNvSpPr>
          <p:nvPr/>
        </p:nvSpPr>
        <p:spPr bwMode="auto">
          <a:xfrm>
            <a:off x="733901" y="801529"/>
            <a:ext cx="7676674" cy="3319939"/>
          </a:xfrm>
          <a:prstGeom prst="rect">
            <a:avLst/>
          </a:prstGeom>
          <a:solidFill>
            <a:srgbClr val="C51A24"/>
          </a:solidFill>
          <a:ln w="12700">
            <a:noFill/>
            <a:miter lim="400000"/>
          </a:ln>
          <a:effectLst/>
        </p:spPr>
        <p:txBody>
          <a:bodyPr lIns="45718" rIns="45718" anchor="ctr"/>
          <a:lstStyle/>
          <a:p>
            <a:pPr algn="ctr" hangingPunct="0"/>
            <a:endParaRPr lang="en-US" altLang="zh-CN" sz="1800" b="0" baseline="0">
              <a:solidFill>
                <a:srgbClr val="DF2024"/>
              </a:solidFill>
              <a:latin typeface="Calibri" panose="020F0502020204030204" charset="0"/>
              <a:ea typeface="Calibri" panose="020F0502020204030204" charset="0"/>
            </a:endParaRPr>
          </a:p>
        </p:txBody>
      </p:sp>
      <p:pic>
        <p:nvPicPr>
          <p:cNvPr id="6151" name="未标题-2-01.png" descr="未标题-2-01.png"/>
          <p:cNvPicPr>
            <a:picLocks noChangeAspect="1"/>
          </p:cNvPicPr>
          <p:nvPr/>
        </p:nvPicPr>
        <p:blipFill>
          <a:blip r:embed="rId1"/>
          <a:srcRect l="11929" t="5841" r="17577" b="54250"/>
          <a:stretch>
            <a:fillRect/>
          </a:stretch>
        </p:blipFill>
        <p:spPr bwMode="auto">
          <a:xfrm>
            <a:off x="-54292" y="22860"/>
            <a:ext cx="9198293" cy="5174456"/>
          </a:xfrm>
          <a:prstGeom prst="rect">
            <a:avLst/>
          </a:prstGeom>
          <a:noFill/>
          <a:ln w="12700">
            <a:noFill/>
            <a:miter lim="400000"/>
            <a:headEnd/>
            <a:tailEnd/>
          </a:ln>
        </p:spPr>
      </p:pic>
      <p:sp>
        <p:nvSpPr>
          <p:cNvPr id="24" name="Shape 26"/>
          <p:cNvSpPr/>
          <p:nvPr/>
        </p:nvSpPr>
        <p:spPr>
          <a:xfrm>
            <a:off x="3021330" y="3127375"/>
            <a:ext cx="3148965" cy="299085"/>
          </a:xfrm>
          <a:prstGeom prst="rect">
            <a:avLst/>
          </a:prstGeom>
          <a:ln w="12700">
            <a:miter lim="400000"/>
          </a:ln>
          <a:effectLst>
            <a:outerShdw blurRad="63500" rotWithShape="0">
              <a:srgbClr val="808080">
                <a:alpha val="31423"/>
              </a:srgbClr>
            </a:outerShdw>
          </a:effectLst>
        </p:spPr>
        <p:txBody>
          <a:bodyPr wrap="square" lIns="45718" rIns="45718">
            <a:spAutoFit/>
          </a:bodyPr>
          <a:p>
            <a:pPr lvl="0" algn="ctr" hangingPunct="0">
              <a:lnSpc>
                <a:spcPct val="100000"/>
              </a:lnSpc>
              <a:spcBef>
                <a:spcPts val="0"/>
              </a:spcBef>
              <a:spcAft>
                <a:spcPts val="0"/>
              </a:spcAft>
              <a:defRPr sz="4200" b="0" baseline="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sz="1350" kern="0" dirty="0">
                <a:sym typeface="微软雅黑" panose="020B0503020204020204" charset="-122"/>
              </a:rPr>
              <a:t>指导老师（实习过程</a:t>
            </a:r>
            <a:r>
              <a:rPr lang="zh-CN" sz="1350" kern="0" dirty="0">
                <a:sym typeface="微软雅黑" panose="020B0503020204020204" charset="-122"/>
              </a:rPr>
              <a:t>管理）</a:t>
            </a:r>
            <a:endParaRPr lang="zh-CN" sz="1350" kern="0" dirty="0">
              <a:sym typeface="微软雅黑" panose="020B0503020204020204" charset="-122"/>
            </a:endParaRPr>
          </a:p>
        </p:txBody>
      </p:sp>
      <p:sp>
        <p:nvSpPr>
          <p:cNvPr id="16" name="Shape 26"/>
          <p:cNvSpPr/>
          <p:nvPr/>
        </p:nvSpPr>
        <p:spPr>
          <a:xfrm>
            <a:off x="1127760" y="1405414"/>
            <a:ext cx="6888956" cy="1337945"/>
          </a:xfrm>
          <a:prstGeom prst="rect">
            <a:avLst/>
          </a:prstGeom>
          <a:ln w="12700">
            <a:miter lim="400000"/>
          </a:ln>
          <a:effectLst>
            <a:outerShdw blurRad="63500" rotWithShape="0">
              <a:srgbClr val="808080">
                <a:alpha val="31423"/>
              </a:srgbClr>
            </a:outerShdw>
          </a:effectLst>
        </p:spPr>
        <p:txBody>
          <a:bodyPr wrap="square" lIns="45718" rIns="45718">
            <a:spAutoFit/>
          </a:bodyPr>
          <a:lstStyle/>
          <a:p>
            <a:pPr lvl="0" algn="ctr" hangingPunct="0">
              <a:lnSpc>
                <a:spcPct val="150000"/>
              </a:lnSpc>
              <a:spcBef>
                <a:spcPts val="0"/>
              </a:spcBef>
              <a:spcAft>
                <a:spcPts val="0"/>
              </a:spcAft>
              <a:defRPr sz="4200" b="0" baseline="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sz="3300" b="1" kern="0" dirty="0">
                <a:sym typeface="微软雅黑" panose="020B0503020204020204" charset="-122"/>
              </a:rPr>
              <a:t>实习实践</a:t>
            </a:r>
            <a:r>
              <a:rPr lang="zh-CN" sz="3300" b="1" kern="0" dirty="0">
                <a:sym typeface="微软雅黑" panose="020B0503020204020204" charset="-122"/>
              </a:rPr>
              <a:t>管理平台</a:t>
            </a:r>
            <a:endParaRPr lang="zh-CN" sz="3600" b="1" kern="0" dirty="0">
              <a:sym typeface="微软雅黑" panose="020B0503020204020204" charset="-122"/>
            </a:endParaRPr>
          </a:p>
          <a:p>
            <a:pPr lvl="0" algn="ctr" hangingPunct="0">
              <a:lnSpc>
                <a:spcPct val="150000"/>
              </a:lnSpc>
              <a:spcBef>
                <a:spcPts val="0"/>
              </a:spcBef>
              <a:spcAft>
                <a:spcPts val="0"/>
              </a:spcAft>
              <a:defRPr sz="4200" b="0" baseline="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sz="2100" kern="0" dirty="0">
                <a:sym typeface="微软雅黑" panose="020B0503020204020204" charset="-122"/>
              </a:rPr>
              <a:t>操作指南</a:t>
            </a:r>
            <a:endParaRPr lang="zh-CN" sz="2100" kern="0" dirty="0">
              <a:sym typeface="微软雅黑" panose="020B0503020204020204" charset="-122"/>
            </a:endParaRPr>
          </a:p>
        </p:txBody>
      </p:sp>
      <p:cxnSp>
        <p:nvCxnSpPr>
          <p:cNvPr id="11" name="直接连接符 10"/>
          <p:cNvCxnSpPr/>
          <p:nvPr/>
        </p:nvCxnSpPr>
        <p:spPr>
          <a:xfrm>
            <a:off x="3781901" y="2923699"/>
            <a:ext cx="15801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a:xfrm>
            <a:off x="259080" y="235744"/>
            <a:ext cx="5461159" cy="230505"/>
          </a:xfrm>
        </p:spPr>
        <p:txBody>
          <a:bodyPr/>
          <a:p>
            <a:r>
              <a:rPr lang="en-US" altLang="zh-CN" b="0">
                <a:solidFill>
                  <a:schemeClr val="tx1"/>
                </a:solidFill>
                <a:sym typeface="+mn-ea"/>
              </a:rPr>
              <a:t>2.2</a:t>
            </a:r>
            <a:r>
              <a:rPr lang="zh-CN" altLang="en-US" b="0">
                <a:solidFill>
                  <a:schemeClr val="tx1"/>
                </a:solidFill>
                <a:sym typeface="+mn-ea"/>
              </a:rPr>
              <a:t>移动端登录</a:t>
            </a:r>
            <a:r>
              <a:rPr lang="zh-CN" b="0">
                <a:sym typeface="+mn-ea"/>
              </a:rPr>
              <a:t>小程</a:t>
            </a:r>
            <a:r>
              <a:rPr lang="zh-CN">
                <a:sym typeface="+mn-ea"/>
              </a:rPr>
              <a:t>序</a:t>
            </a:r>
            <a:r>
              <a:rPr lang="en-US" altLang="zh-CN">
                <a:sym typeface="+mn-ea"/>
              </a:rPr>
              <a:t>-</a:t>
            </a:r>
            <a:r>
              <a:rPr lang="zh-CN" altLang="en-US">
                <a:sym typeface="+mn-ea"/>
              </a:rPr>
              <a:t>工作台</a:t>
            </a:r>
            <a:endParaRPr lang="zh-CN" altLang="en-US">
              <a:sym typeface="+mn-ea"/>
            </a:endParaRPr>
          </a:p>
        </p:txBody>
      </p:sp>
      <p:pic>
        <p:nvPicPr>
          <p:cNvPr id="5" name="图片 4"/>
          <p:cNvPicPr>
            <a:picLocks noChangeAspect="1"/>
          </p:cNvPicPr>
          <p:nvPr>
            <p:custDataLst>
              <p:tags r:id="rId1"/>
            </p:custDataLst>
          </p:nvPr>
        </p:nvPicPr>
        <p:blipFill>
          <a:blip r:embed="rId2"/>
          <a:stretch>
            <a:fillRect/>
          </a:stretch>
        </p:blipFill>
        <p:spPr>
          <a:xfrm>
            <a:off x="1066800" y="666750"/>
            <a:ext cx="2610485" cy="4145915"/>
          </a:xfrm>
          <a:prstGeom prst="rect">
            <a:avLst/>
          </a:prstGeom>
        </p:spPr>
      </p:pic>
      <p:pic>
        <p:nvPicPr>
          <p:cNvPr id="6" name="图片 5"/>
          <p:cNvPicPr>
            <a:picLocks noChangeAspect="1"/>
          </p:cNvPicPr>
          <p:nvPr>
            <p:custDataLst>
              <p:tags r:id="rId3"/>
            </p:custDataLst>
          </p:nvPr>
        </p:nvPicPr>
        <p:blipFill>
          <a:blip r:embed="rId4"/>
          <a:stretch>
            <a:fillRect/>
          </a:stretch>
        </p:blipFill>
        <p:spPr>
          <a:xfrm>
            <a:off x="4191000" y="635000"/>
            <a:ext cx="2752090" cy="41776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0177" name="Shape 22"/>
          <p:cNvSpPr/>
          <p:nvPr/>
        </p:nvSpPr>
        <p:spPr>
          <a:xfrm>
            <a:off x="-1587" y="1447800"/>
            <a:ext cx="9145587" cy="1966913"/>
          </a:xfrm>
          <a:prstGeom prst="rect">
            <a:avLst/>
          </a:prstGeom>
          <a:solidFill>
            <a:srgbClr val="C51A24"/>
          </a:solidFill>
          <a:ln w="12700">
            <a:noFill/>
          </a:ln>
        </p:spPr>
        <p:txBody>
          <a:bodyPr lIns="45718" rIns="45718" anchor="ctr" anchorCtr="0"/>
          <a:p>
            <a:pPr hangingPunct="0"/>
            <a:endParaRPr lang="en-US" altLang="zh-CN" sz="1800" b="0">
              <a:solidFill>
                <a:srgbClr val="DF2024"/>
              </a:solidFill>
              <a:latin typeface="Calibri" panose="020F0502020204030204" charset="0"/>
            </a:endParaRPr>
          </a:p>
        </p:txBody>
      </p:sp>
      <p:sp>
        <p:nvSpPr>
          <p:cNvPr id="2" name="Shape 22"/>
          <p:cNvSpPr>
            <a:spLocks noChangeArrowheads="1"/>
          </p:cNvSpPr>
          <p:nvPr/>
        </p:nvSpPr>
        <p:spPr bwMode="auto">
          <a:xfrm>
            <a:off x="896938" y="1504950"/>
            <a:ext cx="1535113" cy="2319338"/>
          </a:xfrm>
          <a:prstGeom prst="rect">
            <a:avLst/>
          </a:prstGeom>
          <a:solidFill>
            <a:schemeClr val="bg1"/>
          </a:solidFill>
          <a:ln w="12700">
            <a:noFill/>
            <a:miter lim="400000"/>
          </a:ln>
          <a:effectLst>
            <a:outerShdw blurRad="76200" dir="13500000" sy="23000" kx="1200000" algn="br" rotWithShape="0">
              <a:srgbClr val="B90003">
                <a:alpha val="20000"/>
              </a:srgbClr>
            </a:outerShdw>
          </a:effectLst>
        </p:spPr>
        <p:txBody>
          <a:bodyPr lIns="45718" rIns="45718" anchor="ctr"/>
          <a:p>
            <a:pPr fontAlgn="base" hangingPunct="0"/>
            <a:endParaRPr lang="en-US" altLang="zh-CN" sz="1800" b="0" strike="noStrike" baseline="0" noProof="1">
              <a:solidFill>
                <a:srgbClr val="DF2024"/>
              </a:solidFill>
              <a:latin typeface="Calibri" panose="020F0502020204030204" charset="0"/>
              <a:ea typeface="Calibri" panose="020F0502020204030204" charset="0"/>
            </a:endParaRPr>
          </a:p>
        </p:txBody>
      </p:sp>
      <p:sp>
        <p:nvSpPr>
          <p:cNvPr id="50179" name="文本框 4"/>
          <p:cNvSpPr txBox="1"/>
          <p:nvPr/>
        </p:nvSpPr>
        <p:spPr>
          <a:xfrm>
            <a:off x="898525" y="1814513"/>
            <a:ext cx="1535113" cy="2306637"/>
          </a:xfrm>
          <a:prstGeom prst="rect">
            <a:avLst/>
          </a:prstGeom>
          <a:noFill/>
          <a:ln w="9525">
            <a:noFill/>
          </a:ln>
        </p:spPr>
        <p:txBody>
          <a:bodyPr wrap="square" anchor="t" anchorCtr="0">
            <a:spAutoFit/>
          </a:bodyPr>
          <a:p>
            <a:r>
              <a:rPr lang="en-US" altLang="zh-CN" sz="7200" dirty="0">
                <a:solidFill>
                  <a:srgbClr val="C00000"/>
                </a:solidFill>
                <a:latin typeface="DIN Alternate" panose="020B0500000000000000" charset="0"/>
                <a:ea typeface="微软雅黑" panose="020B0503020204020204" charset="-122"/>
              </a:rPr>
              <a:t> </a:t>
            </a:r>
            <a:r>
              <a:rPr lang="en-US" altLang="zh-CN" sz="7200" dirty="0">
                <a:solidFill>
                  <a:srgbClr val="C00000"/>
                </a:solidFill>
                <a:latin typeface="DIN Alternate" panose="020B0500000000000000" charset="0"/>
                <a:ea typeface="Microsoft YaHei Bold" panose="020B0502040204020203" charset="-122"/>
              </a:rPr>
              <a:t>03</a:t>
            </a:r>
            <a:endParaRPr lang="en-US" altLang="zh-CN" sz="7200" dirty="0">
              <a:solidFill>
                <a:srgbClr val="C00000"/>
              </a:solidFill>
              <a:latin typeface="DIN Alternate" panose="020B0500000000000000" charset="0"/>
              <a:ea typeface="Microsoft YaHei Bold" panose="020B0502040204020203" charset="-122"/>
            </a:endParaRPr>
          </a:p>
        </p:txBody>
      </p:sp>
      <p:sp>
        <p:nvSpPr>
          <p:cNvPr id="11" name="矩形 10"/>
          <p:cNvSpPr/>
          <p:nvPr/>
        </p:nvSpPr>
        <p:spPr>
          <a:xfrm>
            <a:off x="2781300" y="2008188"/>
            <a:ext cx="4362450" cy="552450"/>
          </a:xfrm>
          <a:prstGeom prst="rect">
            <a:avLst/>
          </a:prstGeom>
          <a:ln w="12700">
            <a:miter lim="400000"/>
          </a:ln>
          <a:effectLst>
            <a:outerShdw blurRad="63500" rotWithShape="0">
              <a:srgbClr val="808080">
                <a:alpha val="31423"/>
              </a:srgbClr>
            </a:outerShdw>
          </a:effectLst>
        </p:spPr>
        <p:txBody>
          <a:bodyPr wrap="square" lIns="45718" rIns="45718" rtlCol="0">
            <a:spAutoFit/>
          </a:bodyPr>
          <a:p>
            <a:pPr lvl="0" algn="l" fontAlgn="base" hangingPunct="0">
              <a:spcBef>
                <a:spcPts val="0"/>
              </a:spcBef>
              <a:spcAft>
                <a:spcPts val="0"/>
              </a:spcAft>
              <a:defRPr sz="4200" b="0" baseline="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sz="3000" strike="noStrike" noProof="1">
                <a:latin typeface="微软雅黑" panose="020B0503020204020204" charset="-122"/>
                <a:ea typeface="微软雅黑" panose="020B0503020204020204" charset="-122"/>
                <a:cs typeface="微软雅黑" panose="020B0503020204020204" charset="-122"/>
              </a:rPr>
              <a:t>指导老师电脑网页操作</a:t>
            </a:r>
            <a:endParaRPr lang="zh-CN" sz="3000" strike="noStrike" noProof="1">
              <a:latin typeface="微软雅黑" panose="020B0503020204020204" charset="-122"/>
              <a:ea typeface="微软雅黑" panose="020B0503020204020204" charset="-122"/>
            </a:endParaRPr>
          </a:p>
        </p:txBody>
      </p:sp>
      <p:sp>
        <p:nvSpPr>
          <p:cNvPr id="20" name="矩形 19"/>
          <p:cNvSpPr/>
          <p:nvPr/>
        </p:nvSpPr>
        <p:spPr>
          <a:xfrm>
            <a:off x="2781300" y="2595563"/>
            <a:ext cx="4487863" cy="230188"/>
          </a:xfrm>
          <a:prstGeom prst="rect">
            <a:avLst/>
          </a:prstGeom>
          <a:ln w="12700">
            <a:miter lim="400000"/>
          </a:ln>
          <a:effectLst>
            <a:outerShdw blurRad="63500" rotWithShape="0">
              <a:srgbClr val="808080">
                <a:alpha val="31423"/>
              </a:srgbClr>
            </a:outerShdw>
          </a:effectLst>
        </p:spPr>
        <p:txBody>
          <a:bodyPr wrap="square" lIns="45718" tIns="34290" rIns="45718" bIns="34290" anchor="t">
            <a:spAutoFit/>
          </a:bodyPr>
          <a:p>
            <a:pPr lvl="0" algn="l" fontAlgn="base" hangingPunct="0">
              <a:lnSpc>
                <a:spcPct val="100000"/>
              </a:lnSpc>
              <a:spcBef>
                <a:spcPts val="0"/>
              </a:spcBef>
              <a:spcAft>
                <a:spcPts val="0"/>
              </a:spcAft>
              <a:defRPr sz="4200" b="0" baseline="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sz="1050" strike="noStrike" kern="0" noProof="1" dirty="0">
                <a:latin typeface="微软雅黑" panose="020B0503020204020204" charset="-122"/>
                <a:ea typeface="微软雅黑" panose="020B0503020204020204" charset="-122"/>
                <a:cs typeface="微软雅黑" panose="020B0503020204020204" charset="-122"/>
                <a:sym typeface="+mn-ea"/>
              </a:rPr>
              <a:t>指导老师电脑网页端的操作说明</a:t>
            </a:r>
            <a:endParaRPr lang="zh-CN" sz="1050" strike="noStrike" kern="0" noProof="1" dirty="0">
              <a:sym typeface="+mn-ea"/>
            </a:endParaRPr>
          </a:p>
        </p:txBody>
      </p:sp>
      <p:sp>
        <p:nvSpPr>
          <p:cNvPr id="6" name="矩形 5"/>
          <p:cNvSpPr/>
          <p:nvPr/>
        </p:nvSpPr>
        <p:spPr>
          <a:xfrm>
            <a:off x="1010919" y="2826385"/>
            <a:ext cx="1122045" cy="460375"/>
          </a:xfrm>
          <a:prstGeom prst="rect">
            <a:avLst/>
          </a:prstGeom>
        </p:spPr>
        <p:txBody>
          <a:bodyPr wrap="square">
            <a:spAutoFit/>
            <a:scene3d>
              <a:camera prst="orthographicFront"/>
              <a:lightRig rig="threePt" dir="t"/>
            </a:scene3d>
            <a:sp3d contourW="12700"/>
          </a:bodyPr>
          <a:p>
            <a:pPr algn="r" fontAlgn="base"/>
            <a:r>
              <a:rPr lang="en-US" altLang="zh-CN" sz="2400" strike="noStrike" noProof="1" dirty="0">
                <a:solidFill>
                  <a:srgbClr val="C00000"/>
                </a:solidFill>
                <a:latin typeface="DIN Alternate" panose="020B0500000000000000" charset="0"/>
                <a:ea typeface="方正黑体简体" panose="02010601030101010101" pitchFamily="2" charset="-122"/>
                <a:cs typeface="DIN Alternate" panose="020B0500000000000000" charset="0"/>
                <a:sym typeface="Noto Serif CJK SC" panose="02020400000000000000" pitchFamily="18" charset="-122"/>
              </a:rPr>
              <a:t>PART</a:t>
            </a:r>
            <a:endParaRPr lang="en-US" altLang="zh-CN" sz="2400" strike="noStrike" noProof="1" dirty="0">
              <a:solidFill>
                <a:srgbClr val="C00000"/>
              </a:solidFill>
              <a:latin typeface="DIN Alternate" panose="020B0500000000000000" charset="0"/>
              <a:ea typeface="方正黑体简体" panose="02010601030101010101" pitchFamily="2" charset="-122"/>
              <a:cs typeface="DIN Alternate" panose="020B0500000000000000" charset="0"/>
              <a:sym typeface="Noto Serif CJK SC" panose="02020400000000000000" pitchFamily="18" charset="-122"/>
            </a:endParaRPr>
          </a:p>
        </p:txBody>
      </p:sp>
      <p:grpSp>
        <p:nvGrpSpPr>
          <p:cNvPr id="50183" name="组合 6"/>
          <p:cNvGrpSpPr/>
          <p:nvPr/>
        </p:nvGrpSpPr>
        <p:grpSpPr>
          <a:xfrm>
            <a:off x="8132763" y="131763"/>
            <a:ext cx="781050" cy="276225"/>
            <a:chOff x="17075" y="277"/>
            <a:chExt cx="1643" cy="578"/>
          </a:xfrm>
        </p:grpSpPr>
        <p:grpSp>
          <p:nvGrpSpPr>
            <p:cNvPr id="50184" name="组合 11"/>
            <p:cNvGrpSpPr/>
            <p:nvPr/>
          </p:nvGrpSpPr>
          <p:grpSpPr>
            <a:xfrm>
              <a:off x="17075" y="491"/>
              <a:ext cx="1643" cy="364"/>
              <a:chOff x="17075" y="619"/>
              <a:chExt cx="1643" cy="364"/>
            </a:xfrm>
          </p:grpSpPr>
          <p:sp>
            <p:nvSpPr>
              <p:cNvPr id="50185" name="Shape 22"/>
              <p:cNvSpPr/>
              <p:nvPr/>
            </p:nvSpPr>
            <p:spPr>
              <a:xfrm>
                <a:off x="17075" y="619"/>
                <a:ext cx="1643" cy="290"/>
              </a:xfrm>
              <a:prstGeom prst="rect">
                <a:avLst/>
              </a:prstGeom>
              <a:solidFill>
                <a:srgbClr val="F2F2F2"/>
              </a:solidFill>
              <a:ln w="12700">
                <a:noFill/>
              </a:ln>
            </p:spPr>
            <p:txBody>
              <a:bodyPr lIns="45718" rIns="45718" anchor="ctr" anchorCtr="0"/>
              <a:p>
                <a:pPr hangingPunct="0"/>
                <a:endParaRPr lang="en-US" altLang="zh-CN" sz="1800" b="0">
                  <a:solidFill>
                    <a:srgbClr val="DF2024"/>
                  </a:solidFill>
                  <a:latin typeface="Calibri" panose="020F0502020204030204" charset="0"/>
                </a:endParaRPr>
              </a:p>
            </p:txBody>
          </p:sp>
          <p:sp>
            <p:nvSpPr>
              <p:cNvPr id="16" name="Shape 26"/>
              <p:cNvSpPr/>
              <p:nvPr/>
            </p:nvSpPr>
            <p:spPr>
              <a:xfrm>
                <a:off x="17272" y="646"/>
                <a:ext cx="1250" cy="337"/>
              </a:xfrm>
              <a:prstGeom prst="rect">
                <a:avLst/>
              </a:prstGeom>
              <a:ln w="12700">
                <a:miter lim="400000"/>
              </a:ln>
              <a:effectLst/>
            </p:spPr>
            <p:txBody>
              <a:bodyPr wrap="square" lIns="45718" rIns="45718">
                <a:spAutoFit/>
              </a:bodyPr>
              <a:p>
                <a:pPr algn="ctr" fontAlgn="auto" hangingPunct="0">
                  <a:lnSpc>
                    <a:spcPct val="100000"/>
                  </a:lnSpc>
                  <a:spcBef>
                    <a:spcPts val="0"/>
                  </a:spcBef>
                  <a:spcAft>
                    <a:spcPts val="0"/>
                  </a:spcAft>
                  <a:defRPr sz="4200" b="0" baseline="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altLang="zh-CN" sz="450" strike="noStrike" kern="0" baseline="0" noProof="1" dirty="0">
                    <a:solidFill>
                      <a:srgbClr val="D62F2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www.xybsyw.com</a:t>
                </a:r>
                <a:endParaRPr lang="en-US" altLang="zh-CN" sz="450" strike="noStrike" kern="0" baseline="0" noProof="1" dirty="0">
                  <a:solidFill>
                    <a:srgbClr val="D62F2F"/>
                  </a:solidFill>
                  <a:effectLst/>
                  <a:sym typeface="微软雅黑" panose="020B0503020204020204" charset="-122"/>
                </a:endParaRPr>
              </a:p>
            </p:txBody>
          </p:sp>
        </p:grpSp>
        <p:pic>
          <p:nvPicPr>
            <p:cNvPr id="50187" name="图片 13" descr="红色1"/>
            <p:cNvPicPr>
              <a:picLocks noChangeAspect="1"/>
            </p:cNvPicPr>
            <p:nvPr/>
          </p:nvPicPr>
          <p:blipFill>
            <a:blip r:embed="rId1"/>
            <a:stretch>
              <a:fillRect/>
            </a:stretch>
          </p:blipFill>
          <p:spPr>
            <a:xfrm>
              <a:off x="17432" y="277"/>
              <a:ext cx="929" cy="299"/>
            </a:xfrm>
            <a:prstGeom prst="rect">
              <a:avLst/>
            </a:prstGeom>
            <a:noFill/>
            <a:ln w="9525">
              <a:noFill/>
            </a:ln>
          </p:spPr>
        </p:pic>
      </p:gr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01" name="标题 1"/>
          <p:cNvSpPr>
            <a:spLocks noGrp="1"/>
          </p:cNvSpPr>
          <p:nvPr>
            <p:ph type="ctrTitle"/>
          </p:nvPr>
        </p:nvSpPr>
        <p:spPr>
          <a:xfrm>
            <a:off x="258763" y="73025"/>
            <a:ext cx="5461000" cy="393700"/>
          </a:xfrm>
        </p:spPr>
        <p:txBody>
          <a:bodyPr anchor="b" anchorCtr="0"/>
          <a:p>
            <a:pPr defTabSz="685800">
              <a:buClrTx/>
              <a:buSzTx/>
              <a:buFontTx/>
              <a:buNone/>
            </a:pPr>
            <a:r>
              <a:rPr lang="en-US" altLang="zh-CN" kern="1200">
                <a:latin typeface="Microsoft YaHei Bold" panose="020B0502040204020203" charset="-122"/>
                <a:ea typeface="Microsoft YaHei Bold" panose="020B0502040204020203" charset="-122"/>
                <a:cs typeface="+mj-cs"/>
                <a:sym typeface="宋体" panose="02010600030101010101" pitchFamily="2" charset="-122"/>
              </a:rPr>
              <a:t>3.1 </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指导老师电脑网页操作</a:t>
            </a:r>
            <a:r>
              <a:rPr lang="en-US" altLang="zh-CN" kern="1200">
                <a:latin typeface="Microsoft YaHei Bold" panose="020B0502040204020203" charset="-122"/>
                <a:ea typeface="Microsoft YaHei Bold" panose="020B0502040204020203" charset="-122"/>
                <a:cs typeface="+mj-cs"/>
                <a:sym typeface="宋体" panose="02010600030101010101" pitchFamily="2" charset="-122"/>
              </a:rPr>
              <a:t>-</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查看实习计划要求</a:t>
            </a:r>
            <a:r>
              <a:rPr lang="en-US" altLang="zh-CN" kern="1200">
                <a:latin typeface="Microsoft YaHei Bold" panose="020B0502040204020203" charset="-122"/>
                <a:ea typeface="Microsoft YaHei Bold" panose="020B0502040204020203" charset="-122"/>
                <a:cs typeface="+mj-cs"/>
                <a:sym typeface="宋体" panose="02010600030101010101" pitchFamily="2" charset="-122"/>
              </a:rPr>
              <a:t>-</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我的实习生</a:t>
            </a:r>
            <a:endParaRPr lang="zh-CN" altLang="en-US" kern="1200">
              <a:latin typeface="Microsoft YaHei Bold" panose="020B0502040204020203" charset="-122"/>
              <a:ea typeface="Microsoft YaHei Bold" panose="020B0502040204020203" charset="-122"/>
              <a:cs typeface="+mj-cs"/>
              <a:sym typeface="宋体" panose="02010600030101010101" pitchFamily="2" charset="-122"/>
            </a:endParaRPr>
          </a:p>
        </p:txBody>
      </p:sp>
      <p:sp>
        <p:nvSpPr>
          <p:cNvPr id="4" name="文本框 3"/>
          <p:cNvSpPr txBox="1"/>
          <p:nvPr/>
        </p:nvSpPr>
        <p:spPr>
          <a:xfrm>
            <a:off x="1120775" y="1090613"/>
            <a:ext cx="6813550" cy="2009775"/>
          </a:xfrm>
          <a:prstGeom prst="rect">
            <a:avLst/>
          </a:prstGeom>
          <a:noFill/>
          <a:ln w="9525">
            <a:noFill/>
          </a:ln>
        </p:spPr>
        <p:txBody>
          <a:bodyPr wrap="square">
            <a:spAutoFit/>
          </a:bodyPr>
          <a:p>
            <a:pPr marR="0" algn="ctr" defTabSz="914400">
              <a:lnSpc>
                <a:spcPct val="130000"/>
              </a:lnSpc>
              <a:buClrTx/>
              <a:buSzTx/>
              <a:defRPr/>
            </a:pPr>
            <a:r>
              <a:rPr kumimoji="0" lang="zh-CN" altLang="en-US" sz="2400" kern="1200" cap="none" spc="0" normalizeH="0" baseline="0" noProof="1">
                <a:solidFill>
                  <a:srgbClr val="FF0000"/>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查看实习计划要求</a:t>
            </a:r>
            <a:r>
              <a:rPr kumimoji="0" lang="en-US" altLang="zh-CN" sz="2400" kern="1200" cap="none" spc="0" normalizeH="0" baseline="0" noProof="1">
                <a:solidFill>
                  <a:srgbClr val="FF0000"/>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a:t>
            </a:r>
            <a:r>
              <a:rPr kumimoji="0" lang="zh-CN" altLang="en-US" sz="2400" kern="1200" cap="none" spc="0" normalizeH="0" baseline="0" noProof="1">
                <a:solidFill>
                  <a:srgbClr val="FF0000"/>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我的实习生</a:t>
            </a:r>
            <a:endParaRPr kumimoji="0" lang="zh-CN" altLang="en-US" sz="2400" kern="1200" cap="none" spc="0" normalizeH="0" baseline="0" noProof="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endParaRPr>
          </a:p>
          <a:p>
            <a:pPr marL="342900" marR="0" indent="-342900" defTabSz="914400">
              <a:lnSpc>
                <a:spcPct val="130000"/>
              </a:lnSpc>
              <a:buClrTx/>
              <a:buSzTx/>
              <a:buAutoNum type="arabicPeriod"/>
              <a:defRPr/>
            </a:pPr>
            <a:r>
              <a:rPr lang="zh-CN" altLang="en-US" sz="1800" b="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点击</a:t>
            </a:r>
            <a:r>
              <a:rPr lang="en-US" altLang="zh-CN" sz="1800" b="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a:t>
            </a:r>
            <a:r>
              <a:rPr lang="zh-CN" altLang="en-US" sz="1800" b="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实践教学</a:t>
            </a:r>
            <a:r>
              <a:rPr lang="en-US" altLang="zh-CN" sz="1800" b="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a:t>
            </a:r>
            <a:r>
              <a:rPr lang="zh-CN" altLang="en-US" sz="1800" b="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导航菜单，进入实践教学模块</a:t>
            </a:r>
            <a:endParaRPr lang="zh-CN" altLang="en-US" sz="1800" b="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endParaRPr>
          </a:p>
          <a:p>
            <a:pPr marL="342900" marR="0" indent="-342900" defTabSz="914400">
              <a:lnSpc>
                <a:spcPct val="130000"/>
              </a:lnSpc>
              <a:buClrTx/>
              <a:buSzTx/>
              <a:buAutoNum type="arabicPeriod"/>
              <a:defRPr/>
            </a:pPr>
            <a:r>
              <a:rPr lang="zh-CN" altLang="en-US" sz="1800" b="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点击</a:t>
            </a:r>
            <a:r>
              <a:rPr lang="en-US" altLang="zh-CN" sz="1800" b="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a:t>
            </a:r>
            <a:r>
              <a:rPr lang="zh-CN" altLang="en-US" sz="1800" b="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实习计划</a:t>
            </a:r>
            <a:r>
              <a:rPr lang="en-US" altLang="zh-CN" sz="1800" b="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a:t>
            </a:r>
            <a:r>
              <a:rPr lang="zh-CN" altLang="en-US" sz="1800" b="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中指导的计划，查看计划要求详情</a:t>
            </a:r>
            <a:endParaRPr lang="zh-CN" altLang="en-US" sz="1800" b="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endParaRPr>
          </a:p>
          <a:p>
            <a:pPr marL="342900" marR="0" indent="-342900" defTabSz="914400">
              <a:lnSpc>
                <a:spcPct val="130000"/>
              </a:lnSpc>
              <a:buClrTx/>
              <a:buSzTx/>
              <a:buAutoNum type="arabicPeriod"/>
              <a:defRPr/>
            </a:pPr>
            <a:r>
              <a:rPr kumimoji="0" lang="en-US" altLang="zh-CN"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点击“我的实习生”功能菜单</a:t>
            </a:r>
            <a:r>
              <a:rPr kumimoji="0" lang="zh-CN" altLang="en-US"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，有两个统计表格（见后图）</a:t>
            </a:r>
            <a:endParaRPr kumimoji="0" lang="en-US" altLang="zh-CN"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endParaRPr>
          </a:p>
          <a:p>
            <a:pPr marL="342900" marR="0" indent="-342900" defTabSz="914400">
              <a:lnSpc>
                <a:spcPct val="130000"/>
              </a:lnSpc>
              <a:buClrTx/>
              <a:buSzTx/>
              <a:buAutoNum type="arabicPeriod"/>
              <a:defRPr/>
            </a:pPr>
            <a:r>
              <a:rPr kumimoji="0" lang="en-US" altLang="zh-CN"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查看实习过程统计或学生参与情况</a:t>
            </a:r>
            <a:endParaRPr kumimoji="0" lang="en-US" altLang="zh-CN"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endParaRP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5" name="标题 1"/>
          <p:cNvSpPr>
            <a:spLocks noGrp="1"/>
          </p:cNvSpPr>
          <p:nvPr>
            <p:ph type="ctrTitle"/>
          </p:nvPr>
        </p:nvSpPr>
        <p:spPr>
          <a:xfrm>
            <a:off x="259080" y="236220"/>
            <a:ext cx="6073775" cy="230505"/>
          </a:xfrm>
        </p:spPr>
        <p:txBody>
          <a:bodyPr wrap="square" anchor="b" anchorCtr="0"/>
          <a:p>
            <a:pPr defTabSz="685800">
              <a:buClrTx/>
              <a:buSzTx/>
              <a:buFontTx/>
              <a:buNone/>
            </a:pPr>
            <a:r>
              <a:rPr lang="en-US" altLang="zh-CN" b="0">
                <a:solidFill>
                  <a:schemeClr val="tx1"/>
                </a:solidFill>
                <a:sym typeface="+mn-ea"/>
              </a:rPr>
              <a:t>3.1</a:t>
            </a:r>
            <a:r>
              <a:rPr lang="zh-CN" altLang="en-US" b="0">
                <a:solidFill>
                  <a:schemeClr val="tx1"/>
                </a:solidFill>
                <a:sym typeface="+mn-ea"/>
              </a:rPr>
              <a:t>指导老师电脑端查看我负责的实习生</a:t>
            </a:r>
            <a:r>
              <a:rPr lang="zh-CN" b="0">
                <a:sym typeface="+mn-ea"/>
              </a:rPr>
              <a:t>小程</a:t>
            </a:r>
            <a:r>
              <a:rPr lang="zh-CN">
                <a:sym typeface="+mn-ea"/>
              </a:rPr>
              <a:t>序</a:t>
            </a:r>
            <a:r>
              <a:rPr lang="en-US" altLang="zh-CN">
                <a:sym typeface="+mn-ea"/>
              </a:rPr>
              <a:t>-</a:t>
            </a:r>
            <a:r>
              <a:rPr lang="zh-CN" altLang="en-US">
                <a:sym typeface="+mn-ea"/>
              </a:rPr>
              <a:t>工作台</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统计</a:t>
            </a:r>
            <a:r>
              <a:rPr lang="en-US" altLang="zh-CN" kern="1200">
                <a:latin typeface="Microsoft YaHei Bold" panose="020B0502040204020203" charset="-122"/>
                <a:ea typeface="Microsoft YaHei Bold" panose="020B0502040204020203" charset="-122"/>
                <a:cs typeface="+mj-cs"/>
                <a:sym typeface="宋体" panose="02010600030101010101" pitchFamily="2" charset="-122"/>
              </a:rPr>
              <a:t>-</a:t>
            </a:r>
            <a:r>
              <a:rPr lang="zh-CN" altLang="zh-CN" kern="1200">
                <a:latin typeface="Microsoft YaHei Bold" panose="020B0502040204020203" charset="-122"/>
                <a:ea typeface="Microsoft YaHei Bold" panose="020B0502040204020203" charset="-122"/>
                <a:cs typeface="+mj-cs"/>
                <a:sym typeface="宋体" panose="02010600030101010101" pitchFamily="2" charset="-122"/>
              </a:rPr>
              <a:t>我的实习生</a:t>
            </a:r>
            <a:endParaRPr lang="zh-CN" altLang="zh-CN" kern="1200">
              <a:latin typeface="Microsoft YaHei Bold" panose="020B0502040204020203" charset="-122"/>
              <a:ea typeface="Microsoft YaHei Bold" panose="020B0502040204020203" charset="-122"/>
              <a:cs typeface="+mj-cs"/>
              <a:sym typeface="宋体" panose="02010600030101010101" pitchFamily="2" charset="-122"/>
            </a:endParaRPr>
          </a:p>
        </p:txBody>
      </p:sp>
      <p:cxnSp>
        <p:nvCxnSpPr>
          <p:cNvPr id="10" name="直接箭头连接符 9"/>
          <p:cNvCxnSpPr/>
          <p:nvPr>
            <p:custDataLst>
              <p:tags r:id="rId1"/>
            </p:custDataLst>
          </p:nvPr>
        </p:nvCxnSpPr>
        <p:spPr>
          <a:xfrm flipH="1" flipV="1">
            <a:off x="1403350" y="4227830"/>
            <a:ext cx="358775" cy="287338"/>
          </a:xfrm>
          <a:prstGeom prst="straightConnector1">
            <a:avLst/>
          </a:prstGeom>
          <a:ln w="31750"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custDataLst>
              <p:tags r:id="rId2"/>
            </p:custDataLst>
          </p:nvPr>
        </p:nvPicPr>
        <p:blipFill>
          <a:blip r:embed="rId3"/>
          <a:stretch>
            <a:fillRect/>
          </a:stretch>
        </p:blipFill>
        <p:spPr>
          <a:xfrm>
            <a:off x="224790" y="742950"/>
            <a:ext cx="8693785" cy="4031615"/>
          </a:xfrm>
          <a:prstGeom prst="rect">
            <a:avLst/>
          </a:prstGeom>
        </p:spPr>
      </p:pic>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3250" name="标题 1"/>
          <p:cNvSpPr>
            <a:spLocks noGrp="1"/>
          </p:cNvSpPr>
          <p:nvPr>
            <p:ph type="ctrTitle"/>
          </p:nvPr>
        </p:nvSpPr>
        <p:spPr>
          <a:xfrm>
            <a:off x="258763" y="236220"/>
            <a:ext cx="5461000" cy="230505"/>
          </a:xfrm>
        </p:spPr>
        <p:txBody>
          <a:bodyPr anchor="b" anchorCtr="0"/>
          <a:p>
            <a:pPr defTabSz="685800">
              <a:buClrTx/>
              <a:buSzTx/>
              <a:buFontTx/>
              <a:buNone/>
            </a:pPr>
            <a:r>
              <a:rPr lang="en-US" altLang="zh-CN" b="0">
                <a:solidFill>
                  <a:schemeClr val="tx1"/>
                </a:solidFill>
                <a:sym typeface="+mn-ea"/>
              </a:rPr>
              <a:t>3.2</a:t>
            </a:r>
            <a:r>
              <a:rPr lang="zh-CN" altLang="en-US" b="0">
                <a:solidFill>
                  <a:schemeClr val="tx1"/>
                </a:solidFill>
                <a:sym typeface="+mn-ea"/>
              </a:rPr>
              <a:t>指导老师电脑端查看我</a:t>
            </a:r>
            <a:r>
              <a:rPr lang="zh-CN" altLang="en-US" b="0">
                <a:solidFill>
                  <a:schemeClr val="tx1"/>
                </a:solidFill>
                <a:sym typeface="+mn-ea"/>
              </a:rPr>
              <a:t>参与的实习</a:t>
            </a:r>
            <a:r>
              <a:rPr lang="zh-CN" altLang="en-US" b="0">
                <a:solidFill>
                  <a:schemeClr val="tx1"/>
                </a:solidFill>
                <a:sym typeface="+mn-ea"/>
              </a:rPr>
              <a:t>计划</a:t>
            </a:r>
            <a:endParaRPr lang="zh-CN" altLang="en-US" b="0">
              <a:solidFill>
                <a:schemeClr val="tx1"/>
              </a:solidFill>
              <a:sym typeface="+mn-ea"/>
            </a:endParaRPr>
          </a:p>
        </p:txBody>
      </p:sp>
      <p:sp>
        <p:nvSpPr>
          <p:cNvPr id="53251" name="文本框 4"/>
          <p:cNvSpPr txBox="1"/>
          <p:nvPr/>
        </p:nvSpPr>
        <p:spPr>
          <a:xfrm>
            <a:off x="1514475" y="3702050"/>
            <a:ext cx="7450138" cy="736600"/>
          </a:xfrm>
          <a:prstGeom prst="rect">
            <a:avLst/>
          </a:prstGeom>
          <a:noFill/>
          <a:ln w="9525">
            <a:noFill/>
          </a:ln>
        </p:spPr>
        <p:txBody>
          <a:bodyPr wrap="square" anchor="t" anchorCtr="0">
            <a:spAutoFit/>
          </a:bodyPr>
          <a:p>
            <a:r>
              <a:rPr lang="zh-CN" altLang="en-US" sz="1400" b="0">
                <a:solidFill>
                  <a:srgbClr val="FF0000"/>
                </a:solidFill>
                <a:latin typeface="微软雅黑" panose="020B0503020204020204" charset="-122"/>
                <a:ea typeface="微软雅黑" panose="020B0503020204020204" charset="-122"/>
              </a:rPr>
              <a:t>点击详情按钮，可以查看实习计划的设置、实习要求（计划设置是否需要签到、周日志、三方协议、实习报告、成绩鉴定等）、实习项目，方便指导老师了解实习负责老师设置的计划情况。</a:t>
            </a:r>
            <a:endParaRPr lang="zh-CN" altLang="en-US" sz="1400" b="0">
              <a:solidFill>
                <a:srgbClr val="FF0000"/>
              </a:solidFill>
              <a:latin typeface="微软雅黑" panose="020B0503020204020204" charset="-122"/>
              <a:ea typeface="微软雅黑" panose="020B0503020204020204" charset="-122"/>
            </a:endParaRPr>
          </a:p>
        </p:txBody>
      </p:sp>
      <p:cxnSp>
        <p:nvCxnSpPr>
          <p:cNvPr id="6" name="直接箭头连接符 5"/>
          <p:cNvCxnSpPr/>
          <p:nvPr>
            <p:custDataLst>
              <p:tags r:id="rId1"/>
            </p:custDataLst>
          </p:nvPr>
        </p:nvCxnSpPr>
        <p:spPr>
          <a:xfrm flipV="1">
            <a:off x="6948170" y="2931795"/>
            <a:ext cx="289560" cy="720090"/>
          </a:xfrm>
          <a:prstGeom prst="straightConnector1">
            <a:avLst/>
          </a:prstGeom>
          <a:ln w="31750"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custDataLst>
              <p:tags r:id="rId2"/>
            </p:custDataLst>
          </p:nvPr>
        </p:nvPicPr>
        <p:blipFill>
          <a:blip r:embed="rId3"/>
          <a:stretch>
            <a:fillRect/>
          </a:stretch>
        </p:blipFill>
        <p:spPr>
          <a:xfrm>
            <a:off x="457200" y="971550"/>
            <a:ext cx="8099425" cy="3796030"/>
          </a:xfrm>
          <a:prstGeom prst="rect">
            <a:avLst/>
          </a:prstGeom>
        </p:spPr>
      </p:pic>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3" name="标题 1"/>
          <p:cNvSpPr>
            <a:spLocks noGrp="1"/>
          </p:cNvSpPr>
          <p:nvPr>
            <p:ph type="ctrTitle"/>
          </p:nvPr>
        </p:nvSpPr>
        <p:spPr>
          <a:xfrm>
            <a:off x="258763" y="73025"/>
            <a:ext cx="5461000" cy="393700"/>
          </a:xfrm>
        </p:spPr>
        <p:txBody>
          <a:bodyPr anchor="b" anchorCtr="0"/>
          <a:p>
            <a:pPr defTabSz="685800">
              <a:buClrTx/>
              <a:buSzTx/>
              <a:buFontTx/>
              <a:buNone/>
            </a:pPr>
            <a:r>
              <a:rPr lang="en-US" altLang="zh-CN" kern="1200">
                <a:latin typeface="Microsoft YaHei Bold" panose="020B0502040204020203" charset="-122"/>
                <a:ea typeface="Microsoft YaHei Bold" panose="020B0502040204020203" charset="-122"/>
                <a:cs typeface="+mj-cs"/>
                <a:sym typeface="宋体" panose="02010600030101010101" pitchFamily="2" charset="-122"/>
              </a:rPr>
              <a:t>3.3 </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指导老师电脑网页操作</a:t>
            </a:r>
            <a:r>
              <a:rPr lang="en-US" altLang="zh-CN" kern="1200">
                <a:latin typeface="Microsoft YaHei Bold" panose="020B0502040204020203" charset="-122"/>
                <a:ea typeface="Microsoft YaHei Bold" panose="020B0502040204020203" charset="-122"/>
                <a:cs typeface="+mj-cs"/>
                <a:sym typeface="宋体" panose="02010600030101010101" pitchFamily="2" charset="-122"/>
              </a:rPr>
              <a:t>-</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过程管理</a:t>
            </a:r>
            <a:r>
              <a:rPr lang="en-US" altLang="zh-CN" kern="1200">
                <a:latin typeface="Microsoft YaHei Bold" panose="020B0502040204020203" charset="-122"/>
                <a:ea typeface="Microsoft YaHei Bold" panose="020B0502040204020203" charset="-122"/>
                <a:cs typeface="+mj-cs"/>
                <a:sym typeface="宋体" panose="02010600030101010101" pitchFamily="2" charset="-122"/>
              </a:rPr>
              <a:t>-</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报名审核</a:t>
            </a:r>
            <a:endParaRPr lang="zh-CN" altLang="en-US" kern="1200">
              <a:latin typeface="Microsoft YaHei Bold" panose="020B0502040204020203" charset="-122"/>
              <a:ea typeface="Microsoft YaHei Bold" panose="020B0502040204020203" charset="-122"/>
              <a:cs typeface="+mj-cs"/>
              <a:sym typeface="宋体" panose="02010600030101010101" pitchFamily="2" charset="-122"/>
            </a:endParaRPr>
          </a:p>
        </p:txBody>
      </p:sp>
      <p:sp>
        <p:nvSpPr>
          <p:cNvPr id="3" name="文本框 2"/>
          <p:cNvSpPr txBox="1"/>
          <p:nvPr/>
        </p:nvSpPr>
        <p:spPr>
          <a:xfrm>
            <a:off x="695325" y="717550"/>
            <a:ext cx="7753350" cy="2705100"/>
          </a:xfrm>
          <a:prstGeom prst="rect">
            <a:avLst/>
          </a:prstGeom>
          <a:noFill/>
          <a:ln w="9525">
            <a:noFill/>
          </a:ln>
        </p:spPr>
        <p:txBody>
          <a:bodyPr wrap="square">
            <a:spAutoFit/>
          </a:bodyPr>
          <a:p>
            <a:pPr marR="0" algn="ctr" defTabSz="914400">
              <a:lnSpc>
                <a:spcPct val="130000"/>
              </a:lnSpc>
              <a:buClrTx/>
              <a:buSzTx/>
              <a:defRPr/>
            </a:pPr>
            <a:r>
              <a:rPr kumimoji="0" lang="zh-CN" altLang="en-US" sz="2400" kern="1200" cap="none" spc="0" normalizeH="0" baseline="0" noProof="1">
                <a:solidFill>
                  <a:srgbClr val="FF0000"/>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报名审核</a:t>
            </a:r>
            <a:endParaRPr kumimoji="0" lang="zh-CN" altLang="en-US" sz="2400" kern="1200" cap="none" spc="0" normalizeH="0" baseline="0" noProof="1">
              <a:solidFill>
                <a:srgbClr val="FF0000"/>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endParaRPr>
          </a:p>
          <a:p>
            <a:pPr marR="0" algn="ctr" defTabSz="914400">
              <a:lnSpc>
                <a:spcPct val="130000"/>
              </a:lnSpc>
              <a:buClrTx/>
              <a:buSzTx/>
              <a:defRPr/>
            </a:pPr>
            <a:endParaRPr kumimoji="0" lang="zh-CN" altLang="en-US" sz="2400" kern="1200" cap="none" spc="0" normalizeH="0" baseline="0" noProof="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endParaRPr>
          </a:p>
          <a:p>
            <a:pPr marL="342900" marR="0" indent="-342900" defTabSz="914400">
              <a:lnSpc>
                <a:spcPct val="130000"/>
              </a:lnSpc>
              <a:buClrTx/>
              <a:buSzTx/>
              <a:buAutoNum type="arabicPeriod"/>
              <a:defRPr/>
            </a:pPr>
            <a:r>
              <a:rPr kumimoji="0" lang="zh-CN" altLang="en-US"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点击</a:t>
            </a:r>
            <a:r>
              <a:rPr kumimoji="0" lang="en-US" altLang="zh-CN"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a:t>
            </a:r>
            <a:r>
              <a:rPr kumimoji="0" lang="zh-CN" altLang="en-US"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实践教学</a:t>
            </a:r>
            <a:r>
              <a:rPr kumimoji="0" lang="en-US" altLang="zh-CN"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a:t>
            </a:r>
            <a:r>
              <a:rPr kumimoji="0" lang="zh-CN" altLang="en-US"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导航菜单，进入实践教学功能模块</a:t>
            </a:r>
            <a:endParaRPr kumimoji="0" lang="zh-CN" altLang="en-US"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endParaRPr>
          </a:p>
          <a:p>
            <a:pPr marL="342900" marR="0" indent="-342900" defTabSz="914400">
              <a:lnSpc>
                <a:spcPct val="130000"/>
              </a:lnSpc>
              <a:buClrTx/>
              <a:buSzTx/>
              <a:buAutoNum type="arabicPeriod"/>
              <a:defRPr/>
            </a:pPr>
            <a:r>
              <a:rPr kumimoji="0" lang="zh-CN" altLang="en-US"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点击</a:t>
            </a:r>
            <a:r>
              <a:rPr kumimoji="0" lang="en-US" altLang="zh-CN"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a:t>
            </a:r>
            <a:r>
              <a:rPr kumimoji="0" lang="zh-CN" altLang="en-US"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报名审核</a:t>
            </a:r>
            <a:r>
              <a:rPr kumimoji="0" lang="en-US" altLang="zh-CN"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a:t>
            </a:r>
            <a:r>
              <a:rPr kumimoji="0" lang="zh-CN" altLang="en-US"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，查看报名学生情况</a:t>
            </a:r>
            <a:endParaRPr kumimoji="0" lang="zh-CN" altLang="en-US"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endParaRPr>
          </a:p>
          <a:p>
            <a:pPr marL="342900" marR="0" indent="-342900" defTabSz="914400">
              <a:lnSpc>
                <a:spcPct val="130000"/>
              </a:lnSpc>
              <a:buClrTx/>
              <a:buSzTx/>
              <a:buAutoNum type="arabicPeriod"/>
              <a:defRPr/>
            </a:pPr>
            <a:r>
              <a:rPr kumimoji="0" lang="zh-CN" altLang="en-US"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点击学生名字，查看学生报名详情</a:t>
            </a:r>
            <a:endParaRPr kumimoji="0" lang="zh-CN" altLang="en-US"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endParaRPr>
          </a:p>
          <a:p>
            <a:pPr marL="342900" marR="0" indent="-342900" defTabSz="914400">
              <a:lnSpc>
                <a:spcPct val="130000"/>
              </a:lnSpc>
              <a:buClrTx/>
              <a:buSzTx/>
              <a:buAutoNum type="arabicPeriod"/>
              <a:defRPr/>
            </a:pPr>
            <a:r>
              <a:rPr kumimoji="0" lang="zh-CN" altLang="en-US"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审核学生报名申请，通过或者拒绝</a:t>
            </a:r>
            <a:endParaRPr kumimoji="0" lang="zh-CN" altLang="en-US"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endParaRPr>
          </a:p>
          <a:p>
            <a:pPr marR="0" algn="ctr" defTabSz="914400">
              <a:buClrTx/>
              <a:buSzTx/>
              <a:defRPr/>
            </a:pPr>
            <a:endParaRPr kumimoji="0" lang="zh-CN" altLang="en-US" sz="1400" b="0" kern="1200" cap="none" spc="0" normalizeH="0" baseline="0" noProof="1">
              <a:solidFill>
                <a:srgbClr val="000000"/>
              </a:solidFill>
              <a:latin typeface="宋体" panose="02010600030101010101" pitchFamily="2" charset="-122"/>
              <a:ea typeface="宋体" panose="02010600030101010101" pitchFamily="2" charset="-122"/>
              <a:cs typeface="宋体" panose="02010600030101010101" pitchFamily="2" charset="-122"/>
              <a:sym typeface="Calibri" panose="020F0502020204030204" charset="0"/>
            </a:endParaRP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8" name="标题 1"/>
          <p:cNvSpPr>
            <a:spLocks noGrp="1"/>
          </p:cNvSpPr>
          <p:nvPr>
            <p:ph type="ctrTitle"/>
          </p:nvPr>
        </p:nvSpPr>
        <p:spPr>
          <a:xfrm>
            <a:off x="258763" y="236220"/>
            <a:ext cx="5461000" cy="230505"/>
          </a:xfrm>
        </p:spPr>
        <p:txBody>
          <a:bodyPr anchor="b" anchorCtr="0"/>
          <a:p>
            <a:pPr defTabSz="685800">
              <a:buClrTx/>
              <a:buSzTx/>
              <a:buFontTx/>
              <a:buNone/>
            </a:pPr>
            <a:r>
              <a:rPr lang="en-US" altLang="zh-CN" b="0">
                <a:solidFill>
                  <a:schemeClr val="tx1"/>
                </a:solidFill>
                <a:sym typeface="+mn-ea"/>
              </a:rPr>
              <a:t>3.3</a:t>
            </a:r>
            <a:r>
              <a:rPr lang="zh-CN" altLang="en-US" b="0">
                <a:solidFill>
                  <a:schemeClr val="tx1"/>
                </a:solidFill>
                <a:sym typeface="+mn-ea"/>
              </a:rPr>
              <a:t>学生报名</a:t>
            </a:r>
            <a:r>
              <a:rPr lang="zh-CN" altLang="en-US" b="0">
                <a:solidFill>
                  <a:schemeClr val="tx1"/>
                </a:solidFill>
                <a:sym typeface="+mn-ea"/>
              </a:rPr>
              <a:t>审核</a:t>
            </a:r>
            <a:endParaRPr lang="zh-CN" altLang="en-US" b="0">
              <a:solidFill>
                <a:schemeClr val="tx1"/>
              </a:solidFill>
              <a:sym typeface="+mn-ea"/>
            </a:endParaRPr>
          </a:p>
        </p:txBody>
      </p:sp>
      <p:sp>
        <p:nvSpPr>
          <p:cNvPr id="5" name="文本框 4"/>
          <p:cNvSpPr txBox="1"/>
          <p:nvPr/>
        </p:nvSpPr>
        <p:spPr>
          <a:xfrm>
            <a:off x="1193800" y="2715895"/>
            <a:ext cx="3347720" cy="306705"/>
          </a:xfrm>
          <a:prstGeom prst="rect">
            <a:avLst/>
          </a:prstGeom>
          <a:noFill/>
          <a:effectLst>
            <a:glow rad="1079500">
              <a:schemeClr val="accent3">
                <a:satMod val="175000"/>
                <a:alpha val="100000"/>
              </a:schemeClr>
            </a:glow>
          </a:effectLst>
        </p:spPr>
        <p:txBody>
          <a:bodyPr wrap="square" rtlCol="0">
            <a:spAutoFit/>
            <a:scene3d>
              <a:camera prst="orthographicFront"/>
              <a:lightRig rig="threePt" dir="t"/>
            </a:scene3d>
          </a:bodyPr>
          <a:p>
            <a:r>
              <a:rPr lang="en-US" altLang="zh-CN" sz="1400" b="0" noProof="1">
                <a:solidFill>
                  <a:srgbClr val="FF0000"/>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2.</a:t>
            </a:r>
            <a:r>
              <a:rPr lang="zh-CN" altLang="en-US" sz="1400" b="0" noProof="1">
                <a:solidFill>
                  <a:srgbClr val="FF0000"/>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点击</a:t>
            </a:r>
            <a:r>
              <a:rPr lang="en-US" altLang="zh-CN" sz="1400" b="0" noProof="1">
                <a:solidFill>
                  <a:srgbClr val="FF0000"/>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a:t>
            </a:r>
            <a:r>
              <a:rPr lang="zh-CN" altLang="en-US" sz="1400" b="0" noProof="1">
                <a:solidFill>
                  <a:srgbClr val="FF0000"/>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报名审核</a:t>
            </a:r>
            <a:r>
              <a:rPr lang="en-US" altLang="zh-CN" sz="1400" b="0" noProof="1">
                <a:solidFill>
                  <a:srgbClr val="FF0000"/>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a:t>
            </a:r>
            <a:r>
              <a:rPr lang="zh-CN" altLang="en-US" sz="1400" b="0" noProof="1">
                <a:solidFill>
                  <a:srgbClr val="FF0000"/>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功能菜单</a:t>
            </a:r>
            <a:endParaRPr lang="zh-CN" altLang="en-US" sz="1400" b="0" noProof="1">
              <a:solidFill>
                <a:srgbClr val="FF0000"/>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endParaRPr>
          </a:p>
        </p:txBody>
      </p:sp>
      <p:sp>
        <p:nvSpPr>
          <p:cNvPr id="9" name="文本框 8"/>
          <p:cNvSpPr txBox="1"/>
          <p:nvPr/>
        </p:nvSpPr>
        <p:spPr>
          <a:xfrm>
            <a:off x="4067810" y="3868420"/>
            <a:ext cx="3221355" cy="521970"/>
          </a:xfrm>
          <a:prstGeom prst="rect">
            <a:avLst/>
          </a:prstGeom>
          <a:noFill/>
          <a:effectLst>
            <a:glow rad="1079500">
              <a:schemeClr val="accent3">
                <a:satMod val="175000"/>
                <a:alpha val="100000"/>
              </a:schemeClr>
            </a:glow>
          </a:effectLst>
        </p:spPr>
        <p:txBody>
          <a:bodyPr wrap="square" rtlCol="0">
            <a:spAutoFit/>
            <a:scene3d>
              <a:camera prst="orthographicFront"/>
              <a:lightRig rig="threePt" dir="t"/>
            </a:scene3d>
          </a:bodyPr>
          <a:p>
            <a:r>
              <a:rPr lang="en-US" altLang="zh-CN" sz="1400" b="0" noProof="1">
                <a:solidFill>
                  <a:srgbClr val="FF0000"/>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3.</a:t>
            </a:r>
            <a:r>
              <a:rPr lang="zh-CN" altLang="en-US" sz="1400" b="0" noProof="1">
                <a:solidFill>
                  <a:srgbClr val="FF0000"/>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查看详情，点击通过或者拒绝。可多选学生后批量拒绝或通过</a:t>
            </a:r>
            <a:endParaRPr lang="zh-CN" altLang="en-US" sz="1400" b="0" noProof="1">
              <a:solidFill>
                <a:srgbClr val="FF0000"/>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endParaRPr>
          </a:p>
        </p:txBody>
      </p:sp>
      <p:cxnSp>
        <p:nvCxnSpPr>
          <p:cNvPr id="15" name="直接箭头连接符 14"/>
          <p:cNvCxnSpPr/>
          <p:nvPr>
            <p:custDataLst>
              <p:tags r:id="rId1"/>
            </p:custDataLst>
          </p:nvPr>
        </p:nvCxnSpPr>
        <p:spPr>
          <a:xfrm flipH="1">
            <a:off x="5364163" y="4371975"/>
            <a:ext cx="144463" cy="287338"/>
          </a:xfrm>
          <a:prstGeom prst="straightConnector1">
            <a:avLst/>
          </a:prstGeom>
          <a:ln w="31750"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custDataLst>
              <p:tags r:id="rId2"/>
            </p:custDataLst>
          </p:nvPr>
        </p:nvPicPr>
        <p:blipFill>
          <a:blip r:embed="rId3"/>
          <a:stretch>
            <a:fillRect/>
          </a:stretch>
        </p:blipFill>
        <p:spPr>
          <a:xfrm>
            <a:off x="533400" y="852170"/>
            <a:ext cx="8286115" cy="4033520"/>
          </a:xfrm>
          <a:prstGeom prst="rect">
            <a:avLst/>
          </a:prstGeom>
        </p:spPr>
      </p:pic>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321" name="标题 1"/>
          <p:cNvSpPr>
            <a:spLocks noGrp="1"/>
          </p:cNvSpPr>
          <p:nvPr>
            <p:ph type="ctrTitle"/>
          </p:nvPr>
        </p:nvSpPr>
        <p:spPr>
          <a:xfrm>
            <a:off x="258763" y="236220"/>
            <a:ext cx="5461000" cy="230505"/>
          </a:xfrm>
        </p:spPr>
        <p:txBody>
          <a:bodyPr anchor="b" anchorCtr="0"/>
          <a:p>
            <a:pPr defTabSz="685800">
              <a:buClrTx/>
              <a:buSzTx/>
              <a:buFontTx/>
              <a:buNone/>
            </a:pPr>
            <a:r>
              <a:rPr lang="en-US" altLang="zh-CN" kern="1200">
                <a:latin typeface="Microsoft YaHei Bold" panose="020B0502040204020203" charset="-122"/>
                <a:ea typeface="Microsoft YaHei Bold" panose="020B0502040204020203" charset="-122"/>
                <a:cs typeface="+mj-cs"/>
                <a:sym typeface="宋体" panose="02010600030101010101" pitchFamily="2" charset="-122"/>
              </a:rPr>
              <a:t>.4 </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指导老师电脑网页操作</a:t>
            </a:r>
            <a:r>
              <a:rPr lang="en-US" altLang="zh-CN" kern="1200">
                <a:latin typeface="Microsoft YaHei Bold" panose="020B0502040204020203" charset="-122"/>
                <a:ea typeface="Microsoft YaHei Bold" panose="020B0502040204020203" charset="-122"/>
                <a:cs typeface="+mj-cs"/>
                <a:sym typeface="宋体" panose="02010600030101010101" pitchFamily="2" charset="-122"/>
              </a:rPr>
              <a:t>-</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过程管理</a:t>
            </a:r>
            <a:r>
              <a:rPr lang="en-US" altLang="zh-CN" kern="1200">
                <a:latin typeface="Microsoft YaHei Bold" panose="020B0502040204020203" charset="-122"/>
                <a:ea typeface="Microsoft YaHei Bold" panose="020B0502040204020203" charset="-122"/>
                <a:cs typeface="+mj-cs"/>
                <a:sym typeface="宋体" panose="02010600030101010101" pitchFamily="2" charset="-122"/>
              </a:rPr>
              <a:t>-</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周日志批阅</a:t>
            </a:r>
            <a:endParaRPr lang="zh-CN" altLang="en-US" kern="1200">
              <a:latin typeface="Microsoft YaHei Bold" panose="020B0502040204020203" charset="-122"/>
              <a:ea typeface="Microsoft YaHei Bold" panose="020B0502040204020203" charset="-122"/>
              <a:cs typeface="+mj-cs"/>
              <a:sym typeface="宋体" panose="02010600030101010101" pitchFamily="2" charset="-122"/>
            </a:endParaRPr>
          </a:p>
        </p:txBody>
      </p:sp>
      <p:sp>
        <p:nvSpPr>
          <p:cNvPr id="3" name="文本框 2"/>
          <p:cNvSpPr txBox="1"/>
          <p:nvPr/>
        </p:nvSpPr>
        <p:spPr>
          <a:xfrm>
            <a:off x="1120775" y="660400"/>
            <a:ext cx="6813550" cy="3063875"/>
          </a:xfrm>
          <a:prstGeom prst="rect">
            <a:avLst/>
          </a:prstGeom>
          <a:noFill/>
          <a:ln w="9525">
            <a:noFill/>
          </a:ln>
        </p:spPr>
        <p:txBody>
          <a:bodyPr wrap="square">
            <a:spAutoFit/>
          </a:bodyPr>
          <a:p>
            <a:pPr marR="0" algn="ctr" defTabSz="914400">
              <a:lnSpc>
                <a:spcPct val="130000"/>
              </a:lnSpc>
              <a:buClrTx/>
              <a:buSzTx/>
              <a:defRPr/>
            </a:pPr>
            <a:r>
              <a:rPr kumimoji="0" lang="zh-CN" altLang="en-US" sz="2400" kern="1200" cap="none" spc="0" normalizeH="0" baseline="0" noProof="1">
                <a:solidFill>
                  <a:srgbClr val="FF0000"/>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周日志批阅</a:t>
            </a:r>
            <a:endParaRPr kumimoji="0" lang="zh-CN" altLang="en-US" sz="2400" kern="1200" cap="none" spc="0" normalizeH="0" baseline="0" noProof="1">
              <a:solidFill>
                <a:srgbClr val="FF0000"/>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endParaRPr>
          </a:p>
          <a:p>
            <a:pPr marR="0" algn="ctr" defTabSz="914400">
              <a:lnSpc>
                <a:spcPct val="130000"/>
              </a:lnSpc>
              <a:buClrTx/>
              <a:buSzTx/>
              <a:defRPr/>
            </a:pPr>
            <a:endParaRPr kumimoji="0" lang="zh-CN" altLang="en-US" sz="2400" kern="1200" cap="none" spc="0" normalizeH="0" baseline="0" noProof="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endParaRPr>
          </a:p>
          <a:p>
            <a:pPr marL="342900" marR="0" indent="-342900" defTabSz="914400">
              <a:lnSpc>
                <a:spcPct val="130000"/>
              </a:lnSpc>
              <a:buClrTx/>
              <a:buSzTx/>
              <a:buAutoNum type="arabicPeriod"/>
              <a:defRPr/>
            </a:pPr>
            <a:r>
              <a:rPr lang="zh-CN" altLang="en-US" sz="1800" b="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点击</a:t>
            </a:r>
            <a:r>
              <a:rPr lang="en-US" altLang="zh-CN" sz="1800" b="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a:t>
            </a:r>
            <a:r>
              <a:rPr lang="zh-CN" altLang="en-US" sz="1800" b="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实践教学</a:t>
            </a:r>
            <a:r>
              <a:rPr lang="en-US" altLang="zh-CN" sz="1800" b="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a:t>
            </a:r>
            <a:r>
              <a:rPr lang="zh-CN" altLang="en-US" sz="1800" b="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导航菜单，进入实践教学功能模块</a:t>
            </a:r>
            <a:endParaRPr kumimoji="0" lang="zh-CN" altLang="en-US"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endParaRPr>
          </a:p>
          <a:p>
            <a:pPr marL="342900" marR="0" indent="-342900" defTabSz="914400">
              <a:lnSpc>
                <a:spcPct val="130000"/>
              </a:lnSpc>
              <a:buClrTx/>
              <a:buSzTx/>
              <a:buAutoNum type="arabicPeriod"/>
              <a:defRPr/>
            </a:pPr>
            <a:r>
              <a:rPr kumimoji="0" lang="zh-CN" altLang="en-US"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点击</a:t>
            </a:r>
            <a:r>
              <a:rPr kumimoji="0" lang="en-US" altLang="zh-CN"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a:t>
            </a:r>
            <a:r>
              <a:rPr kumimoji="0" lang="zh-CN" altLang="en-US"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周日志批阅</a:t>
            </a:r>
            <a:r>
              <a:rPr kumimoji="0" lang="en-US" altLang="zh-CN"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a:t>
            </a:r>
            <a:r>
              <a:rPr kumimoji="0" lang="zh-CN" altLang="en-US"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，查看学生提交的周日志</a:t>
            </a:r>
            <a:endParaRPr kumimoji="0" lang="zh-CN" altLang="en-US"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endParaRPr>
          </a:p>
          <a:p>
            <a:pPr marL="342900" marR="0" indent="-342900" defTabSz="914400">
              <a:lnSpc>
                <a:spcPct val="130000"/>
              </a:lnSpc>
              <a:buClrTx/>
              <a:buSzTx/>
              <a:buAutoNum type="arabicPeriod"/>
              <a:defRPr/>
            </a:pPr>
            <a:r>
              <a:rPr kumimoji="0" lang="zh-CN" altLang="en-US"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点击待批阅的学生姓名，查看周日志详情</a:t>
            </a:r>
            <a:endParaRPr kumimoji="0" lang="zh-CN" altLang="en-US"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endParaRPr>
          </a:p>
          <a:p>
            <a:pPr marL="342900" marR="0" indent="-342900" defTabSz="914400">
              <a:lnSpc>
                <a:spcPct val="130000"/>
              </a:lnSpc>
              <a:buClrTx/>
              <a:buSzTx/>
              <a:buAutoNum type="arabicPeriod"/>
              <a:defRPr/>
            </a:pPr>
            <a:r>
              <a:rPr kumimoji="0" lang="zh-CN" altLang="en-US"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批阅周日志，评分、填写评语，或者退回修改</a:t>
            </a:r>
            <a:endParaRPr kumimoji="0" lang="zh-CN" altLang="en-US"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endParaRPr>
          </a:p>
          <a:p>
            <a:pPr marL="342900" marR="0" indent="-342900" defTabSz="914400">
              <a:lnSpc>
                <a:spcPct val="130000"/>
              </a:lnSpc>
              <a:buClrTx/>
              <a:buSzTx/>
              <a:buAutoNum type="arabicPeriod"/>
              <a:defRPr/>
            </a:pPr>
            <a:r>
              <a:rPr kumimoji="0" lang="zh-CN" altLang="en-US"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可收藏或导出周日志</a:t>
            </a:r>
            <a:endParaRPr kumimoji="0" lang="zh-CN" altLang="en-US"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endParaRPr>
          </a:p>
          <a:p>
            <a:pPr marR="0" algn="ctr" defTabSz="914400">
              <a:buClrTx/>
              <a:buSzTx/>
              <a:defRPr/>
            </a:pPr>
            <a:endParaRPr kumimoji="0" lang="zh-CN" altLang="en-US" sz="1400" b="0" kern="1200" cap="none" spc="0" normalizeH="0" baseline="0" noProof="1">
              <a:solidFill>
                <a:srgbClr val="000000"/>
              </a:solidFill>
              <a:latin typeface="宋体" panose="02010600030101010101" pitchFamily="2" charset="-122"/>
              <a:ea typeface="宋体" panose="02010600030101010101" pitchFamily="2" charset="-122"/>
              <a:cs typeface="宋体" panose="02010600030101010101" pitchFamily="2" charset="-122"/>
              <a:sym typeface="Calibri" panose="020F0502020204030204" charset="0"/>
            </a:endParaRP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7346" name="标题 1"/>
          <p:cNvSpPr>
            <a:spLocks noGrp="1"/>
          </p:cNvSpPr>
          <p:nvPr>
            <p:ph type="ctrTitle"/>
          </p:nvPr>
        </p:nvSpPr>
        <p:spPr>
          <a:xfrm>
            <a:off x="258763" y="236220"/>
            <a:ext cx="5461000" cy="230505"/>
          </a:xfrm>
        </p:spPr>
        <p:txBody>
          <a:bodyPr anchor="b" anchorCtr="0"/>
          <a:p>
            <a:pPr defTabSz="685800">
              <a:buClrTx/>
              <a:buSzTx/>
              <a:buFontTx/>
              <a:buNone/>
            </a:pPr>
            <a:r>
              <a:rPr lang="en-US" altLang="zh-CN" b="0">
                <a:solidFill>
                  <a:schemeClr val="tx1"/>
                </a:solidFill>
                <a:sym typeface="+mn-ea"/>
              </a:rPr>
              <a:t>3.4</a:t>
            </a:r>
            <a:r>
              <a:rPr lang="zh-CN" altLang="en-US" b="0">
                <a:solidFill>
                  <a:schemeClr val="tx1"/>
                </a:solidFill>
                <a:sym typeface="+mn-ea"/>
              </a:rPr>
              <a:t>周日志批阅</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指导老师电脑网页操作</a:t>
            </a:r>
            <a:r>
              <a:rPr lang="en-US" altLang="zh-CN" kern="1200">
                <a:latin typeface="Microsoft YaHei Bold" panose="020B0502040204020203" charset="-122"/>
                <a:ea typeface="Microsoft YaHei Bold" panose="020B0502040204020203" charset="-122"/>
                <a:cs typeface="+mj-cs"/>
                <a:sym typeface="宋体" panose="02010600030101010101" pitchFamily="2" charset="-122"/>
              </a:rPr>
              <a:t>-</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过程管理</a:t>
            </a:r>
            <a:r>
              <a:rPr lang="en-US" altLang="zh-CN" kern="1200">
                <a:latin typeface="Microsoft YaHei Bold" panose="020B0502040204020203" charset="-122"/>
                <a:ea typeface="Microsoft YaHei Bold" panose="020B0502040204020203" charset="-122"/>
                <a:cs typeface="+mj-cs"/>
                <a:sym typeface="宋体" panose="02010600030101010101" pitchFamily="2" charset="-122"/>
              </a:rPr>
              <a:t>-</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周日志批阅</a:t>
            </a:r>
            <a:endParaRPr lang="zh-CN" altLang="en-US" kern="1200">
              <a:latin typeface="Microsoft YaHei Bold" panose="020B0502040204020203" charset="-122"/>
              <a:ea typeface="Microsoft YaHei Bold" panose="020B0502040204020203" charset="-122"/>
              <a:cs typeface="+mj-cs"/>
              <a:sym typeface="宋体" panose="02010600030101010101" pitchFamily="2" charset="-122"/>
            </a:endParaRPr>
          </a:p>
        </p:txBody>
      </p:sp>
      <p:cxnSp>
        <p:nvCxnSpPr>
          <p:cNvPr id="10" name="直接箭头连接符 9"/>
          <p:cNvCxnSpPr/>
          <p:nvPr/>
        </p:nvCxnSpPr>
        <p:spPr>
          <a:xfrm flipH="1">
            <a:off x="2411095" y="3435985"/>
            <a:ext cx="288925" cy="142875"/>
          </a:xfrm>
          <a:prstGeom prst="straightConnector1">
            <a:avLst/>
          </a:prstGeom>
          <a:ln w="28575">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custDataLst>
              <p:tags r:id="rId1"/>
            </p:custDataLst>
          </p:nvPr>
        </p:nvPicPr>
        <p:blipFill>
          <a:blip r:embed="rId2"/>
          <a:stretch>
            <a:fillRect/>
          </a:stretch>
        </p:blipFill>
        <p:spPr>
          <a:xfrm>
            <a:off x="599440" y="742950"/>
            <a:ext cx="7945120" cy="3886835"/>
          </a:xfrm>
          <a:prstGeom prst="rect">
            <a:avLst/>
          </a:prstGeom>
        </p:spPr>
      </p:pic>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7" name="标题 1"/>
          <p:cNvSpPr>
            <a:spLocks noGrp="1"/>
          </p:cNvSpPr>
          <p:nvPr>
            <p:ph type="ctrTitle"/>
          </p:nvPr>
        </p:nvSpPr>
        <p:spPr>
          <a:xfrm>
            <a:off x="258763" y="73025"/>
            <a:ext cx="5461000" cy="393700"/>
          </a:xfrm>
        </p:spPr>
        <p:txBody>
          <a:bodyPr anchor="b" anchorCtr="0"/>
          <a:p>
            <a:pPr defTabSz="685800">
              <a:buClrTx/>
              <a:buSzTx/>
              <a:buFontTx/>
              <a:buNone/>
            </a:pPr>
            <a:r>
              <a:rPr lang="en-US" altLang="zh-CN" kern="1200">
                <a:latin typeface="Microsoft YaHei Bold" panose="020B0502040204020203" charset="-122"/>
                <a:ea typeface="Microsoft YaHei Bold" panose="020B0502040204020203" charset="-122"/>
                <a:cs typeface="+mj-cs"/>
                <a:sym typeface="宋体" panose="02010600030101010101" pitchFamily="2" charset="-122"/>
              </a:rPr>
              <a:t>3.6 </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指导老师电脑网页操作</a:t>
            </a:r>
            <a:r>
              <a:rPr lang="en-US" altLang="zh-CN" kern="1200">
                <a:latin typeface="Microsoft YaHei Bold" panose="020B0502040204020203" charset="-122"/>
                <a:ea typeface="Microsoft YaHei Bold" panose="020B0502040204020203" charset="-122"/>
                <a:cs typeface="+mj-cs"/>
                <a:sym typeface="宋体" panose="02010600030101010101" pitchFamily="2" charset="-122"/>
              </a:rPr>
              <a:t>-</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过程管理</a:t>
            </a:r>
            <a:r>
              <a:rPr lang="en-US" altLang="zh-CN" kern="1200">
                <a:latin typeface="Microsoft YaHei Bold" panose="020B0502040204020203" charset="-122"/>
                <a:ea typeface="Microsoft YaHei Bold" panose="020B0502040204020203" charset="-122"/>
                <a:cs typeface="+mj-cs"/>
                <a:sym typeface="宋体" panose="02010600030101010101" pitchFamily="2" charset="-122"/>
              </a:rPr>
              <a:t>-</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实习报告批阅</a:t>
            </a:r>
            <a:endParaRPr lang="zh-CN" altLang="en-US" kern="1200">
              <a:latin typeface="Microsoft YaHei Bold" panose="020B0502040204020203" charset="-122"/>
              <a:ea typeface="Microsoft YaHei Bold" panose="020B0502040204020203" charset="-122"/>
              <a:cs typeface="+mj-cs"/>
              <a:sym typeface="宋体" panose="02010600030101010101" pitchFamily="2" charset="-122"/>
            </a:endParaRPr>
          </a:p>
        </p:txBody>
      </p:sp>
      <p:sp>
        <p:nvSpPr>
          <p:cNvPr id="3" name="文本框 2"/>
          <p:cNvSpPr txBox="1"/>
          <p:nvPr/>
        </p:nvSpPr>
        <p:spPr>
          <a:xfrm>
            <a:off x="1120775" y="660400"/>
            <a:ext cx="6813550" cy="3063875"/>
          </a:xfrm>
          <a:prstGeom prst="rect">
            <a:avLst/>
          </a:prstGeom>
          <a:noFill/>
          <a:ln w="9525">
            <a:noFill/>
          </a:ln>
        </p:spPr>
        <p:txBody>
          <a:bodyPr wrap="square">
            <a:spAutoFit/>
          </a:bodyPr>
          <a:p>
            <a:pPr marR="0" algn="ctr" defTabSz="914400">
              <a:lnSpc>
                <a:spcPct val="130000"/>
              </a:lnSpc>
              <a:buClrTx/>
              <a:buSzTx/>
              <a:defRPr/>
            </a:pPr>
            <a:r>
              <a:rPr kumimoji="0" lang="zh-CN" altLang="en-US" sz="2400" kern="1200" cap="none" spc="0" normalizeH="0" baseline="0" noProof="1">
                <a:solidFill>
                  <a:srgbClr val="FF0000"/>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实习报告批阅</a:t>
            </a:r>
            <a:endParaRPr kumimoji="0" lang="zh-CN" altLang="en-US" sz="2400" kern="1200" cap="none" spc="0" normalizeH="0" baseline="0" noProof="1">
              <a:solidFill>
                <a:srgbClr val="FF0000"/>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endParaRPr>
          </a:p>
          <a:p>
            <a:pPr marR="0" algn="ctr" defTabSz="914400">
              <a:lnSpc>
                <a:spcPct val="130000"/>
              </a:lnSpc>
              <a:buClrTx/>
              <a:buSzTx/>
              <a:defRPr/>
            </a:pPr>
            <a:endParaRPr kumimoji="0" lang="zh-CN" altLang="en-US" sz="2400" kern="1200" cap="none" spc="0" normalizeH="0" baseline="0" noProof="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endParaRPr>
          </a:p>
          <a:p>
            <a:pPr marL="342900" marR="0" indent="-342900" defTabSz="914400">
              <a:lnSpc>
                <a:spcPct val="130000"/>
              </a:lnSpc>
              <a:buClrTx/>
              <a:buSzTx/>
              <a:buAutoNum type="arabicPeriod"/>
              <a:defRPr/>
            </a:pPr>
            <a:r>
              <a:rPr lang="zh-CN" altLang="en-US" sz="1800" b="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点击</a:t>
            </a:r>
            <a:r>
              <a:rPr lang="en-US" altLang="zh-CN" sz="1800" b="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a:t>
            </a:r>
            <a:r>
              <a:rPr lang="zh-CN" altLang="en-US" sz="1800" b="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实践教学</a:t>
            </a:r>
            <a:r>
              <a:rPr lang="en-US" altLang="zh-CN" sz="1800" b="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a:t>
            </a:r>
            <a:r>
              <a:rPr lang="zh-CN" altLang="en-US" sz="1800" b="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导航菜单，进入实践教学功能模块</a:t>
            </a:r>
            <a:endParaRPr kumimoji="0" lang="zh-CN" altLang="en-US"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endParaRPr>
          </a:p>
          <a:p>
            <a:pPr marL="342900" marR="0" indent="-342900" defTabSz="914400">
              <a:lnSpc>
                <a:spcPct val="130000"/>
              </a:lnSpc>
              <a:buClrTx/>
              <a:buSzTx/>
              <a:buAutoNum type="arabicPeriod"/>
              <a:defRPr/>
            </a:pPr>
            <a:r>
              <a:rPr kumimoji="0" lang="zh-CN" altLang="en-US"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点击</a:t>
            </a:r>
            <a:r>
              <a:rPr kumimoji="0" lang="en-US" altLang="zh-CN"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a:t>
            </a:r>
            <a:r>
              <a:rPr kumimoji="0" lang="zh-CN" altLang="en-US"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报告批阅</a:t>
            </a:r>
            <a:r>
              <a:rPr kumimoji="0" lang="en-US" altLang="zh-CN"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a:t>
            </a:r>
            <a:r>
              <a:rPr kumimoji="0" lang="zh-CN" altLang="en-US"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，查看学生提交的实习报告</a:t>
            </a:r>
            <a:endParaRPr kumimoji="0" lang="zh-CN" altLang="en-US"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endParaRPr>
          </a:p>
          <a:p>
            <a:pPr marL="342900" marR="0" indent="-342900" defTabSz="914400">
              <a:lnSpc>
                <a:spcPct val="130000"/>
              </a:lnSpc>
              <a:buClrTx/>
              <a:buSzTx/>
              <a:buAutoNum type="arabicPeriod"/>
              <a:defRPr/>
            </a:pPr>
            <a:r>
              <a:rPr kumimoji="0" lang="zh-CN" altLang="en-US"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点击待批阅的学生姓名，查看实习报告详情</a:t>
            </a:r>
            <a:endParaRPr kumimoji="0" lang="zh-CN" altLang="en-US"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endParaRPr>
          </a:p>
          <a:p>
            <a:pPr marL="342900" marR="0" indent="-342900" defTabSz="914400">
              <a:lnSpc>
                <a:spcPct val="130000"/>
              </a:lnSpc>
              <a:buClrTx/>
              <a:buSzTx/>
              <a:buAutoNum type="arabicPeriod"/>
              <a:defRPr/>
            </a:pPr>
            <a:r>
              <a:rPr kumimoji="0" lang="zh-CN" altLang="en-US"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批阅实习报告，评分、填写评语，或者退回修改</a:t>
            </a:r>
            <a:endParaRPr kumimoji="0" lang="zh-CN" altLang="en-US"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endParaRPr>
          </a:p>
          <a:p>
            <a:pPr marL="342900" marR="0" indent="-342900" defTabSz="914400">
              <a:lnSpc>
                <a:spcPct val="130000"/>
              </a:lnSpc>
              <a:buClrTx/>
              <a:buSzTx/>
              <a:buAutoNum type="arabicPeriod"/>
              <a:defRPr/>
            </a:pPr>
            <a:r>
              <a:rPr kumimoji="0" lang="zh-CN" altLang="en-US"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可导出实习报告</a:t>
            </a:r>
            <a:endParaRPr kumimoji="0" lang="zh-CN" altLang="en-US"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endParaRPr>
          </a:p>
          <a:p>
            <a:pPr marR="0" algn="ctr" defTabSz="914400">
              <a:buClrTx/>
              <a:buSzTx/>
              <a:defRPr/>
            </a:pPr>
            <a:endParaRPr kumimoji="0" lang="zh-CN" altLang="en-US" sz="1400" b="0" kern="1200" cap="none" spc="0" normalizeH="0" baseline="0" noProof="1">
              <a:solidFill>
                <a:srgbClr val="000000"/>
              </a:solidFill>
              <a:latin typeface="宋体" panose="02010600030101010101" pitchFamily="2" charset="-122"/>
              <a:ea typeface="宋体" panose="02010600030101010101" pitchFamily="2" charset="-122"/>
              <a:cs typeface="宋体" panose="02010600030101010101" pitchFamily="2" charset="-122"/>
              <a:sym typeface="Calibri" panose="020F0502020204030204" charset="0"/>
            </a:endParaRP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Shape 22"/>
          <p:cNvSpPr>
            <a:spLocks noChangeArrowheads="1"/>
          </p:cNvSpPr>
          <p:nvPr/>
        </p:nvSpPr>
        <p:spPr bwMode="auto">
          <a:xfrm>
            <a:off x="1363980" y="1133475"/>
            <a:ext cx="7399973" cy="3068003"/>
          </a:xfrm>
          <a:prstGeom prst="rect">
            <a:avLst/>
          </a:prstGeom>
          <a:solidFill>
            <a:srgbClr val="EFEFEF"/>
          </a:solidFill>
          <a:ln w="12700">
            <a:noFill/>
            <a:miter lim="400000"/>
          </a:ln>
          <a:effectLst>
            <a:outerShdw dir="13500000" sy="23000" kx="1200000" algn="br" rotWithShape="0">
              <a:prstClr val="black">
                <a:alpha val="9000"/>
              </a:prstClr>
            </a:outerShdw>
            <a:reflection stA="45000" endPos="0" dist="50800" dir="5400000" sy="-100000" algn="bl" rotWithShape="0"/>
          </a:effectLst>
        </p:spPr>
        <p:txBody>
          <a:bodyPr lIns="45718" rIns="45718" anchor="ctr"/>
          <a:p>
            <a:pPr hangingPunct="0"/>
            <a:endParaRPr lang="en-US" altLang="zh-CN" sz="1800" b="0" baseline="0">
              <a:solidFill>
                <a:srgbClr val="DF2024"/>
              </a:solidFill>
              <a:latin typeface="Calibri" panose="020F0502020204030204" charset="0"/>
              <a:ea typeface="Calibri" panose="020F0502020204030204" charset="0"/>
            </a:endParaRPr>
          </a:p>
        </p:txBody>
      </p:sp>
      <p:sp>
        <p:nvSpPr>
          <p:cNvPr id="3" name="Shape 22"/>
          <p:cNvSpPr>
            <a:spLocks noChangeArrowheads="1"/>
          </p:cNvSpPr>
          <p:nvPr/>
        </p:nvSpPr>
        <p:spPr bwMode="auto">
          <a:xfrm>
            <a:off x="-476" y="923925"/>
            <a:ext cx="1772603" cy="939165"/>
          </a:xfrm>
          <a:prstGeom prst="rect">
            <a:avLst/>
          </a:prstGeom>
          <a:solidFill>
            <a:srgbClr val="C51A24"/>
          </a:solidFill>
          <a:ln w="12700">
            <a:noFill/>
            <a:miter lim="400000"/>
          </a:ln>
        </p:spPr>
        <p:txBody>
          <a:bodyPr lIns="45718" rIns="45718" anchor="ctr"/>
          <a:p>
            <a:pPr hangingPunct="0"/>
            <a:endParaRPr lang="en-US" altLang="zh-CN" sz="1800" b="0" baseline="0">
              <a:solidFill>
                <a:srgbClr val="DF2024"/>
              </a:solidFill>
              <a:latin typeface="Calibri" panose="020F0502020204030204" charset="0"/>
              <a:ea typeface="Calibri" panose="020F0502020204030204" charset="0"/>
            </a:endParaRPr>
          </a:p>
        </p:txBody>
      </p:sp>
      <p:sp>
        <p:nvSpPr>
          <p:cNvPr id="122" name="矩形 121"/>
          <p:cNvSpPr/>
          <p:nvPr/>
        </p:nvSpPr>
        <p:spPr>
          <a:xfrm>
            <a:off x="-1745153" y="-922362"/>
            <a:ext cx="1279706" cy="504321"/>
          </a:xfrm>
          <a:prstGeom prst="rect">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ea typeface="字魂105号-简雅黑" panose="00000500000000000000" pitchFamily="2" charset="-122"/>
            </a:endParaRPr>
          </a:p>
        </p:txBody>
      </p:sp>
      <p:sp>
        <p:nvSpPr>
          <p:cNvPr id="50" name="矩形 49"/>
          <p:cNvSpPr/>
          <p:nvPr/>
        </p:nvSpPr>
        <p:spPr>
          <a:xfrm>
            <a:off x="396240" y="1001078"/>
            <a:ext cx="967740" cy="506730"/>
          </a:xfrm>
          <a:prstGeom prst="rect">
            <a:avLst/>
          </a:prstGeom>
          <a:ln w="12700">
            <a:miter lim="400000"/>
          </a:ln>
          <a:effectLst>
            <a:outerShdw blurRad="63500" rotWithShape="0">
              <a:srgbClr val="808080">
                <a:alpha val="31423"/>
              </a:srgbClr>
            </a:outerShdw>
          </a:effectLst>
        </p:spPr>
        <p:txBody>
          <a:bodyPr wrap="square" lIns="45718" rIns="45718" rtlCol="0">
            <a:spAutoFit/>
          </a:bodyPr>
          <a:lstStyle/>
          <a:p>
            <a:pPr lvl="0" algn="dist" hangingPunct="0">
              <a:spcBef>
                <a:spcPts val="0"/>
              </a:spcBef>
              <a:spcAft>
                <a:spcPts val="0"/>
              </a:spcAft>
              <a:defRPr sz="4200" b="0" baseline="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sz="2700" kern="0" dirty="0">
                <a:sym typeface="+mn-ea"/>
              </a:rPr>
              <a:t>目录</a:t>
            </a:r>
            <a:endParaRPr lang="zh-CN" sz="2700" kern="0" dirty="0">
              <a:sym typeface="+mn-ea"/>
            </a:endParaRPr>
          </a:p>
        </p:txBody>
      </p:sp>
      <p:sp>
        <p:nvSpPr>
          <p:cNvPr id="51" name="矩形 50"/>
          <p:cNvSpPr/>
          <p:nvPr/>
        </p:nvSpPr>
        <p:spPr>
          <a:xfrm>
            <a:off x="248603" y="1484948"/>
            <a:ext cx="1286351" cy="299085"/>
          </a:xfrm>
          <a:prstGeom prst="rect">
            <a:avLst/>
          </a:prstGeom>
          <a:ln w="12700">
            <a:miter lim="400000"/>
          </a:ln>
          <a:effectLst>
            <a:outerShdw blurRad="63500" rotWithShape="0">
              <a:srgbClr val="808080">
                <a:alpha val="31423"/>
              </a:srgbClr>
            </a:outerShdw>
          </a:effectLst>
        </p:spPr>
        <p:txBody>
          <a:bodyPr wrap="square" lIns="45718" rIns="45718" rtlCol="0">
            <a:spAutoFit/>
          </a:bodyPr>
          <a:lstStyle/>
          <a:p>
            <a:pPr lvl="0" algn="ctr" hangingPunct="0">
              <a:spcBef>
                <a:spcPts val="0"/>
              </a:spcBef>
              <a:spcAft>
                <a:spcPts val="0"/>
              </a:spcAft>
              <a:defRPr sz="4200" b="0" baseline="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sz="1350" kern="0" dirty="0">
                <a:sym typeface="+mn-ea"/>
              </a:rPr>
              <a:t>CONTENTS</a:t>
            </a:r>
            <a:endParaRPr lang="zh-CN" sz="1350" kern="0" dirty="0">
              <a:sym typeface="+mn-ea"/>
            </a:endParaRPr>
          </a:p>
        </p:txBody>
      </p:sp>
      <p:sp>
        <p:nvSpPr>
          <p:cNvPr id="8" name="矩形 7"/>
          <p:cNvSpPr/>
          <p:nvPr/>
        </p:nvSpPr>
        <p:spPr>
          <a:xfrm>
            <a:off x="2924810" y="1727200"/>
            <a:ext cx="2439035" cy="229870"/>
          </a:xfrm>
          <a:prstGeom prst="rect">
            <a:avLst/>
          </a:prstGeom>
          <a:ln w="12700">
            <a:miter lim="400000"/>
          </a:ln>
          <a:effectLst/>
        </p:spPr>
        <p:txBody>
          <a:bodyPr wrap="square" lIns="45718" tIns="34290" rIns="45718" bIns="34290" rtlCol="0" anchor="t">
            <a:spAutoFit/>
          </a:bodyPr>
          <a:lstStyle/>
          <a:p>
            <a:pPr lvl="0" algn="l" hangingPunct="0">
              <a:spcBef>
                <a:spcPts val="0"/>
              </a:spcBef>
              <a:spcAft>
                <a:spcPts val="0"/>
              </a:spcAft>
              <a:defRPr sz="4200" b="0" baseline="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sz="1050" kern="0" dirty="0">
                <a:solidFill>
                  <a:schemeClr val="bg1">
                    <a:lumMod val="50000"/>
                  </a:schemeClr>
                </a:solidFill>
                <a:sym typeface="+mn-ea"/>
              </a:rPr>
              <a:t>校友邦平台角色介绍和整体流程概述</a:t>
            </a:r>
            <a:endParaRPr lang="zh-CN" sz="1050" kern="0" dirty="0">
              <a:solidFill>
                <a:schemeClr val="bg1">
                  <a:lumMod val="50000"/>
                </a:schemeClr>
              </a:solidFill>
              <a:sym typeface="+mn-ea"/>
            </a:endParaRPr>
          </a:p>
        </p:txBody>
      </p:sp>
      <p:sp>
        <p:nvSpPr>
          <p:cNvPr id="12" name="矩形 11"/>
          <p:cNvSpPr/>
          <p:nvPr/>
        </p:nvSpPr>
        <p:spPr>
          <a:xfrm>
            <a:off x="2890520" y="1405890"/>
            <a:ext cx="2065020" cy="299085"/>
          </a:xfrm>
          <a:prstGeom prst="rect">
            <a:avLst/>
          </a:prstGeom>
          <a:ln w="12700">
            <a:miter lim="400000"/>
          </a:ln>
          <a:effectLst/>
        </p:spPr>
        <p:txBody>
          <a:bodyPr wrap="square" lIns="45718" tIns="34290" rIns="45718" bIns="34290" rtlCol="0" anchor="t">
            <a:spAutoFit/>
          </a:bodyPr>
          <a:lstStyle/>
          <a:p>
            <a:pPr lvl="0" algn="l" hangingPunct="0">
              <a:spcBef>
                <a:spcPts val="0"/>
              </a:spcBef>
              <a:spcAft>
                <a:spcPts val="0"/>
              </a:spcAft>
              <a:defRPr sz="4200" b="0" baseline="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sz="1500" kern="0" dirty="0">
                <a:solidFill>
                  <a:schemeClr val="tx1"/>
                </a:solidFill>
                <a:sym typeface="+mn-ea"/>
              </a:rPr>
              <a:t>平台角色和流程概述</a:t>
            </a:r>
            <a:endParaRPr lang="zh-CN" sz="1500" kern="0" dirty="0">
              <a:solidFill>
                <a:schemeClr val="tx1"/>
              </a:solidFill>
              <a:sym typeface="+mn-ea"/>
            </a:endParaRPr>
          </a:p>
        </p:txBody>
      </p:sp>
      <p:sp>
        <p:nvSpPr>
          <p:cNvPr id="6" name="矩形 5"/>
          <p:cNvSpPr/>
          <p:nvPr/>
        </p:nvSpPr>
        <p:spPr>
          <a:xfrm>
            <a:off x="2230438" y="1311910"/>
            <a:ext cx="690245" cy="645160"/>
          </a:xfrm>
          <a:prstGeom prst="rect">
            <a:avLst/>
          </a:prstGeom>
        </p:spPr>
        <p:txBody>
          <a:bodyPr wrap="none">
            <a:spAutoFit/>
          </a:bodyPr>
          <a:lstStyle/>
          <a:p>
            <a:pPr algn="ctr" defTabSz="914400"/>
            <a:r>
              <a:rPr lang="en-US" altLang="zh-CN" sz="3600" dirty="0" smtClean="0">
                <a:solidFill>
                  <a:srgbClr val="C00000"/>
                </a:solidFill>
                <a:latin typeface="DIN Alternate" panose="020B0500000000000000" charset="0"/>
                <a:ea typeface="Microsoft YaHei Regular" panose="020B0502040204020203" charset="-122"/>
                <a:cs typeface="DIN Alternate" panose="020B0500000000000000" charset="0"/>
              </a:rPr>
              <a:t>01</a:t>
            </a:r>
            <a:endParaRPr lang="en-US" altLang="zh-CN" sz="3600" dirty="0" smtClean="0">
              <a:solidFill>
                <a:srgbClr val="C00000"/>
              </a:solidFill>
              <a:latin typeface="DIN Alternate" panose="020B0500000000000000" charset="0"/>
              <a:ea typeface="Microsoft YaHei Regular" panose="020B0502040204020203" charset="-122"/>
              <a:cs typeface="DIN Alternate" panose="020B0500000000000000" charset="0"/>
            </a:endParaRPr>
          </a:p>
        </p:txBody>
      </p:sp>
      <p:sp>
        <p:nvSpPr>
          <p:cNvPr id="72" name="矩形 71"/>
          <p:cNvSpPr/>
          <p:nvPr/>
        </p:nvSpPr>
        <p:spPr>
          <a:xfrm>
            <a:off x="2924651" y="2760186"/>
            <a:ext cx="2198370" cy="229870"/>
          </a:xfrm>
          <a:prstGeom prst="rect">
            <a:avLst/>
          </a:prstGeom>
          <a:ln w="12700">
            <a:miter lim="400000"/>
          </a:ln>
          <a:effectLst/>
        </p:spPr>
        <p:txBody>
          <a:bodyPr wrap="square" lIns="45718" tIns="34290" rIns="45718" bIns="34290" rtlCol="0" anchor="t">
            <a:spAutoFit/>
          </a:bodyPr>
          <a:lstStyle/>
          <a:p>
            <a:pPr lvl="0" algn="l" hangingPunct="0">
              <a:spcBef>
                <a:spcPts val="0"/>
              </a:spcBef>
              <a:spcAft>
                <a:spcPts val="0"/>
              </a:spcAft>
              <a:defRPr sz="4200" b="0" baseline="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sz="1050" kern="0" dirty="0">
                <a:solidFill>
                  <a:schemeClr val="bg1">
                    <a:lumMod val="50000"/>
                  </a:schemeClr>
                </a:solidFill>
                <a:sym typeface="+mn-ea"/>
              </a:rPr>
              <a:t>设置实习计划的流程</a:t>
            </a:r>
            <a:endParaRPr lang="zh-CN" sz="1050" kern="0" dirty="0">
              <a:solidFill>
                <a:schemeClr val="bg1">
                  <a:lumMod val="50000"/>
                </a:schemeClr>
              </a:solidFill>
              <a:sym typeface="+mn-ea"/>
            </a:endParaRPr>
          </a:p>
        </p:txBody>
      </p:sp>
      <p:sp>
        <p:nvSpPr>
          <p:cNvPr id="73" name="矩形 72"/>
          <p:cNvSpPr/>
          <p:nvPr/>
        </p:nvSpPr>
        <p:spPr>
          <a:xfrm>
            <a:off x="2921000" y="2422525"/>
            <a:ext cx="2131060" cy="299085"/>
          </a:xfrm>
          <a:prstGeom prst="rect">
            <a:avLst/>
          </a:prstGeom>
          <a:ln w="12700">
            <a:miter lim="400000"/>
          </a:ln>
          <a:effectLst/>
        </p:spPr>
        <p:txBody>
          <a:bodyPr wrap="square" lIns="45718" tIns="34290" rIns="45718" bIns="34290" rtlCol="0" anchor="t">
            <a:spAutoFit/>
          </a:bodyPr>
          <a:lstStyle/>
          <a:p>
            <a:pPr lvl="0" algn="l" hangingPunct="0">
              <a:spcBef>
                <a:spcPts val="0"/>
              </a:spcBef>
              <a:spcAft>
                <a:spcPts val="0"/>
              </a:spcAft>
              <a:defRPr sz="4200" b="0" baseline="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sz="1500" kern="0" dirty="0">
                <a:solidFill>
                  <a:schemeClr val="tx1"/>
                </a:solidFill>
                <a:sym typeface="+mn-ea"/>
              </a:rPr>
              <a:t>实习计划设置</a:t>
            </a:r>
            <a:endParaRPr lang="zh-CN" sz="1500" kern="0" dirty="0">
              <a:solidFill>
                <a:schemeClr val="tx1"/>
              </a:solidFill>
              <a:sym typeface="+mn-ea"/>
            </a:endParaRPr>
          </a:p>
        </p:txBody>
      </p:sp>
      <p:sp>
        <p:nvSpPr>
          <p:cNvPr id="70" name="矩形 69"/>
          <p:cNvSpPr/>
          <p:nvPr/>
        </p:nvSpPr>
        <p:spPr>
          <a:xfrm>
            <a:off x="2204244" y="2345055"/>
            <a:ext cx="743585" cy="645160"/>
          </a:xfrm>
          <a:prstGeom prst="rect">
            <a:avLst/>
          </a:prstGeom>
        </p:spPr>
        <p:txBody>
          <a:bodyPr wrap="none">
            <a:spAutoFit/>
          </a:bodyPr>
          <a:lstStyle/>
          <a:p>
            <a:pPr algn="ctr" defTabSz="914400"/>
            <a:r>
              <a:rPr lang="en-US" altLang="zh-CN" sz="3600" dirty="0" smtClean="0">
                <a:solidFill>
                  <a:srgbClr val="C00000"/>
                </a:solidFill>
                <a:latin typeface="DIN Alternate" panose="020B0500000000000000" charset="0"/>
                <a:ea typeface="Microsoft YaHei Regular" panose="020B0502040204020203" charset="-122"/>
                <a:cs typeface="DIN Alternate" panose="020B0500000000000000" charset="0"/>
              </a:rPr>
              <a:t>03</a:t>
            </a:r>
            <a:endParaRPr lang="en-US" altLang="zh-CN" sz="3600" dirty="0" smtClean="0">
              <a:solidFill>
                <a:srgbClr val="C00000"/>
              </a:solidFill>
              <a:latin typeface="DIN Alternate" panose="020B0500000000000000" charset="0"/>
              <a:ea typeface="Microsoft YaHei Regular" panose="020B0502040204020203" charset="-122"/>
              <a:cs typeface="DIN Alternate" panose="020B0500000000000000" charset="0"/>
            </a:endParaRPr>
          </a:p>
        </p:txBody>
      </p:sp>
      <p:sp>
        <p:nvSpPr>
          <p:cNvPr id="77" name="矩形 76"/>
          <p:cNvSpPr/>
          <p:nvPr/>
        </p:nvSpPr>
        <p:spPr>
          <a:xfrm>
            <a:off x="6043136" y="1727359"/>
            <a:ext cx="1971199" cy="229870"/>
          </a:xfrm>
          <a:prstGeom prst="rect">
            <a:avLst/>
          </a:prstGeom>
          <a:ln w="12700">
            <a:miter lim="400000"/>
          </a:ln>
          <a:effectLst/>
        </p:spPr>
        <p:txBody>
          <a:bodyPr wrap="square" lIns="45718" tIns="34290" rIns="45718" bIns="34290" rtlCol="0" anchor="t">
            <a:spAutoFit/>
          </a:bodyPr>
          <a:lstStyle/>
          <a:p>
            <a:pPr lvl="0" algn="l" hangingPunct="0">
              <a:spcBef>
                <a:spcPts val="0"/>
              </a:spcBef>
              <a:spcAft>
                <a:spcPts val="0"/>
              </a:spcAft>
              <a:defRPr sz="4200" b="0" baseline="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sz="1050" kern="0" dirty="0">
                <a:solidFill>
                  <a:schemeClr val="bg1">
                    <a:lumMod val="50000"/>
                  </a:schemeClr>
                </a:solidFill>
                <a:sym typeface="+mn-ea"/>
              </a:rPr>
              <a:t>教师账号如何登录</a:t>
            </a:r>
            <a:endParaRPr lang="zh-CN" sz="1050" kern="0" dirty="0">
              <a:solidFill>
                <a:schemeClr val="bg1">
                  <a:lumMod val="50000"/>
                </a:schemeClr>
              </a:solidFill>
              <a:sym typeface="+mn-ea"/>
            </a:endParaRPr>
          </a:p>
        </p:txBody>
      </p:sp>
      <p:sp>
        <p:nvSpPr>
          <p:cNvPr id="78" name="矩形 77"/>
          <p:cNvSpPr/>
          <p:nvPr/>
        </p:nvSpPr>
        <p:spPr>
          <a:xfrm>
            <a:off x="6008846" y="1405890"/>
            <a:ext cx="1627823" cy="299085"/>
          </a:xfrm>
          <a:prstGeom prst="rect">
            <a:avLst/>
          </a:prstGeom>
          <a:ln w="12700">
            <a:miter lim="400000"/>
          </a:ln>
          <a:effectLst/>
        </p:spPr>
        <p:txBody>
          <a:bodyPr wrap="square" lIns="45718" tIns="34290" rIns="45718" bIns="34290" rtlCol="0" anchor="t">
            <a:spAutoFit/>
          </a:bodyPr>
          <a:lstStyle/>
          <a:p>
            <a:pPr lvl="0" algn="l" hangingPunct="0">
              <a:spcBef>
                <a:spcPts val="0"/>
              </a:spcBef>
              <a:spcAft>
                <a:spcPts val="0"/>
              </a:spcAft>
              <a:defRPr sz="4200" b="0" baseline="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sz="1500" kern="0" dirty="0">
                <a:solidFill>
                  <a:schemeClr val="tx1"/>
                </a:solidFill>
                <a:sym typeface="+mn-ea"/>
              </a:rPr>
              <a:t>登录指南</a:t>
            </a:r>
            <a:endParaRPr lang="zh-CN" sz="1500" kern="0" dirty="0">
              <a:solidFill>
                <a:schemeClr val="tx1"/>
              </a:solidFill>
              <a:sym typeface="+mn-ea"/>
            </a:endParaRPr>
          </a:p>
        </p:txBody>
      </p:sp>
      <p:sp>
        <p:nvSpPr>
          <p:cNvPr id="76" name="矩形 75"/>
          <p:cNvSpPr/>
          <p:nvPr/>
        </p:nvSpPr>
        <p:spPr>
          <a:xfrm>
            <a:off x="5273834" y="1311910"/>
            <a:ext cx="746760" cy="645160"/>
          </a:xfrm>
          <a:prstGeom prst="rect">
            <a:avLst/>
          </a:prstGeom>
        </p:spPr>
        <p:txBody>
          <a:bodyPr wrap="none">
            <a:spAutoFit/>
          </a:bodyPr>
          <a:lstStyle/>
          <a:p>
            <a:pPr algn="ctr" defTabSz="914400"/>
            <a:r>
              <a:rPr lang="en-US" altLang="zh-CN" sz="3600" dirty="0" smtClean="0">
                <a:solidFill>
                  <a:srgbClr val="C00000"/>
                </a:solidFill>
                <a:latin typeface="DIN Alternate" panose="020B0500000000000000" charset="0"/>
                <a:ea typeface="Microsoft YaHei Regular" panose="020B0502040204020203" charset="-122"/>
                <a:cs typeface="DIN Alternate" panose="020B0500000000000000" charset="0"/>
              </a:rPr>
              <a:t>02</a:t>
            </a:r>
            <a:endParaRPr lang="en-US" altLang="zh-CN" sz="3600" dirty="0" smtClean="0">
              <a:solidFill>
                <a:srgbClr val="C00000"/>
              </a:solidFill>
              <a:latin typeface="DIN Alternate" panose="020B0500000000000000" charset="0"/>
              <a:ea typeface="Microsoft YaHei Regular" panose="020B0502040204020203" charset="-122"/>
              <a:cs typeface="DIN Alternate" panose="020B0500000000000000" charset="0"/>
            </a:endParaRPr>
          </a:p>
        </p:txBody>
      </p:sp>
      <p:sp>
        <p:nvSpPr>
          <p:cNvPr id="82" name="矩形 81"/>
          <p:cNvSpPr/>
          <p:nvPr/>
        </p:nvSpPr>
        <p:spPr>
          <a:xfrm>
            <a:off x="6043295" y="2760345"/>
            <a:ext cx="2258695" cy="229870"/>
          </a:xfrm>
          <a:prstGeom prst="rect">
            <a:avLst/>
          </a:prstGeom>
          <a:ln w="12700">
            <a:miter lim="400000"/>
          </a:ln>
          <a:effectLst/>
        </p:spPr>
        <p:txBody>
          <a:bodyPr wrap="square" lIns="45718" tIns="34290" rIns="45718" bIns="34290" rtlCol="0" anchor="t">
            <a:spAutoFit/>
          </a:bodyPr>
          <a:lstStyle/>
          <a:p>
            <a:pPr lvl="0" algn="l" hangingPunct="0">
              <a:spcBef>
                <a:spcPts val="0"/>
              </a:spcBef>
              <a:spcAft>
                <a:spcPts val="0"/>
              </a:spcAft>
              <a:defRPr sz="4200" b="0" baseline="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sz="1050" kern="0" dirty="0">
                <a:solidFill>
                  <a:schemeClr val="bg1">
                    <a:lumMod val="50000"/>
                  </a:schemeClr>
                </a:solidFill>
                <a:sym typeface="+mn-ea"/>
              </a:rPr>
              <a:t>实习基地</a:t>
            </a:r>
            <a:r>
              <a:rPr lang="en-US" altLang="zh-CN" sz="1050" kern="0" dirty="0">
                <a:solidFill>
                  <a:schemeClr val="bg1">
                    <a:lumMod val="50000"/>
                  </a:schemeClr>
                </a:solidFill>
                <a:sym typeface="+mn-ea"/>
              </a:rPr>
              <a:t>/</a:t>
            </a:r>
            <a:r>
              <a:rPr lang="zh-CN" altLang="en-US" sz="1050" kern="0" dirty="0">
                <a:solidFill>
                  <a:schemeClr val="bg1">
                    <a:lumMod val="50000"/>
                  </a:schemeClr>
                </a:solidFill>
                <a:sym typeface="+mn-ea"/>
              </a:rPr>
              <a:t>实习点录入、使用和管理</a:t>
            </a:r>
            <a:endParaRPr lang="zh-CN" altLang="en-US" sz="1050" kern="0" dirty="0">
              <a:solidFill>
                <a:schemeClr val="bg1">
                  <a:lumMod val="50000"/>
                </a:schemeClr>
              </a:solidFill>
              <a:sym typeface="+mn-ea"/>
            </a:endParaRPr>
          </a:p>
        </p:txBody>
      </p:sp>
      <p:sp>
        <p:nvSpPr>
          <p:cNvPr id="83" name="矩形 82"/>
          <p:cNvSpPr/>
          <p:nvPr/>
        </p:nvSpPr>
        <p:spPr>
          <a:xfrm>
            <a:off x="6009005" y="2421890"/>
            <a:ext cx="2004695" cy="299085"/>
          </a:xfrm>
          <a:prstGeom prst="rect">
            <a:avLst/>
          </a:prstGeom>
          <a:ln w="12700">
            <a:miter lim="400000"/>
          </a:ln>
          <a:effectLst/>
        </p:spPr>
        <p:txBody>
          <a:bodyPr wrap="square" lIns="45718" tIns="34290" rIns="45718" bIns="34290" rtlCol="0" anchor="t">
            <a:spAutoFit/>
          </a:bodyPr>
          <a:lstStyle/>
          <a:p>
            <a:pPr lvl="0" algn="l" hangingPunct="0">
              <a:spcBef>
                <a:spcPts val="0"/>
              </a:spcBef>
              <a:spcAft>
                <a:spcPts val="0"/>
              </a:spcAft>
              <a:defRPr sz="4200" b="0" baseline="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sz="1500" kern="0" dirty="0">
                <a:solidFill>
                  <a:schemeClr val="tx1"/>
                </a:solidFill>
                <a:sym typeface="+mn-ea"/>
              </a:rPr>
              <a:t>实践基地管理</a:t>
            </a:r>
            <a:endParaRPr lang="zh-CN" sz="1500" kern="0" dirty="0">
              <a:solidFill>
                <a:schemeClr val="tx1"/>
              </a:solidFill>
              <a:sym typeface="+mn-ea"/>
            </a:endParaRPr>
          </a:p>
        </p:txBody>
      </p:sp>
      <p:sp>
        <p:nvSpPr>
          <p:cNvPr id="81" name="矩形 80"/>
          <p:cNvSpPr/>
          <p:nvPr/>
        </p:nvSpPr>
        <p:spPr>
          <a:xfrm>
            <a:off x="5267484" y="2345055"/>
            <a:ext cx="759460" cy="645160"/>
          </a:xfrm>
          <a:prstGeom prst="rect">
            <a:avLst/>
          </a:prstGeom>
        </p:spPr>
        <p:txBody>
          <a:bodyPr wrap="none">
            <a:spAutoFit/>
          </a:bodyPr>
          <a:lstStyle/>
          <a:p>
            <a:pPr algn="ctr" defTabSz="914400"/>
            <a:r>
              <a:rPr lang="en-US" altLang="zh-CN" sz="3600" dirty="0" smtClean="0">
                <a:solidFill>
                  <a:srgbClr val="C00000"/>
                </a:solidFill>
                <a:latin typeface="DIN Alternate" panose="020B0500000000000000" charset="0"/>
                <a:ea typeface="Microsoft YaHei Regular" panose="020B0502040204020203" charset="-122"/>
                <a:cs typeface="DIN Alternate" panose="020B0500000000000000" charset="0"/>
              </a:rPr>
              <a:t>04</a:t>
            </a:r>
            <a:endParaRPr lang="en-US" altLang="zh-CN" sz="3600" dirty="0" smtClean="0">
              <a:solidFill>
                <a:srgbClr val="C00000"/>
              </a:solidFill>
              <a:latin typeface="DIN Alternate" panose="020B0500000000000000" charset="0"/>
              <a:ea typeface="Microsoft YaHei Regular" panose="020B0502040204020203" charset="-122"/>
              <a:cs typeface="DIN Alternate" panose="020B0500000000000000" charset="0"/>
            </a:endParaRPr>
          </a:p>
        </p:txBody>
      </p:sp>
      <p:sp>
        <p:nvSpPr>
          <p:cNvPr id="5" name="矩形 4"/>
          <p:cNvSpPr/>
          <p:nvPr/>
        </p:nvSpPr>
        <p:spPr>
          <a:xfrm>
            <a:off x="2230914" y="3340735"/>
            <a:ext cx="743585" cy="645160"/>
          </a:xfrm>
          <a:prstGeom prst="rect">
            <a:avLst/>
          </a:prstGeom>
        </p:spPr>
        <p:txBody>
          <a:bodyPr wrap="none">
            <a:spAutoFit/>
          </a:bodyPr>
          <a:p>
            <a:pPr algn="ctr" defTabSz="914400"/>
            <a:r>
              <a:rPr lang="en-US" altLang="zh-CN" sz="3600" dirty="0" smtClean="0">
                <a:solidFill>
                  <a:srgbClr val="C00000"/>
                </a:solidFill>
                <a:latin typeface="DIN Alternate" panose="020B0500000000000000" charset="0"/>
                <a:ea typeface="Microsoft YaHei Regular" panose="020B0502040204020203" charset="-122"/>
                <a:cs typeface="DIN Alternate" panose="020B0500000000000000" charset="0"/>
              </a:rPr>
              <a:t>05</a:t>
            </a:r>
            <a:endParaRPr lang="en-US" altLang="zh-CN" sz="3600" dirty="0" smtClean="0">
              <a:solidFill>
                <a:srgbClr val="C00000"/>
              </a:solidFill>
              <a:latin typeface="DIN Alternate" panose="020B0500000000000000" charset="0"/>
              <a:ea typeface="Microsoft YaHei Regular" panose="020B0502040204020203" charset="-122"/>
              <a:cs typeface="DIN Alternate" panose="020B0500000000000000" charset="0"/>
            </a:endParaRPr>
          </a:p>
        </p:txBody>
      </p:sp>
      <p:sp>
        <p:nvSpPr>
          <p:cNvPr id="7" name="矩形 6"/>
          <p:cNvSpPr/>
          <p:nvPr/>
        </p:nvSpPr>
        <p:spPr>
          <a:xfrm>
            <a:off x="5265897" y="3340735"/>
            <a:ext cx="759460" cy="645160"/>
          </a:xfrm>
          <a:prstGeom prst="rect">
            <a:avLst/>
          </a:prstGeom>
        </p:spPr>
        <p:txBody>
          <a:bodyPr wrap="none">
            <a:spAutoFit/>
          </a:bodyPr>
          <a:lstStyle/>
          <a:p>
            <a:pPr algn="ctr" defTabSz="914400"/>
            <a:r>
              <a:rPr lang="en-US" altLang="zh-CN" sz="3600" dirty="0" smtClean="0">
                <a:solidFill>
                  <a:srgbClr val="C00000"/>
                </a:solidFill>
                <a:latin typeface="DIN Alternate" panose="020B0500000000000000" charset="0"/>
                <a:ea typeface="Microsoft YaHei Regular" panose="020B0502040204020203" charset="-122"/>
                <a:cs typeface="DIN Alternate" panose="020B0500000000000000" charset="0"/>
              </a:rPr>
              <a:t>06</a:t>
            </a:r>
            <a:endParaRPr lang="en-US" altLang="zh-CN" sz="3600" dirty="0" smtClean="0">
              <a:solidFill>
                <a:srgbClr val="C00000"/>
              </a:solidFill>
              <a:latin typeface="DIN Alternate" panose="020B0500000000000000" charset="0"/>
              <a:ea typeface="Microsoft YaHei Regular" panose="020B0502040204020203" charset="-122"/>
              <a:cs typeface="DIN Alternate" panose="020B0500000000000000" charset="0"/>
            </a:endParaRPr>
          </a:p>
        </p:txBody>
      </p:sp>
      <p:sp>
        <p:nvSpPr>
          <p:cNvPr id="11" name="矩形 10"/>
          <p:cNvSpPr/>
          <p:nvPr/>
        </p:nvSpPr>
        <p:spPr>
          <a:xfrm>
            <a:off x="2921000" y="3456940"/>
            <a:ext cx="2131060" cy="299085"/>
          </a:xfrm>
          <a:prstGeom prst="rect">
            <a:avLst/>
          </a:prstGeom>
          <a:ln w="12700">
            <a:miter lim="400000"/>
          </a:ln>
          <a:effectLst/>
        </p:spPr>
        <p:txBody>
          <a:bodyPr wrap="square" lIns="45718" tIns="34290" rIns="45718" bIns="34290" rtlCol="0" anchor="t">
            <a:spAutoFit/>
          </a:bodyPr>
          <a:p>
            <a:pPr lvl="0" algn="l" hangingPunct="0">
              <a:spcBef>
                <a:spcPts val="0"/>
              </a:spcBef>
              <a:spcAft>
                <a:spcPts val="0"/>
              </a:spcAft>
              <a:defRPr sz="4200" b="0" baseline="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sz="1500" kern="0" dirty="0">
                <a:solidFill>
                  <a:schemeClr val="tx1"/>
                </a:solidFill>
                <a:sym typeface="+mn-ea"/>
              </a:rPr>
              <a:t>统计报表</a:t>
            </a:r>
            <a:endParaRPr lang="zh-CN" sz="1500" kern="0" dirty="0">
              <a:solidFill>
                <a:schemeClr val="tx1"/>
              </a:solidFill>
              <a:sym typeface="+mn-ea"/>
            </a:endParaRPr>
          </a:p>
        </p:txBody>
      </p:sp>
      <p:sp>
        <p:nvSpPr>
          <p:cNvPr id="13" name="矩形 12"/>
          <p:cNvSpPr/>
          <p:nvPr/>
        </p:nvSpPr>
        <p:spPr>
          <a:xfrm>
            <a:off x="6043295" y="3456940"/>
            <a:ext cx="2131060" cy="299085"/>
          </a:xfrm>
          <a:prstGeom prst="rect">
            <a:avLst/>
          </a:prstGeom>
          <a:ln w="12700">
            <a:miter lim="400000"/>
          </a:ln>
          <a:effectLst/>
        </p:spPr>
        <p:txBody>
          <a:bodyPr wrap="square" lIns="45718" tIns="34290" rIns="45718" bIns="34290" rtlCol="0" anchor="t">
            <a:spAutoFit/>
          </a:bodyPr>
          <a:lstStyle/>
          <a:p>
            <a:pPr lvl="0" algn="l" hangingPunct="0">
              <a:spcBef>
                <a:spcPts val="0"/>
              </a:spcBef>
              <a:spcAft>
                <a:spcPts val="0"/>
              </a:spcAft>
              <a:defRPr sz="4200" b="0" baseline="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sz="1500" kern="0" dirty="0">
                <a:solidFill>
                  <a:schemeClr val="tx1"/>
                </a:solidFill>
                <a:sym typeface="+mn-ea"/>
              </a:rPr>
              <a:t>移动端功能</a:t>
            </a:r>
            <a:r>
              <a:rPr lang="zh-CN" sz="1500" kern="0" dirty="0">
                <a:solidFill>
                  <a:schemeClr val="tx1"/>
                </a:solidFill>
                <a:sym typeface="+mn-ea"/>
              </a:rPr>
              <a:t>介绍</a:t>
            </a:r>
            <a:endParaRPr lang="zh-CN" sz="1500" kern="0" dirty="0">
              <a:solidFill>
                <a:schemeClr val="tx1"/>
              </a:solidFill>
              <a:sym typeface="+mn-ea"/>
            </a:endParaRPr>
          </a:p>
        </p:txBody>
      </p:sp>
      <p:sp>
        <p:nvSpPr>
          <p:cNvPr id="14" name="矩形 13"/>
          <p:cNvSpPr/>
          <p:nvPr/>
        </p:nvSpPr>
        <p:spPr>
          <a:xfrm>
            <a:off x="2947511" y="3797776"/>
            <a:ext cx="2198370" cy="229870"/>
          </a:xfrm>
          <a:prstGeom prst="rect">
            <a:avLst/>
          </a:prstGeom>
          <a:ln w="12700">
            <a:miter lim="400000"/>
          </a:ln>
          <a:effectLst/>
        </p:spPr>
        <p:txBody>
          <a:bodyPr wrap="square" lIns="45718" tIns="34290" rIns="45718" bIns="34290" rtlCol="0" anchor="t">
            <a:spAutoFit/>
          </a:bodyPr>
          <a:p>
            <a:pPr lvl="0" algn="l" hangingPunct="0">
              <a:spcBef>
                <a:spcPts val="0"/>
              </a:spcBef>
              <a:spcAft>
                <a:spcPts val="0"/>
              </a:spcAft>
              <a:defRPr sz="4200" b="0" baseline="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sz="1050" kern="0" dirty="0">
                <a:solidFill>
                  <a:schemeClr val="bg1">
                    <a:lumMod val="50000"/>
                  </a:schemeClr>
                </a:solidFill>
                <a:sym typeface="+mn-ea"/>
              </a:rPr>
              <a:t>实习数据的查看、统计和导出</a:t>
            </a:r>
            <a:endParaRPr lang="zh-CN" sz="1050" kern="0" dirty="0">
              <a:solidFill>
                <a:schemeClr val="bg1">
                  <a:lumMod val="50000"/>
                </a:schemeClr>
              </a:solidFill>
              <a:sym typeface="+mn-ea"/>
            </a:endParaRPr>
          </a:p>
        </p:txBody>
      </p:sp>
      <p:sp>
        <p:nvSpPr>
          <p:cNvPr id="15" name="矩形 14"/>
          <p:cNvSpPr/>
          <p:nvPr/>
        </p:nvSpPr>
        <p:spPr>
          <a:xfrm>
            <a:off x="6043136" y="3755866"/>
            <a:ext cx="2198370" cy="229870"/>
          </a:xfrm>
          <a:prstGeom prst="rect">
            <a:avLst/>
          </a:prstGeom>
          <a:ln w="12700">
            <a:miter lim="400000"/>
          </a:ln>
          <a:effectLst/>
        </p:spPr>
        <p:txBody>
          <a:bodyPr wrap="square" lIns="45718" tIns="34290" rIns="45718" bIns="34290" rtlCol="0" anchor="t">
            <a:spAutoFit/>
          </a:bodyPr>
          <a:lstStyle/>
          <a:p>
            <a:pPr lvl="0" algn="l" hangingPunct="0">
              <a:spcBef>
                <a:spcPts val="0"/>
              </a:spcBef>
              <a:spcAft>
                <a:spcPts val="0"/>
              </a:spcAft>
              <a:defRPr sz="4200" b="0" baseline="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sz="1050" kern="0" dirty="0">
                <a:solidFill>
                  <a:schemeClr val="bg1">
                    <a:lumMod val="50000"/>
                  </a:schemeClr>
                </a:solidFill>
                <a:sym typeface="+mn-ea"/>
              </a:rPr>
              <a:t>移动端操作</a:t>
            </a:r>
            <a:r>
              <a:rPr lang="zh-CN" sz="1050" kern="0" dirty="0">
                <a:solidFill>
                  <a:schemeClr val="bg1">
                    <a:lumMod val="50000"/>
                  </a:schemeClr>
                </a:solidFill>
                <a:sym typeface="+mn-ea"/>
              </a:rPr>
              <a:t>指南</a:t>
            </a:r>
            <a:endParaRPr lang="zh-CN" sz="1050" kern="0" dirty="0">
              <a:solidFill>
                <a:schemeClr val="bg1">
                  <a:lumMod val="50000"/>
                </a:schemeClr>
              </a:solidFill>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41" name="标题 1"/>
          <p:cNvSpPr>
            <a:spLocks noGrp="1"/>
          </p:cNvSpPr>
          <p:nvPr>
            <p:ph type="ctrTitle"/>
          </p:nvPr>
        </p:nvSpPr>
        <p:spPr>
          <a:xfrm>
            <a:off x="258763" y="236220"/>
            <a:ext cx="5461000" cy="230505"/>
          </a:xfrm>
        </p:spPr>
        <p:txBody>
          <a:bodyPr anchor="b" anchorCtr="0"/>
          <a:p>
            <a:pPr defTabSz="685800">
              <a:buClrTx/>
              <a:buSzTx/>
              <a:buFontTx/>
              <a:buNone/>
            </a:pPr>
            <a:r>
              <a:rPr lang="en-US" altLang="zh-CN" b="0">
                <a:solidFill>
                  <a:schemeClr val="tx1"/>
                </a:solidFill>
                <a:sym typeface="+mn-ea"/>
              </a:rPr>
              <a:t>3.5</a:t>
            </a:r>
            <a:r>
              <a:rPr lang="zh-CN" altLang="en-US" b="0">
                <a:solidFill>
                  <a:schemeClr val="tx1"/>
                </a:solidFill>
                <a:sym typeface="+mn-ea"/>
              </a:rPr>
              <a:t>实习报告批阅</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指导老师电脑网页操作</a:t>
            </a:r>
            <a:r>
              <a:rPr lang="en-US" altLang="zh-CN" kern="1200">
                <a:latin typeface="Microsoft YaHei Bold" panose="020B0502040204020203" charset="-122"/>
                <a:ea typeface="Microsoft YaHei Bold" panose="020B0502040204020203" charset="-122"/>
                <a:cs typeface="+mj-cs"/>
                <a:sym typeface="宋体" panose="02010600030101010101" pitchFamily="2" charset="-122"/>
              </a:rPr>
              <a:t>-</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过程管理</a:t>
            </a:r>
            <a:r>
              <a:rPr lang="en-US" altLang="zh-CN" kern="1200">
                <a:latin typeface="Microsoft YaHei Bold" panose="020B0502040204020203" charset="-122"/>
                <a:ea typeface="Microsoft YaHei Bold" panose="020B0502040204020203" charset="-122"/>
                <a:cs typeface="+mj-cs"/>
                <a:sym typeface="宋体" panose="02010600030101010101" pitchFamily="2" charset="-122"/>
              </a:rPr>
              <a:t>-</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周日志批</a:t>
            </a:r>
            <a:endParaRPr lang="zh-CN" altLang="en-US" kern="1200">
              <a:latin typeface="Microsoft YaHei Bold" panose="020B0502040204020203" charset="-122"/>
              <a:ea typeface="Microsoft YaHei Bold" panose="020B0502040204020203" charset="-122"/>
              <a:cs typeface="+mj-cs"/>
              <a:sym typeface="宋体" panose="02010600030101010101" pitchFamily="2" charset="-122"/>
            </a:endParaRPr>
          </a:p>
        </p:txBody>
      </p:sp>
      <p:pic>
        <p:nvPicPr>
          <p:cNvPr id="4" name="图片 3"/>
          <p:cNvPicPr>
            <a:picLocks noChangeAspect="1"/>
          </p:cNvPicPr>
          <p:nvPr>
            <p:custDataLst>
              <p:tags r:id="rId1"/>
            </p:custDataLst>
          </p:nvPr>
        </p:nvPicPr>
        <p:blipFill>
          <a:blip r:embed="rId2"/>
          <a:stretch>
            <a:fillRect/>
          </a:stretch>
        </p:blipFill>
        <p:spPr>
          <a:xfrm>
            <a:off x="609600" y="819150"/>
            <a:ext cx="7787005" cy="3728720"/>
          </a:xfrm>
          <a:prstGeom prst="rect">
            <a:avLst/>
          </a:prstGeom>
        </p:spPr>
      </p:pic>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2465" name="标题 1"/>
          <p:cNvSpPr>
            <a:spLocks noGrp="1"/>
          </p:cNvSpPr>
          <p:nvPr>
            <p:ph type="ctrTitle"/>
          </p:nvPr>
        </p:nvSpPr>
        <p:spPr>
          <a:xfrm>
            <a:off x="258763" y="73025"/>
            <a:ext cx="5461000" cy="393700"/>
          </a:xfrm>
        </p:spPr>
        <p:txBody>
          <a:bodyPr anchor="b" anchorCtr="0"/>
          <a:p>
            <a:pPr defTabSz="685800">
              <a:buClrTx/>
              <a:buSzTx/>
              <a:buFontTx/>
              <a:buNone/>
            </a:pPr>
            <a:r>
              <a:rPr lang="en-US" altLang="zh-CN" kern="1200">
                <a:latin typeface="Microsoft YaHei Bold" panose="020B0502040204020203" charset="-122"/>
                <a:ea typeface="Microsoft YaHei Bold" panose="020B0502040204020203" charset="-122"/>
                <a:cs typeface="+mj-cs"/>
                <a:sym typeface="宋体" panose="02010600030101010101" pitchFamily="2" charset="-122"/>
              </a:rPr>
              <a:t>3.7 </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指导老师电脑网页操作</a:t>
            </a:r>
            <a:r>
              <a:rPr lang="en-US" altLang="zh-CN" kern="1200">
                <a:latin typeface="Microsoft YaHei Bold" panose="020B0502040204020203" charset="-122"/>
                <a:ea typeface="Microsoft YaHei Bold" panose="020B0502040204020203" charset="-122"/>
                <a:cs typeface="+mj-cs"/>
                <a:sym typeface="宋体" panose="02010600030101010101" pitchFamily="2" charset="-122"/>
              </a:rPr>
              <a:t>-</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过程管理</a:t>
            </a:r>
            <a:r>
              <a:rPr lang="en-US" altLang="zh-CN" kern="1200">
                <a:latin typeface="Microsoft YaHei Bold" panose="020B0502040204020203" charset="-122"/>
                <a:ea typeface="Microsoft YaHei Bold" panose="020B0502040204020203" charset="-122"/>
                <a:cs typeface="+mj-cs"/>
                <a:sym typeface="宋体" panose="02010600030101010101" pitchFamily="2" charset="-122"/>
              </a:rPr>
              <a:t>-</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实习成绩鉴定</a:t>
            </a:r>
            <a:endParaRPr lang="zh-CN" altLang="en-US" kern="1200">
              <a:latin typeface="Microsoft YaHei Bold" panose="020B0502040204020203" charset="-122"/>
              <a:ea typeface="Microsoft YaHei Bold" panose="020B0502040204020203" charset="-122"/>
              <a:cs typeface="+mj-cs"/>
              <a:sym typeface="宋体" panose="02010600030101010101" pitchFamily="2" charset="-122"/>
            </a:endParaRPr>
          </a:p>
        </p:txBody>
      </p:sp>
      <p:sp>
        <p:nvSpPr>
          <p:cNvPr id="3" name="文本框 2"/>
          <p:cNvSpPr txBox="1"/>
          <p:nvPr/>
        </p:nvSpPr>
        <p:spPr>
          <a:xfrm>
            <a:off x="1120775" y="660400"/>
            <a:ext cx="6813550" cy="2705100"/>
          </a:xfrm>
          <a:prstGeom prst="rect">
            <a:avLst/>
          </a:prstGeom>
          <a:noFill/>
          <a:ln w="9525">
            <a:noFill/>
          </a:ln>
        </p:spPr>
        <p:txBody>
          <a:bodyPr wrap="square">
            <a:spAutoFit/>
          </a:bodyPr>
          <a:p>
            <a:pPr marR="0" algn="ctr" defTabSz="914400">
              <a:lnSpc>
                <a:spcPct val="130000"/>
              </a:lnSpc>
              <a:buClrTx/>
              <a:buSzTx/>
              <a:defRPr/>
            </a:pPr>
            <a:r>
              <a:rPr kumimoji="0" lang="zh-CN" altLang="en-US" sz="2400" kern="1200" cap="none" spc="0" normalizeH="0" baseline="0" noProof="1">
                <a:solidFill>
                  <a:srgbClr val="FF0000"/>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实习成绩鉴定</a:t>
            </a:r>
            <a:endParaRPr kumimoji="0" lang="zh-CN" altLang="en-US" sz="2400" kern="1200" cap="none" spc="0" normalizeH="0" baseline="0" noProof="1">
              <a:solidFill>
                <a:srgbClr val="FF0000"/>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endParaRPr>
          </a:p>
          <a:p>
            <a:pPr marR="0" algn="ctr" defTabSz="914400">
              <a:lnSpc>
                <a:spcPct val="130000"/>
              </a:lnSpc>
              <a:buClrTx/>
              <a:buSzTx/>
              <a:defRPr/>
            </a:pPr>
            <a:endParaRPr kumimoji="0" lang="zh-CN" altLang="en-US" sz="2400" kern="1200" cap="none" spc="0" normalizeH="0" baseline="0" noProof="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endParaRPr>
          </a:p>
          <a:p>
            <a:pPr marL="342900" marR="0" indent="-342900" defTabSz="914400">
              <a:lnSpc>
                <a:spcPct val="130000"/>
              </a:lnSpc>
              <a:buClrTx/>
              <a:buSzTx/>
              <a:buAutoNum type="arabicPeriod"/>
              <a:defRPr/>
            </a:pPr>
            <a:r>
              <a:rPr lang="zh-CN" altLang="en-US" sz="1800" b="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点击</a:t>
            </a:r>
            <a:r>
              <a:rPr lang="en-US" altLang="zh-CN" sz="1800" b="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a:t>
            </a:r>
            <a:r>
              <a:rPr lang="zh-CN" altLang="en-US" sz="1800" b="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实践教学</a:t>
            </a:r>
            <a:r>
              <a:rPr lang="en-US" altLang="zh-CN" sz="1800" b="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a:t>
            </a:r>
            <a:r>
              <a:rPr lang="zh-CN" altLang="en-US" sz="1800" b="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导航菜单，进入实践教学功能模块</a:t>
            </a:r>
            <a:endParaRPr kumimoji="0" lang="zh-CN" altLang="en-US"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endParaRPr>
          </a:p>
          <a:p>
            <a:pPr marL="342900" marR="0" indent="-342900" defTabSz="914400">
              <a:lnSpc>
                <a:spcPct val="130000"/>
              </a:lnSpc>
              <a:buClrTx/>
              <a:buSzTx/>
              <a:buAutoNum type="arabicPeriod"/>
              <a:defRPr/>
            </a:pPr>
            <a:r>
              <a:rPr kumimoji="0" lang="zh-CN" altLang="en-US"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点击</a:t>
            </a:r>
            <a:r>
              <a:rPr kumimoji="0" lang="en-US" altLang="zh-CN"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a:t>
            </a:r>
            <a:r>
              <a:rPr kumimoji="0" lang="zh-CN" altLang="en-US"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实习成绩鉴定</a:t>
            </a:r>
            <a:r>
              <a:rPr kumimoji="0" lang="en-US" altLang="zh-CN"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a:t>
            </a:r>
            <a:endParaRPr kumimoji="0" lang="zh-CN" altLang="en-US"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endParaRPr>
          </a:p>
          <a:p>
            <a:pPr marL="342900" marR="0" indent="-342900" defTabSz="914400">
              <a:lnSpc>
                <a:spcPct val="130000"/>
              </a:lnSpc>
              <a:buClrTx/>
              <a:buSzTx/>
              <a:buAutoNum type="arabicPeriod"/>
              <a:defRPr/>
            </a:pPr>
            <a:r>
              <a:rPr kumimoji="0" lang="zh-CN" altLang="en-US"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点击待批阅的学生姓名，查看自我小结或盖章文件预览</a:t>
            </a:r>
            <a:endParaRPr kumimoji="0" lang="zh-CN" altLang="en-US"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endParaRPr>
          </a:p>
          <a:p>
            <a:pPr marL="342900" marR="0" indent="-342900" defTabSz="914400">
              <a:lnSpc>
                <a:spcPct val="130000"/>
              </a:lnSpc>
              <a:buClrTx/>
              <a:buSzTx/>
              <a:buAutoNum type="arabicPeriod"/>
              <a:defRPr/>
            </a:pPr>
            <a:r>
              <a:rPr kumimoji="0" lang="zh-CN" altLang="en-US"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根据鉴定表设置项目进行评分、评语</a:t>
            </a:r>
            <a:endParaRPr kumimoji="0" lang="zh-CN" altLang="en-US"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endParaRPr>
          </a:p>
          <a:p>
            <a:pPr marR="0" algn="ctr" defTabSz="914400">
              <a:buClrTx/>
              <a:buSzTx/>
              <a:defRPr/>
            </a:pPr>
            <a:endParaRPr kumimoji="0" lang="zh-CN" altLang="en-US" sz="1400" b="0" kern="1200" cap="none" spc="0" normalizeH="0" baseline="0" noProof="1">
              <a:solidFill>
                <a:srgbClr val="000000"/>
              </a:solidFill>
              <a:latin typeface="宋体" panose="02010600030101010101" pitchFamily="2" charset="-122"/>
              <a:ea typeface="宋体" panose="02010600030101010101" pitchFamily="2" charset="-122"/>
              <a:cs typeface="宋体" panose="02010600030101010101" pitchFamily="2" charset="-122"/>
              <a:sym typeface="Calibri" panose="020F0502020204030204" charset="0"/>
            </a:endParaRP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3490" name="标题 1"/>
          <p:cNvSpPr>
            <a:spLocks noGrp="1"/>
          </p:cNvSpPr>
          <p:nvPr>
            <p:ph type="ctrTitle"/>
          </p:nvPr>
        </p:nvSpPr>
        <p:spPr>
          <a:xfrm>
            <a:off x="258763" y="236220"/>
            <a:ext cx="5461000" cy="230505"/>
          </a:xfrm>
        </p:spPr>
        <p:txBody>
          <a:bodyPr anchor="b" anchorCtr="0"/>
          <a:p>
            <a:pPr defTabSz="685800">
              <a:buClrTx/>
              <a:buSzTx/>
              <a:buFontTx/>
              <a:buNone/>
            </a:pPr>
            <a:r>
              <a:rPr lang="en-US" altLang="zh-CN" b="0">
                <a:solidFill>
                  <a:schemeClr val="tx1"/>
                </a:solidFill>
                <a:sym typeface="+mn-ea"/>
              </a:rPr>
              <a:t>3.6</a:t>
            </a:r>
            <a:r>
              <a:rPr lang="zh-CN" altLang="en-US" b="0">
                <a:solidFill>
                  <a:schemeClr val="tx1"/>
                </a:solidFill>
                <a:sym typeface="+mn-ea"/>
              </a:rPr>
              <a:t>实习成绩鉴定</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指导老师电脑网页操作</a:t>
            </a:r>
            <a:r>
              <a:rPr lang="en-US" altLang="zh-CN" kern="1200">
                <a:latin typeface="Microsoft YaHei Bold" panose="020B0502040204020203" charset="-122"/>
                <a:ea typeface="Microsoft YaHei Bold" panose="020B0502040204020203" charset="-122"/>
                <a:cs typeface="+mj-cs"/>
                <a:sym typeface="宋体" panose="02010600030101010101" pitchFamily="2" charset="-122"/>
              </a:rPr>
              <a:t>-</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过程管理</a:t>
            </a:r>
            <a:r>
              <a:rPr lang="en-US" altLang="zh-CN" kern="1200">
                <a:latin typeface="Microsoft YaHei Bold" panose="020B0502040204020203" charset="-122"/>
                <a:ea typeface="Microsoft YaHei Bold" panose="020B0502040204020203" charset="-122"/>
                <a:cs typeface="+mj-cs"/>
                <a:sym typeface="宋体" panose="02010600030101010101" pitchFamily="2" charset="-122"/>
              </a:rPr>
              <a:t>-</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周日志批</a:t>
            </a:r>
            <a:endParaRPr lang="zh-CN" altLang="en-US" kern="1200">
              <a:latin typeface="Microsoft YaHei Bold" panose="020B0502040204020203" charset="-122"/>
              <a:ea typeface="Microsoft YaHei Bold" panose="020B0502040204020203" charset="-122"/>
              <a:cs typeface="+mj-cs"/>
              <a:sym typeface="宋体" panose="02010600030101010101" pitchFamily="2" charset="-122"/>
            </a:endParaRPr>
          </a:p>
        </p:txBody>
      </p:sp>
      <p:pic>
        <p:nvPicPr>
          <p:cNvPr id="3" name="图片 2"/>
          <p:cNvPicPr>
            <a:picLocks noChangeAspect="1"/>
          </p:cNvPicPr>
          <p:nvPr>
            <p:custDataLst>
              <p:tags r:id="rId1"/>
            </p:custDataLst>
          </p:nvPr>
        </p:nvPicPr>
        <p:blipFill>
          <a:blip r:embed="rId2"/>
          <a:stretch>
            <a:fillRect/>
          </a:stretch>
        </p:blipFill>
        <p:spPr>
          <a:xfrm>
            <a:off x="452755" y="809625"/>
            <a:ext cx="7744460" cy="3525520"/>
          </a:xfrm>
          <a:prstGeom prst="rect">
            <a:avLst/>
          </a:prstGeom>
        </p:spPr>
      </p:pic>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5537" name="标题 1"/>
          <p:cNvSpPr>
            <a:spLocks noGrp="1"/>
          </p:cNvSpPr>
          <p:nvPr>
            <p:ph type="ctrTitle"/>
          </p:nvPr>
        </p:nvSpPr>
        <p:spPr>
          <a:xfrm>
            <a:off x="258763" y="73025"/>
            <a:ext cx="5461000" cy="393700"/>
          </a:xfrm>
        </p:spPr>
        <p:txBody>
          <a:bodyPr anchor="b" anchorCtr="0"/>
          <a:p>
            <a:pPr defTabSz="685800">
              <a:buClrTx/>
              <a:buSzTx/>
              <a:buFontTx/>
              <a:buNone/>
            </a:pPr>
            <a:r>
              <a:rPr lang="en-US" altLang="zh-CN" kern="1200">
                <a:latin typeface="Microsoft YaHei Bold" panose="020B0502040204020203" charset="-122"/>
                <a:ea typeface="Microsoft YaHei Bold" panose="020B0502040204020203" charset="-122"/>
                <a:cs typeface="+mj-cs"/>
                <a:sym typeface="宋体" panose="02010600030101010101" pitchFamily="2" charset="-122"/>
              </a:rPr>
              <a:t>3.8 </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指导老师电脑网页操作</a:t>
            </a:r>
            <a:r>
              <a:rPr lang="en-US" altLang="zh-CN" kern="1200">
                <a:latin typeface="Microsoft YaHei Bold" panose="020B0502040204020203" charset="-122"/>
                <a:ea typeface="Microsoft YaHei Bold" panose="020B0502040204020203" charset="-122"/>
                <a:cs typeface="+mj-cs"/>
                <a:sym typeface="宋体" panose="02010600030101010101" pitchFamily="2" charset="-122"/>
              </a:rPr>
              <a:t>-</a:t>
            </a:r>
            <a:r>
              <a:rPr lang="zh-CN" altLang="zh-CN" kern="1200">
                <a:latin typeface="Microsoft YaHei Bold" panose="020B0502040204020203" charset="-122"/>
                <a:ea typeface="Microsoft YaHei Bold" panose="020B0502040204020203" charset="-122"/>
                <a:cs typeface="+mj-cs"/>
                <a:sym typeface="宋体" panose="02010600030101010101" pitchFamily="2" charset="-122"/>
              </a:rPr>
              <a:t>签到统计</a:t>
            </a:r>
            <a:endParaRPr lang="zh-CN" altLang="zh-CN" kern="1200">
              <a:latin typeface="Microsoft YaHei Bold" panose="020B0502040204020203" charset="-122"/>
              <a:ea typeface="Microsoft YaHei Bold" panose="020B0502040204020203" charset="-122"/>
              <a:cs typeface="+mj-cs"/>
              <a:sym typeface="宋体" panose="02010600030101010101" pitchFamily="2" charset="-122"/>
            </a:endParaRPr>
          </a:p>
        </p:txBody>
      </p:sp>
      <p:sp>
        <p:nvSpPr>
          <p:cNvPr id="3" name="文本框 2"/>
          <p:cNvSpPr txBox="1"/>
          <p:nvPr/>
        </p:nvSpPr>
        <p:spPr>
          <a:xfrm>
            <a:off x="1165225" y="1158875"/>
            <a:ext cx="6813550" cy="2130425"/>
          </a:xfrm>
          <a:prstGeom prst="rect">
            <a:avLst/>
          </a:prstGeom>
          <a:noFill/>
          <a:ln w="9525">
            <a:noFill/>
          </a:ln>
        </p:spPr>
        <p:txBody>
          <a:bodyPr wrap="square">
            <a:spAutoFit/>
          </a:bodyPr>
          <a:p>
            <a:pPr marR="0" algn="ctr" defTabSz="914400">
              <a:lnSpc>
                <a:spcPct val="130000"/>
              </a:lnSpc>
              <a:buClrTx/>
              <a:buSzTx/>
              <a:defRPr/>
            </a:pPr>
            <a:r>
              <a:rPr kumimoji="0" lang="zh-CN" altLang="en-US" sz="2400" kern="1200" cap="none" spc="0" normalizeH="0" baseline="0" noProof="1">
                <a:solidFill>
                  <a:srgbClr val="FF0000"/>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签到统计</a:t>
            </a:r>
            <a:endParaRPr kumimoji="0" lang="zh-CN" altLang="en-US" sz="2400" kern="1200" cap="none" spc="0" normalizeH="0" baseline="0" noProof="1">
              <a:solidFill>
                <a:srgbClr val="FF0000"/>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endParaRPr>
          </a:p>
          <a:p>
            <a:pPr marR="0" algn="ctr" defTabSz="914400">
              <a:lnSpc>
                <a:spcPct val="130000"/>
              </a:lnSpc>
              <a:buClrTx/>
              <a:buSzTx/>
              <a:defRPr/>
            </a:pPr>
            <a:endParaRPr kumimoji="0" lang="zh-CN" altLang="en-US" sz="2400" kern="1200" cap="none" spc="0" normalizeH="0" baseline="0" noProof="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endParaRPr>
          </a:p>
          <a:p>
            <a:pPr marL="342900" marR="0" indent="-342900" defTabSz="914400">
              <a:lnSpc>
                <a:spcPct val="130000"/>
              </a:lnSpc>
              <a:buClrTx/>
              <a:buSzTx/>
              <a:buAutoNum type="arabicPeriod"/>
              <a:defRPr/>
            </a:pPr>
            <a:r>
              <a:rPr lang="zh-CN" altLang="en-US" sz="1800" b="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点击</a:t>
            </a:r>
            <a:r>
              <a:rPr lang="en-US" altLang="zh-CN" sz="1800" b="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a:t>
            </a:r>
            <a:r>
              <a:rPr lang="zh-CN" altLang="en-US" sz="1800" b="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实践教学</a:t>
            </a:r>
            <a:r>
              <a:rPr lang="en-US" altLang="zh-CN" sz="1800" b="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a:t>
            </a:r>
            <a:r>
              <a:rPr lang="zh-CN" altLang="en-US" sz="1800" b="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导航菜单，进入实践教学模块</a:t>
            </a:r>
            <a:endParaRPr kumimoji="0" lang="zh-CN" altLang="en-US"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endParaRPr>
          </a:p>
          <a:p>
            <a:pPr marL="342900" marR="0" indent="-342900" defTabSz="914400">
              <a:lnSpc>
                <a:spcPct val="130000"/>
              </a:lnSpc>
              <a:buClrTx/>
              <a:buSzTx/>
              <a:buAutoNum type="arabicPeriod"/>
              <a:defRPr/>
            </a:pPr>
            <a:r>
              <a:rPr kumimoji="0" lang="zh-CN" altLang="en-US"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点击</a:t>
            </a:r>
            <a:r>
              <a:rPr kumimoji="0" lang="en-US" altLang="zh-CN"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a:t>
            </a:r>
            <a:r>
              <a:rPr kumimoji="0" lang="zh-CN" altLang="en-US"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签到统计</a:t>
            </a:r>
            <a:r>
              <a:rPr kumimoji="0" lang="en-US" altLang="zh-CN"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a:t>
            </a:r>
            <a:r>
              <a:rPr kumimoji="0" lang="zh-CN" altLang="en-US"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功能菜单，进入签到统计列表</a:t>
            </a:r>
            <a:endParaRPr kumimoji="0" lang="zh-CN" altLang="en-US"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endParaRPr>
          </a:p>
          <a:p>
            <a:pPr marL="342900" marR="0" indent="-342900" defTabSz="914400">
              <a:lnSpc>
                <a:spcPct val="130000"/>
              </a:lnSpc>
              <a:buClrTx/>
              <a:buSzTx/>
              <a:buAutoNum type="arabicPeriod"/>
              <a:defRPr/>
            </a:pPr>
            <a:r>
              <a:rPr kumimoji="0" lang="zh-CN" altLang="en-US" sz="1800" b="0" kern="1200" cap="none" spc="0" normalizeH="0" baseline="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点击学生姓名，查看单个学生签到详情</a:t>
            </a:r>
            <a:endParaRPr kumimoji="0" lang="zh-CN" altLang="en-US" sz="1400" b="0" kern="1200" cap="none" spc="0" normalizeH="0" baseline="0" noProof="1">
              <a:solidFill>
                <a:srgbClr val="000000"/>
              </a:solidFill>
              <a:latin typeface="宋体" panose="02010600030101010101" pitchFamily="2" charset="-122"/>
              <a:ea typeface="宋体" panose="02010600030101010101" pitchFamily="2" charset="-122"/>
              <a:cs typeface="宋体" panose="02010600030101010101" pitchFamily="2" charset="-122"/>
              <a:sym typeface="Calibri" panose="020F0502020204030204" charset="0"/>
            </a:endParaRP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6562" name="标题 1"/>
          <p:cNvSpPr>
            <a:spLocks noGrp="1"/>
          </p:cNvSpPr>
          <p:nvPr>
            <p:ph type="ctrTitle"/>
          </p:nvPr>
        </p:nvSpPr>
        <p:spPr>
          <a:xfrm>
            <a:off x="258763" y="236220"/>
            <a:ext cx="5461000" cy="230505"/>
          </a:xfrm>
        </p:spPr>
        <p:txBody>
          <a:bodyPr anchor="b" anchorCtr="0"/>
          <a:p>
            <a:pPr defTabSz="685800">
              <a:buClrTx/>
              <a:buSzTx/>
              <a:buFontTx/>
              <a:buNone/>
            </a:pPr>
            <a:r>
              <a:rPr lang="en-US" altLang="zh-CN" b="0">
                <a:solidFill>
                  <a:schemeClr val="tx1"/>
                </a:solidFill>
                <a:sym typeface="+mn-ea"/>
              </a:rPr>
              <a:t>3.7</a:t>
            </a:r>
            <a:r>
              <a:rPr lang="zh-CN" altLang="en-US" b="0">
                <a:solidFill>
                  <a:schemeClr val="tx1"/>
                </a:solidFill>
                <a:sym typeface="+mn-ea"/>
              </a:rPr>
              <a:t>签到统计查看</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老师电脑网页操作</a:t>
            </a:r>
            <a:r>
              <a:rPr lang="en-US" altLang="zh-CN" kern="1200">
                <a:latin typeface="Microsoft YaHei Bold" panose="020B0502040204020203" charset="-122"/>
                <a:ea typeface="Microsoft YaHei Bold" panose="020B0502040204020203" charset="-122"/>
                <a:cs typeface="+mj-cs"/>
                <a:sym typeface="宋体" panose="02010600030101010101" pitchFamily="2" charset="-122"/>
              </a:rPr>
              <a:t>-</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过程管理</a:t>
            </a:r>
            <a:r>
              <a:rPr lang="en-US" altLang="zh-CN" kern="1200">
                <a:latin typeface="Microsoft YaHei Bold" panose="020B0502040204020203" charset="-122"/>
                <a:ea typeface="Microsoft YaHei Bold" panose="020B0502040204020203" charset="-122"/>
                <a:cs typeface="+mj-cs"/>
                <a:sym typeface="宋体" panose="02010600030101010101" pitchFamily="2" charset="-122"/>
              </a:rPr>
              <a:t>-</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周日志批</a:t>
            </a:r>
            <a:endParaRPr lang="zh-CN" altLang="zh-CN" kern="1200">
              <a:latin typeface="Microsoft YaHei Bold" panose="020B0502040204020203" charset="-122"/>
              <a:ea typeface="Microsoft YaHei Bold" panose="020B0502040204020203" charset="-122"/>
              <a:cs typeface="+mj-cs"/>
              <a:sym typeface="宋体" panose="02010600030101010101" pitchFamily="2" charset="-122"/>
            </a:endParaRPr>
          </a:p>
        </p:txBody>
      </p:sp>
      <p:pic>
        <p:nvPicPr>
          <p:cNvPr id="5" name="图片 4"/>
          <p:cNvPicPr>
            <a:picLocks noChangeAspect="1"/>
          </p:cNvPicPr>
          <p:nvPr>
            <p:custDataLst>
              <p:tags r:id="rId1"/>
            </p:custDataLst>
          </p:nvPr>
        </p:nvPicPr>
        <p:blipFill>
          <a:blip r:embed="rId2"/>
          <a:stretch>
            <a:fillRect/>
          </a:stretch>
        </p:blipFill>
        <p:spPr>
          <a:xfrm>
            <a:off x="228600" y="666750"/>
            <a:ext cx="8665845" cy="3973830"/>
          </a:xfrm>
          <a:prstGeom prst="rect">
            <a:avLst/>
          </a:prstGeom>
        </p:spPr>
      </p:pic>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585" name="标题 1"/>
          <p:cNvSpPr>
            <a:spLocks noGrp="1"/>
          </p:cNvSpPr>
          <p:nvPr>
            <p:ph type="ctrTitle"/>
          </p:nvPr>
        </p:nvSpPr>
        <p:spPr>
          <a:xfrm>
            <a:off x="258763" y="73025"/>
            <a:ext cx="5461000" cy="393700"/>
          </a:xfrm>
        </p:spPr>
        <p:txBody>
          <a:bodyPr anchor="b" anchorCtr="0"/>
          <a:p>
            <a:pPr defTabSz="685800">
              <a:buClrTx/>
              <a:buSzTx/>
              <a:buFontTx/>
              <a:buNone/>
            </a:pPr>
            <a:r>
              <a:rPr lang="en-US" altLang="zh-CN" kern="1200">
                <a:latin typeface="Microsoft YaHei Bold" panose="020B0502040204020203" charset="-122"/>
                <a:ea typeface="Microsoft YaHei Bold" panose="020B0502040204020203" charset="-122"/>
                <a:cs typeface="+mj-cs"/>
                <a:sym typeface="宋体" panose="02010600030101010101" pitchFamily="2" charset="-122"/>
              </a:rPr>
              <a:t>3.9 </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指导老师电脑网页操作</a:t>
            </a:r>
            <a:r>
              <a:rPr lang="en-US" altLang="zh-CN" kern="1200">
                <a:latin typeface="Microsoft YaHei Bold" panose="020B0502040204020203" charset="-122"/>
                <a:ea typeface="Microsoft YaHei Bold" panose="020B0502040204020203" charset="-122"/>
                <a:cs typeface="+mj-cs"/>
                <a:sym typeface="宋体" panose="02010600030101010101" pitchFamily="2" charset="-122"/>
              </a:rPr>
              <a:t>-</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统计报表</a:t>
            </a:r>
            <a:endParaRPr lang="zh-CN" altLang="en-US" kern="1200">
              <a:latin typeface="Microsoft YaHei Bold" panose="020B0502040204020203" charset="-122"/>
              <a:ea typeface="Microsoft YaHei Bold" panose="020B0502040204020203" charset="-122"/>
              <a:cs typeface="+mj-cs"/>
              <a:sym typeface="宋体" panose="02010600030101010101" pitchFamily="2" charset="-122"/>
            </a:endParaRPr>
          </a:p>
        </p:txBody>
      </p:sp>
      <p:sp>
        <p:nvSpPr>
          <p:cNvPr id="5" name="文本框 4"/>
          <p:cNvSpPr txBox="1"/>
          <p:nvPr/>
        </p:nvSpPr>
        <p:spPr>
          <a:xfrm>
            <a:off x="1120775" y="660400"/>
            <a:ext cx="6946900" cy="3663950"/>
          </a:xfrm>
          <a:prstGeom prst="rect">
            <a:avLst/>
          </a:prstGeom>
          <a:noFill/>
          <a:ln w="9525">
            <a:noFill/>
          </a:ln>
        </p:spPr>
        <p:txBody>
          <a:bodyPr wrap="square">
            <a:spAutoFit/>
          </a:bodyPr>
          <a:p>
            <a:pPr marR="0" algn="ctr" defTabSz="914400">
              <a:lnSpc>
                <a:spcPct val="130000"/>
              </a:lnSpc>
              <a:buClrTx/>
              <a:buSzTx/>
              <a:defRPr/>
            </a:pPr>
            <a:r>
              <a:rPr kumimoji="0" lang="zh-CN" altLang="en-US" sz="2400" kern="1200" cap="none" spc="0" normalizeH="0" baseline="0" noProof="1">
                <a:solidFill>
                  <a:srgbClr val="FF0000"/>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rPr>
              <a:t>查看统计报表</a:t>
            </a:r>
            <a:endParaRPr kumimoji="0" lang="zh-CN" altLang="en-US" sz="2400" kern="1200" cap="none" spc="0" normalizeH="0" baseline="0" noProof="1">
              <a:solidFill>
                <a:srgbClr val="FF0000"/>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宋体" panose="02010600030101010101" pitchFamily="2" charset="-122"/>
              <a:sym typeface="Calibri" panose="020F0502020204030204" charset="0"/>
            </a:endParaRPr>
          </a:p>
          <a:p>
            <a:pPr marL="342900" marR="0" indent="-342900" defTabSz="914400" hangingPunct="0">
              <a:lnSpc>
                <a:spcPct val="130000"/>
              </a:lnSpc>
              <a:buClrTx/>
              <a:buSzTx/>
              <a:buFont typeface="+mj-lt"/>
              <a:buAutoNum type="arabicPeriod"/>
              <a:defRPr/>
            </a:pPr>
            <a:r>
              <a:rPr lang="zh-CN" altLang="en-US" sz="1800" b="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点击左侧导航栏</a:t>
            </a:r>
            <a:r>
              <a:rPr lang="en-US" altLang="zh-CN" sz="1800" b="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a:t>
            </a:r>
            <a:r>
              <a:rPr lang="zh-CN" altLang="en-US" sz="1800" b="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统计报表</a:t>
            </a:r>
            <a:r>
              <a:rPr lang="en-US" altLang="zh-CN" sz="1800" b="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a:t>
            </a:r>
            <a:r>
              <a:rPr lang="zh-CN" altLang="en-US" sz="1800" b="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按钮</a:t>
            </a:r>
            <a:endParaRPr kumimoji="0" lang="zh-CN" altLang="en-US" sz="1800" b="0" kern="1200" cap="none" spc="0" normalizeH="0" baseline="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endParaRPr>
          </a:p>
          <a:p>
            <a:pPr marL="342900" marR="0" indent="-342900" defTabSz="914400" hangingPunct="0">
              <a:lnSpc>
                <a:spcPct val="130000"/>
              </a:lnSpc>
              <a:buClrTx/>
              <a:buSzTx/>
              <a:buFont typeface="+mj-lt"/>
              <a:buAutoNum type="arabicPeriod"/>
              <a:defRPr/>
            </a:pPr>
            <a:r>
              <a:rPr lang="zh-CN" altLang="en-US" sz="1800" b="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点击功能菜单中对应的报表</a:t>
            </a:r>
            <a:endParaRPr kumimoji="0" lang="zh-CN" altLang="en-US" sz="1800" b="0" kern="1200" cap="none" spc="0" normalizeH="0" baseline="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endParaRPr>
          </a:p>
          <a:p>
            <a:pPr marL="342900" marR="0" indent="-342900" defTabSz="914400" hangingPunct="0">
              <a:lnSpc>
                <a:spcPct val="130000"/>
              </a:lnSpc>
              <a:buClrTx/>
              <a:buSzTx/>
              <a:buFont typeface="+mj-lt"/>
              <a:buAutoNum type="arabicPeriod"/>
              <a:defRPr/>
            </a:pPr>
            <a:r>
              <a:rPr lang="zh-CN" altLang="en-US" sz="1800" b="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通过</a:t>
            </a:r>
            <a:r>
              <a:rPr lang="en-US" altLang="zh-CN" sz="1800" b="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a:t>
            </a:r>
            <a:r>
              <a:rPr lang="zh-CN" altLang="en-US" sz="1800" b="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院系</a:t>
            </a:r>
            <a:r>
              <a:rPr lang="en-US" altLang="zh-CN" sz="1800" b="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a:t>
            </a:r>
            <a:r>
              <a:rPr lang="zh-CN" altLang="en-US" sz="1800" b="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专业</a:t>
            </a:r>
            <a:r>
              <a:rPr lang="en-US" altLang="zh-CN" sz="1800" b="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a:t>
            </a:r>
            <a:r>
              <a:rPr lang="zh-CN" altLang="en-US" sz="1800" b="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班级</a:t>
            </a:r>
            <a:r>
              <a:rPr lang="en-US" altLang="zh-CN" sz="1800" b="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a:t>
            </a:r>
            <a:r>
              <a:rPr lang="zh-CN" altLang="en-US" sz="1800" b="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a:t>
            </a:r>
            <a:r>
              <a:rPr lang="en-US" altLang="zh-CN" sz="1800" b="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a:t>
            </a:r>
            <a:r>
              <a:rPr lang="zh-CN" altLang="en-US" sz="1800" b="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学年</a:t>
            </a:r>
            <a:r>
              <a:rPr lang="en-US" altLang="zh-CN" sz="1800" b="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a:t>
            </a:r>
            <a:r>
              <a:rPr lang="zh-CN" altLang="en-US" sz="1800" b="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学期</a:t>
            </a:r>
            <a:r>
              <a:rPr lang="en-US" altLang="zh-CN" sz="1800" b="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a:t>
            </a:r>
            <a:r>
              <a:rPr lang="zh-CN" altLang="en-US" sz="1800" b="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等筛选需要的数据</a:t>
            </a:r>
            <a:endParaRPr kumimoji="0" lang="zh-CN" altLang="en-US" sz="1800" b="0" kern="1200" cap="none" spc="0" normalizeH="0" baseline="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endParaRPr>
          </a:p>
          <a:p>
            <a:pPr marL="342900" marR="0" indent="-342900" defTabSz="914400" hangingPunct="0">
              <a:lnSpc>
                <a:spcPct val="130000"/>
              </a:lnSpc>
              <a:buClrTx/>
              <a:buSzTx/>
              <a:buFont typeface="+mj-lt"/>
              <a:buAutoNum type="arabicPeriod"/>
              <a:defRPr/>
            </a:pPr>
            <a:r>
              <a:rPr lang="zh-CN" altLang="en-US" sz="1800" b="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点击</a:t>
            </a:r>
            <a:r>
              <a:rPr lang="en-US" altLang="zh-CN" sz="1800" b="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a:t>
            </a:r>
            <a:r>
              <a:rPr lang="zh-CN" altLang="en-US" sz="1800" b="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自定义表格</a:t>
            </a:r>
            <a:r>
              <a:rPr lang="en-US" altLang="zh-CN" sz="1800" b="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a:t>
            </a:r>
            <a:r>
              <a:rPr lang="zh-CN" altLang="en-US" sz="1800" b="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按钮，可以选择表格显示的维度</a:t>
            </a:r>
            <a:endParaRPr kumimoji="0" lang="zh-CN" altLang="en-US" sz="1800" b="0" kern="1200" cap="none" spc="0" normalizeH="0" baseline="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endParaRPr>
          </a:p>
          <a:p>
            <a:pPr marR="0" defTabSz="914400" hangingPunct="0">
              <a:lnSpc>
                <a:spcPct val="130000"/>
              </a:lnSpc>
              <a:buClrTx/>
              <a:buSzTx/>
              <a:buFont typeface="+mj-lt"/>
              <a:defRPr/>
            </a:pPr>
            <a:r>
              <a:rPr lang="en-US" altLang="zh-CN" sz="1800" b="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5.  </a:t>
            </a:r>
            <a:r>
              <a:rPr lang="zh-CN" altLang="en-US" sz="1800" b="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点击</a:t>
            </a:r>
            <a:r>
              <a:rPr lang="en-US" altLang="zh-CN" sz="1800" b="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a:t>
            </a:r>
            <a:r>
              <a:rPr lang="zh-CN" altLang="en-US" sz="1800" b="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批量导出</a:t>
            </a:r>
            <a:r>
              <a:rPr lang="en-US" altLang="zh-CN" sz="1800" b="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a:t>
            </a:r>
            <a:r>
              <a:rPr lang="zh-CN" altLang="en-US" sz="1800" b="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按钮，导出筛选的数据，跳转到下载中心下载</a:t>
            </a:r>
            <a:endParaRPr kumimoji="0" lang="zh-CN" altLang="en-US" sz="1800" b="0" kern="1200" cap="none" spc="0" normalizeH="0" baseline="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endParaRPr>
          </a:p>
          <a:p>
            <a:pPr marR="0" defTabSz="914400" hangingPunct="0">
              <a:lnSpc>
                <a:spcPct val="130000"/>
              </a:lnSpc>
              <a:buClrTx/>
              <a:buSzTx/>
              <a:buFont typeface="+mj-lt"/>
              <a:defRPr/>
            </a:pPr>
            <a:r>
              <a:rPr lang="zh-CN" altLang="en-US" sz="1800" b="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温馨提示：到下载中心下载时，如果表格较大，报表下载状态会显示</a:t>
            </a:r>
            <a:r>
              <a:rPr lang="en-US" altLang="zh-CN" sz="1800" b="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a:t>
            </a:r>
            <a:r>
              <a:rPr lang="zh-CN" altLang="en-US" sz="1800" b="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报表生成中</a:t>
            </a:r>
            <a:r>
              <a:rPr lang="en-US" altLang="zh-CN" sz="1800" b="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a:t>
            </a:r>
            <a:r>
              <a:rPr lang="zh-CN" altLang="en-US" sz="1800" b="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，请等待片刻即可。如长时间还是显示</a:t>
            </a:r>
            <a:r>
              <a:rPr lang="en-US" altLang="zh-CN" sz="1800" b="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a:t>
            </a:r>
            <a:r>
              <a:rPr lang="zh-CN" altLang="en-US" sz="1800" b="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报表生成中</a:t>
            </a:r>
            <a:r>
              <a:rPr lang="en-US" altLang="zh-CN" sz="1800" b="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a:t>
            </a:r>
            <a:r>
              <a:rPr lang="zh-CN" altLang="en-US" sz="1800" b="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，可按键盘</a:t>
            </a:r>
            <a:r>
              <a:rPr lang="en-US" altLang="zh-CN" sz="1800" b="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“F5”</a:t>
            </a:r>
            <a:r>
              <a:rPr lang="zh-CN" altLang="en-US" sz="1800" b="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键，刷新网页。</a:t>
            </a:r>
            <a:endParaRPr kumimoji="0" lang="zh-CN" altLang="en-US" sz="1800" b="0" kern="1200" cap="none" spc="0" normalizeH="0" baseline="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endParaRPr>
          </a:p>
          <a:p>
            <a:pPr marR="0" algn="ctr" defTabSz="914400">
              <a:buClrTx/>
              <a:buSzTx/>
              <a:defRPr/>
            </a:pPr>
            <a:endParaRPr kumimoji="0" lang="zh-CN" altLang="en-US" sz="1400" b="0" kern="1200" cap="none" spc="0" normalizeH="0" baseline="0" noProof="1">
              <a:solidFill>
                <a:srgbClr val="000000"/>
              </a:solidFill>
              <a:latin typeface="宋体" panose="02010600030101010101" pitchFamily="2" charset="-122"/>
              <a:ea typeface="宋体" panose="02010600030101010101" pitchFamily="2" charset="-122"/>
              <a:cs typeface="宋体" panose="02010600030101010101" pitchFamily="2" charset="-122"/>
              <a:sym typeface="Calibri" panose="020F0502020204030204" charset="0"/>
            </a:endParaRP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8610" name="标题 1"/>
          <p:cNvSpPr>
            <a:spLocks noGrp="1"/>
          </p:cNvSpPr>
          <p:nvPr>
            <p:ph type="ctrTitle"/>
          </p:nvPr>
        </p:nvSpPr>
        <p:spPr>
          <a:xfrm>
            <a:off x="258763" y="236220"/>
            <a:ext cx="5461000" cy="230505"/>
          </a:xfrm>
        </p:spPr>
        <p:txBody>
          <a:bodyPr anchor="b" anchorCtr="0"/>
          <a:p>
            <a:pPr defTabSz="685800">
              <a:buClrTx/>
              <a:buSzTx/>
              <a:buFontTx/>
              <a:buNone/>
            </a:pPr>
            <a:r>
              <a:rPr lang="en-US" altLang="zh-CN" b="0">
                <a:solidFill>
                  <a:schemeClr val="tx1"/>
                </a:solidFill>
                <a:sym typeface="+mn-ea"/>
              </a:rPr>
              <a:t>3.8</a:t>
            </a:r>
            <a:r>
              <a:rPr lang="zh-CN" altLang="en-US" b="0">
                <a:solidFill>
                  <a:schemeClr val="tx1"/>
                </a:solidFill>
                <a:sym typeface="+mn-ea"/>
              </a:rPr>
              <a:t>查看统计报表</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师电脑网页操作</a:t>
            </a:r>
            <a:r>
              <a:rPr lang="en-US" altLang="zh-CN" kern="1200">
                <a:latin typeface="Microsoft YaHei Bold" panose="020B0502040204020203" charset="-122"/>
                <a:ea typeface="Microsoft YaHei Bold" panose="020B0502040204020203" charset="-122"/>
                <a:cs typeface="+mj-cs"/>
                <a:sym typeface="宋体" panose="02010600030101010101" pitchFamily="2" charset="-122"/>
              </a:rPr>
              <a:t>-</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过程管理</a:t>
            </a:r>
            <a:r>
              <a:rPr lang="en-US" altLang="zh-CN" kern="1200">
                <a:latin typeface="Microsoft YaHei Bold" panose="020B0502040204020203" charset="-122"/>
                <a:ea typeface="Microsoft YaHei Bold" panose="020B0502040204020203" charset="-122"/>
                <a:cs typeface="+mj-cs"/>
                <a:sym typeface="宋体" panose="02010600030101010101" pitchFamily="2" charset="-122"/>
              </a:rPr>
              <a:t>-</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周日志批</a:t>
            </a:r>
            <a:endParaRPr lang="zh-CN" altLang="en-US" kern="1200">
              <a:latin typeface="Microsoft YaHei Bold" panose="020B0502040204020203" charset="-122"/>
              <a:ea typeface="Microsoft YaHei Bold" panose="020B0502040204020203" charset="-122"/>
              <a:cs typeface="+mj-cs"/>
              <a:sym typeface="宋体" panose="02010600030101010101" pitchFamily="2" charset="-122"/>
            </a:endParaRPr>
          </a:p>
        </p:txBody>
      </p:sp>
      <p:pic>
        <p:nvPicPr>
          <p:cNvPr id="7" name="图片 6"/>
          <p:cNvPicPr>
            <a:picLocks noChangeAspect="1"/>
          </p:cNvPicPr>
          <p:nvPr>
            <p:custDataLst>
              <p:tags r:id="rId1"/>
            </p:custDataLst>
          </p:nvPr>
        </p:nvPicPr>
        <p:blipFill>
          <a:blip r:embed="rId2"/>
          <a:stretch>
            <a:fillRect/>
          </a:stretch>
        </p:blipFill>
        <p:spPr>
          <a:xfrm>
            <a:off x="533400" y="742950"/>
            <a:ext cx="7973060" cy="3975735"/>
          </a:xfrm>
          <a:prstGeom prst="rect">
            <a:avLst/>
          </a:prstGeom>
        </p:spPr>
      </p:pic>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r>
              <a:rPr lang="en-US" altLang="zh-CN">
                <a:sym typeface="+mn-ea"/>
              </a:rPr>
              <a:t>3.10 </a:t>
            </a:r>
            <a:r>
              <a:rPr lang="zh-CN" altLang="en-US">
                <a:sym typeface="+mn-ea"/>
              </a:rPr>
              <a:t>数据监控大屏</a:t>
            </a:r>
            <a:r>
              <a:rPr lang="zh-CN" altLang="en-US">
                <a:sym typeface="Calibri" panose="020F0502020204030204" charset="0"/>
              </a:rPr>
              <a:t>（专业版）</a:t>
            </a:r>
            <a:endParaRPr lang="zh-CN" altLang="en-US">
              <a:sym typeface="+mn-ea"/>
            </a:endParaRPr>
          </a:p>
        </p:txBody>
      </p:sp>
      <p:sp>
        <p:nvSpPr>
          <p:cNvPr id="4" name="文本框 3"/>
          <p:cNvSpPr txBox="1"/>
          <p:nvPr/>
        </p:nvSpPr>
        <p:spPr>
          <a:xfrm>
            <a:off x="2627630" y="1348105"/>
            <a:ext cx="5225415" cy="1852930"/>
          </a:xfrm>
          <a:prstGeom prst="rect">
            <a:avLst/>
          </a:prstGeom>
          <a:noFill/>
        </p:spPr>
        <p:txBody>
          <a:bodyPr wrap="square">
            <a:spAutoFit/>
          </a:bodyPr>
          <a:p>
            <a:pPr marR="0" algn="ctr" defTabSz="914400" hangingPunct="0">
              <a:buClrTx/>
              <a:buSzTx/>
              <a:buFont typeface="Arial" panose="020B0604020202020204" pitchFamily="34" charset="0"/>
              <a:buNone/>
              <a:defRPr/>
            </a:pPr>
            <a:r>
              <a:rPr kumimoji="0" lang="zh-CN" altLang="en-US" kern="1200" cap="none" spc="0" normalizeH="0" baseline="0" noProof="0">
                <a:solidFill>
                  <a:srgbClr val="FF0000"/>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Calibri" panose="020F0502020204030204" charset="0"/>
                <a:sym typeface="Calibri" panose="020F0502020204030204" charset="0"/>
              </a:rPr>
              <a:t>实时数据监控大屏</a:t>
            </a:r>
            <a:endParaRPr kumimoji="0" lang="zh-CN" altLang="en-US" kern="1200" cap="none" spc="0" normalizeH="0" baseline="0" noProof="0">
              <a:solidFill>
                <a:srgbClr val="FF0000"/>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Calibri" panose="020F0502020204030204" charset="0"/>
              <a:sym typeface="Calibri" panose="020F0502020204030204" charset="0"/>
            </a:endParaRPr>
          </a:p>
          <a:p>
            <a:pPr marR="0" algn="l" defTabSz="914400" hangingPunct="0">
              <a:buClrTx/>
              <a:buSzTx/>
              <a:buFont typeface="Arial" panose="020B0604020202020204" pitchFamily="34" charset="0"/>
              <a:buNone/>
              <a:defRPr/>
            </a:pPr>
            <a:endParaRPr kumimoji="0" lang="zh-CN" altLang="en-US" kern="1200" cap="none" spc="0" normalizeH="0" baseline="0" noProof="0">
              <a:solidFill>
                <a:srgbClr val="FF0000"/>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Calibri" panose="020F0502020204030204" charset="0"/>
              <a:sym typeface="Calibri" panose="020F0502020204030204" charset="0"/>
            </a:endParaRPr>
          </a:p>
          <a:p>
            <a:pPr marR="0" algn="ctr" defTabSz="914400" hangingPunct="0">
              <a:buClrTx/>
              <a:buSzTx/>
              <a:buFont typeface="Arial" panose="020B0604020202020204" pitchFamily="34" charset="0"/>
              <a:buNone/>
              <a:defRPr/>
            </a:pPr>
            <a:endParaRPr kumimoji="0" lang="zh-CN" altLang="en-US" sz="2400" kern="1200" cap="none" spc="0" normalizeH="0" baseline="0" noProof="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Calibri" panose="020F0502020204030204" charset="0"/>
              <a:sym typeface="Calibri" panose="020F0502020204030204" charset="0"/>
            </a:endParaRPr>
          </a:p>
          <a:p>
            <a:pPr marL="342900" marR="0" indent="-342900" defTabSz="914400" hangingPunct="0">
              <a:lnSpc>
                <a:spcPct val="130000"/>
              </a:lnSpc>
              <a:buClrTx/>
              <a:buSzTx/>
              <a:buFont typeface="+mj-lt"/>
              <a:buAutoNum type="arabicPeriod"/>
              <a:defRPr/>
            </a:pPr>
            <a:r>
              <a:rPr kumimoji="0" sz="1400" b="0" kern="1200" cap="none" spc="0" normalizeH="0" baseline="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点击“实践大脑”</a:t>
            </a:r>
            <a:endParaRPr kumimoji="0" sz="1400" b="0" kern="1200" cap="none" spc="0" normalizeH="0" baseline="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endParaRPr>
          </a:p>
          <a:p>
            <a:pPr marL="342900" marR="0" indent="-342900" defTabSz="914400" hangingPunct="0">
              <a:lnSpc>
                <a:spcPct val="130000"/>
              </a:lnSpc>
              <a:buClrTx/>
              <a:buSzTx/>
              <a:buFont typeface="+mj-lt"/>
              <a:buAutoNum type="arabicPeriod"/>
              <a:defRPr/>
            </a:pPr>
            <a:r>
              <a:rPr kumimoji="0" lang="zh-CN" altLang="en-US" sz="1400" b="0" kern="1200" cap="none" spc="0" normalizeH="0" baseline="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点击查看实习数据监控大屏</a:t>
            </a:r>
            <a:endParaRPr kumimoji="0" lang="zh-CN" altLang="en-US" sz="1400" b="0" kern="1200" cap="none" spc="0" normalizeH="0" baseline="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endParaRPr>
          </a:p>
          <a:p>
            <a:pPr marL="342900" marR="0" indent="-342900" defTabSz="914400" hangingPunct="0">
              <a:lnSpc>
                <a:spcPct val="130000"/>
              </a:lnSpc>
              <a:buClrTx/>
              <a:buSzTx/>
              <a:buFont typeface="+mj-lt"/>
              <a:buAutoNum type="arabicPeriod"/>
              <a:defRPr/>
            </a:pPr>
            <a:r>
              <a:rPr kumimoji="0" sz="1400" b="0" kern="1200" cap="none" spc="0" normalizeH="0" baseline="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点击下方四个模块查看实时数据</a:t>
            </a:r>
            <a:endParaRPr kumimoji="0" sz="1400" b="0" kern="1200" cap="none" spc="0" normalizeH="0" baseline="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p:nvPicPr>
        <p:blipFill>
          <a:blip r:embed="rId1"/>
          <a:stretch>
            <a:fillRect/>
          </a:stretch>
        </p:blipFill>
        <p:spPr>
          <a:xfrm>
            <a:off x="683260" y="466090"/>
            <a:ext cx="7564120" cy="3756025"/>
          </a:xfrm>
          <a:prstGeom prst="rect">
            <a:avLst/>
          </a:prstGeom>
        </p:spPr>
      </p:pic>
      <p:cxnSp>
        <p:nvCxnSpPr>
          <p:cNvPr id="7" name="直接箭头连接符 6"/>
          <p:cNvCxnSpPr/>
          <p:nvPr/>
        </p:nvCxnSpPr>
        <p:spPr>
          <a:xfrm flipH="1" flipV="1">
            <a:off x="3347403" y="4150360"/>
            <a:ext cx="144145" cy="360045"/>
          </a:xfrm>
          <a:prstGeom prst="straightConnector1">
            <a:avLst/>
          </a:prstGeom>
          <a:ln w="28575">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3064510" y="4587875"/>
            <a:ext cx="3015615" cy="306705"/>
          </a:xfrm>
          <a:prstGeom prst="rect">
            <a:avLst/>
          </a:prstGeom>
          <a:noFill/>
          <a:effectLst>
            <a:glow rad="1079500">
              <a:schemeClr val="accent3">
                <a:satMod val="175000"/>
                <a:alpha val="100000"/>
              </a:schemeClr>
            </a:glow>
          </a:effectLst>
        </p:spPr>
        <p:txBody>
          <a:bodyPr wrap="square" rtlCol="0">
            <a:spAutoFit/>
            <a:scene3d>
              <a:camera prst="orthographicFront"/>
              <a:lightRig rig="threePt" dir="t"/>
            </a:scene3d>
          </a:bodyPr>
          <a:p>
            <a:r>
              <a:rPr lang="en-US" altLang="zh-CN" sz="1400" b="0" noProof="1">
                <a:solidFill>
                  <a:srgbClr val="FF0000"/>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mn-cs"/>
              </a:rPr>
              <a:t>3</a:t>
            </a:r>
            <a:r>
              <a:rPr lang="zh-CN" altLang="en-US" sz="1400" b="0" noProof="1">
                <a:solidFill>
                  <a:srgbClr val="FF0000"/>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mn-cs"/>
              </a:rPr>
              <a:t>.点击下方四个模块查看实时数据</a:t>
            </a:r>
            <a:endParaRPr lang="en-US" altLang="zh-CN" sz="1400" noProof="1">
              <a:solidFill>
                <a:srgbClr val="FF0000"/>
              </a:solidFill>
              <a:effectLst>
                <a:glow rad="228600">
                  <a:schemeClr val="accent3">
                    <a:satMod val="175000"/>
                    <a:alpha val="40000"/>
                  </a:schemeClr>
                </a:glow>
                <a:outerShdw blurRad="38100" dist="25400" dir="5400000" algn="ctr" rotWithShape="0">
                  <a:srgbClr val="6E747A">
                    <a:alpha val="43000"/>
                  </a:srgbClr>
                </a:outerShdw>
              </a:effectLst>
              <a:latin typeface="微软雅黑" panose="020B0503020204020204" charset="-122"/>
              <a:ea typeface="微软雅黑" panose="020B0503020204020204" charset="-122"/>
              <a:cs typeface="+mn-cs"/>
            </a:endParaRPr>
          </a:p>
        </p:txBody>
      </p:sp>
      <p:sp>
        <p:nvSpPr>
          <p:cNvPr id="10" name="标题 9"/>
          <p:cNvSpPr>
            <a:spLocks noGrp="1"/>
          </p:cNvSpPr>
          <p:nvPr>
            <p:ph type="ctrTitle"/>
          </p:nvPr>
        </p:nvSpPr>
        <p:spPr>
          <a:xfrm>
            <a:off x="259080" y="235585"/>
            <a:ext cx="4049395" cy="230505"/>
          </a:xfrm>
        </p:spPr>
        <p:txBody>
          <a:bodyPr/>
          <a:p>
            <a:r>
              <a:rPr lang="en-US" altLang="zh-CN" b="0">
                <a:solidFill>
                  <a:schemeClr val="tx1"/>
                </a:solidFill>
                <a:sym typeface="+mn-ea"/>
              </a:rPr>
              <a:t>3.9</a:t>
            </a:r>
            <a:r>
              <a:rPr lang="zh-CN" altLang="en-US" b="0">
                <a:solidFill>
                  <a:schemeClr val="tx1"/>
                </a:solidFill>
                <a:sym typeface="+mn-ea"/>
              </a:rPr>
              <a:t>实习监控大屏</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师电脑网页操作</a:t>
            </a:r>
            <a:r>
              <a:rPr lang="en-US" altLang="zh-CN" kern="1200">
                <a:latin typeface="Microsoft YaHei Bold" panose="020B0502040204020203" charset="-122"/>
                <a:ea typeface="Microsoft YaHei Bold" panose="020B0502040204020203" charset="-122"/>
                <a:cs typeface="+mj-cs"/>
                <a:sym typeface="宋体" panose="02010600030101010101" pitchFamily="2" charset="-122"/>
              </a:rPr>
              <a:t>-</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过程管理</a:t>
            </a:r>
            <a:r>
              <a:rPr lang="en-US" altLang="zh-CN" kern="1200">
                <a:latin typeface="Microsoft YaHei Bold" panose="020B0502040204020203" charset="-122"/>
                <a:ea typeface="Microsoft YaHei Bold" panose="020B0502040204020203" charset="-122"/>
                <a:cs typeface="+mj-cs"/>
                <a:sym typeface="宋体" panose="02010600030101010101" pitchFamily="2" charset="-122"/>
              </a:rPr>
              <a:t>-</a:t>
            </a:r>
            <a:r>
              <a:rPr lang="zh-CN" altLang="en-US">
                <a:sym typeface="+mn-ea"/>
              </a:rPr>
              <a:t>据</a:t>
            </a:r>
            <a:endParaRPr lang="zh-CN" altLang="en-US">
              <a:sym typeface="+mn-ea"/>
            </a:endParaRPr>
          </a:p>
        </p:txBody>
      </p:sp>
      <p:cxnSp>
        <p:nvCxnSpPr>
          <p:cNvPr id="8" name="直接箭头连接符 7"/>
          <p:cNvCxnSpPr/>
          <p:nvPr/>
        </p:nvCxnSpPr>
        <p:spPr>
          <a:xfrm flipV="1">
            <a:off x="4067493" y="4156075"/>
            <a:ext cx="0" cy="360045"/>
          </a:xfrm>
          <a:prstGeom prst="straightConnector1">
            <a:avLst/>
          </a:prstGeom>
          <a:ln w="28575">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flipV="1">
            <a:off x="4859973" y="4156075"/>
            <a:ext cx="0" cy="360045"/>
          </a:xfrm>
          <a:prstGeom prst="straightConnector1">
            <a:avLst/>
          </a:prstGeom>
          <a:ln w="28575">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flipV="1">
            <a:off x="5507673" y="4156075"/>
            <a:ext cx="144145" cy="360045"/>
          </a:xfrm>
          <a:prstGeom prst="straightConnector1">
            <a:avLst/>
          </a:prstGeom>
          <a:ln w="28575">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9633" name="标题 1"/>
          <p:cNvSpPr>
            <a:spLocks noGrp="1"/>
          </p:cNvSpPr>
          <p:nvPr>
            <p:ph type="ctrTitle"/>
          </p:nvPr>
        </p:nvSpPr>
        <p:spPr>
          <a:xfrm>
            <a:off x="258763" y="73025"/>
            <a:ext cx="5461000" cy="393700"/>
          </a:xfrm>
        </p:spPr>
        <p:txBody>
          <a:bodyPr anchor="b" anchorCtr="0"/>
          <a:p>
            <a:pPr defTabSz="685800">
              <a:buClrTx/>
              <a:buSzTx/>
              <a:buFontTx/>
              <a:buNone/>
            </a:pPr>
            <a:r>
              <a:rPr lang="en-US" altLang="zh-CN" kern="1200">
                <a:latin typeface="Microsoft YaHei Bold" panose="020B0502040204020203" charset="-122"/>
                <a:ea typeface="Microsoft YaHei Bold" panose="020B0502040204020203" charset="-122"/>
                <a:cs typeface="+mj-cs"/>
                <a:sym typeface="宋体" panose="02010600030101010101" pitchFamily="2" charset="-122"/>
              </a:rPr>
              <a:t>3.11 </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指导老师电脑网页操作</a:t>
            </a:r>
            <a:r>
              <a:rPr lang="en-US" altLang="zh-CN" kern="1200">
                <a:latin typeface="Microsoft YaHei Bold" panose="020B0502040204020203" charset="-122"/>
                <a:ea typeface="Microsoft YaHei Bold" panose="020B0502040204020203" charset="-122"/>
                <a:cs typeface="+mj-cs"/>
                <a:sym typeface="宋体" panose="02010600030101010101" pitchFamily="2" charset="-122"/>
              </a:rPr>
              <a:t>-</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发布公告</a:t>
            </a:r>
            <a:endParaRPr lang="zh-CN" altLang="en-US" kern="1200">
              <a:latin typeface="Microsoft YaHei Bold" panose="020B0502040204020203" charset="-122"/>
              <a:ea typeface="Microsoft YaHei Bold" panose="020B0502040204020203" charset="-122"/>
              <a:cs typeface="+mj-cs"/>
              <a:sym typeface="宋体" panose="02010600030101010101" pitchFamily="2" charset="-122"/>
            </a:endParaRPr>
          </a:p>
        </p:txBody>
      </p:sp>
      <p:sp>
        <p:nvSpPr>
          <p:cNvPr id="4" name="文本框 3"/>
          <p:cNvSpPr txBox="1"/>
          <p:nvPr/>
        </p:nvSpPr>
        <p:spPr>
          <a:xfrm>
            <a:off x="1300163" y="1333500"/>
            <a:ext cx="6543675" cy="1908175"/>
          </a:xfrm>
          <a:prstGeom prst="rect">
            <a:avLst/>
          </a:prstGeom>
          <a:noFill/>
        </p:spPr>
        <p:txBody>
          <a:bodyPr wrap="square">
            <a:spAutoFit/>
          </a:bodyPr>
          <a:p>
            <a:pPr marR="0" algn="ctr" defTabSz="914400" hangingPunct="0">
              <a:buClrTx/>
              <a:buSzTx/>
              <a:defRPr/>
            </a:pPr>
            <a:r>
              <a:rPr kumimoji="0" lang="zh-CN" altLang="en-US" sz="2400" kern="1200" cap="none" spc="0" normalizeH="0" baseline="0" noProof="0">
                <a:solidFill>
                  <a:srgbClr val="FF0000"/>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Calibri" panose="020F0502020204030204" charset="0"/>
                <a:sym typeface="Calibri" panose="020F0502020204030204" charset="0"/>
              </a:rPr>
              <a:t>发布公告消息</a:t>
            </a:r>
            <a:endParaRPr kumimoji="0" lang="zh-CN" altLang="en-US" sz="2400" kern="1200" cap="none" spc="0" normalizeH="0" baseline="0" noProof="0">
              <a:solidFill>
                <a:srgbClr val="FF0000"/>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Calibri" panose="020F0502020204030204" charset="0"/>
              <a:sym typeface="Calibri" panose="020F0502020204030204" charset="0"/>
            </a:endParaRPr>
          </a:p>
          <a:p>
            <a:pPr marR="0" algn="ctr" defTabSz="914400" hangingPunct="0">
              <a:buClrTx/>
              <a:buSzTx/>
              <a:defRPr/>
            </a:pPr>
            <a:endParaRPr kumimoji="0" lang="zh-CN" altLang="en-US" sz="2400" kern="1200" cap="none" spc="0" normalizeH="0" baseline="0" noProof="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Calibri" panose="020F0502020204030204" charset="0"/>
              <a:sym typeface="Calibri" panose="020F0502020204030204" charset="0"/>
            </a:endParaRPr>
          </a:p>
          <a:p>
            <a:pPr marL="342900" marR="0" indent="-342900" defTabSz="914400" hangingPunct="0">
              <a:lnSpc>
                <a:spcPct val="130000"/>
              </a:lnSpc>
              <a:buClrTx/>
              <a:buSzTx/>
              <a:buFont typeface="+mj-lt"/>
              <a:buAutoNum type="arabicPeriod"/>
              <a:defRPr/>
            </a:pPr>
            <a:r>
              <a:rPr kumimoji="0" lang="zh-CN" altLang="en-US" sz="1800" b="0" kern="1200" cap="none" spc="0" normalizeH="0" baseline="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点击</a:t>
            </a:r>
            <a:r>
              <a:rPr kumimoji="0" lang="en-US" altLang="zh-CN" sz="1800" b="0" kern="1200" cap="none" spc="0" normalizeH="0" baseline="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a:t>
            </a:r>
            <a:r>
              <a:rPr kumimoji="0" lang="zh-CN" altLang="en-US" sz="1800" b="0" kern="1200" cap="none" spc="0" normalizeH="0" baseline="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公告消息</a:t>
            </a:r>
            <a:r>
              <a:rPr kumimoji="0" lang="en-US" altLang="zh-CN" sz="1800" b="0" kern="1200" cap="none" spc="0" normalizeH="0" baseline="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a:t>
            </a:r>
            <a:r>
              <a:rPr kumimoji="0" lang="zh-CN" altLang="en-US" sz="1800" b="0" kern="1200" cap="none" spc="0" normalizeH="0" baseline="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导航按钮</a:t>
            </a:r>
            <a:endParaRPr kumimoji="0" lang="zh-CN" altLang="en-US" sz="1800" b="0" kern="1200" cap="none" spc="0" normalizeH="0" baseline="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endParaRPr>
          </a:p>
          <a:p>
            <a:pPr marL="342900" marR="0" indent="-342900" defTabSz="914400" hangingPunct="0">
              <a:lnSpc>
                <a:spcPct val="130000"/>
              </a:lnSpc>
              <a:buClrTx/>
              <a:buSzTx/>
              <a:buFont typeface="+mj-lt"/>
              <a:buAutoNum type="arabicPeriod"/>
              <a:defRPr/>
            </a:pPr>
            <a:r>
              <a:rPr kumimoji="0" lang="zh-CN" altLang="en-US" sz="1800" b="0" kern="1200" cap="none" spc="0" normalizeH="0" baseline="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点击</a:t>
            </a:r>
            <a:r>
              <a:rPr kumimoji="0" lang="en-US" altLang="zh-CN" sz="1800" b="0" kern="1200" cap="none" spc="0" normalizeH="0" baseline="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a:t>
            </a:r>
            <a:r>
              <a:rPr kumimoji="0" lang="zh-CN" altLang="en-US" sz="1800" b="0" kern="1200" cap="none" spc="0" normalizeH="0" baseline="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发布</a:t>
            </a:r>
            <a:r>
              <a:rPr kumimoji="0" lang="en-US" altLang="zh-CN" sz="1800" b="0" kern="1200" cap="none" spc="0" normalizeH="0" baseline="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a:t>
            </a:r>
            <a:r>
              <a:rPr kumimoji="0" lang="zh-CN" altLang="en-US" sz="1800" b="0" kern="1200" cap="none" spc="0" normalizeH="0" baseline="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按钮</a:t>
            </a:r>
            <a:endParaRPr kumimoji="0" lang="zh-CN" altLang="en-US" sz="1800" b="0" kern="1200" cap="none" spc="0" normalizeH="0" baseline="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endParaRPr>
          </a:p>
          <a:p>
            <a:pPr marL="342900" marR="0" indent="-342900" defTabSz="914400" hangingPunct="0">
              <a:lnSpc>
                <a:spcPct val="130000"/>
              </a:lnSpc>
              <a:buClrTx/>
              <a:buSzTx/>
              <a:buFont typeface="+mj-lt"/>
              <a:buAutoNum type="arabicPeriod"/>
              <a:defRPr/>
            </a:pPr>
            <a:r>
              <a:rPr kumimoji="0" lang="zh-CN" altLang="en-US" sz="1800" b="0" kern="1200" cap="none" spc="0" normalizeH="0" baseline="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rPr>
              <a:t>填写公告内容，选择阅读范围，发布公告</a:t>
            </a:r>
            <a:endParaRPr kumimoji="0" lang="zh-CN" altLang="en-US" sz="1800" b="0" kern="1200" cap="none" spc="0" normalizeH="0" baseline="0" noProof="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Calibri" panose="020F0502020204030204" charset="0"/>
              <a:sym typeface="Calibri" panose="020F0502020204030204" charset="0"/>
            </a:endParaRP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8" name="Shape 22"/>
          <p:cNvSpPr>
            <a:spLocks noChangeArrowheads="1"/>
          </p:cNvSpPr>
          <p:nvPr/>
        </p:nvSpPr>
        <p:spPr bwMode="auto">
          <a:xfrm>
            <a:off x="1363980" y="1133475"/>
            <a:ext cx="7399973" cy="3068003"/>
          </a:xfrm>
          <a:prstGeom prst="rect">
            <a:avLst/>
          </a:prstGeom>
          <a:solidFill>
            <a:srgbClr val="EFEFEF"/>
          </a:solidFill>
          <a:ln w="12700">
            <a:noFill/>
            <a:miter lim="400000"/>
          </a:ln>
          <a:effectLst>
            <a:outerShdw dir="13500000" sy="23000" kx="1200000" algn="br" rotWithShape="0">
              <a:prstClr val="black">
                <a:alpha val="9000"/>
              </a:prstClr>
            </a:outerShdw>
            <a:reflection stA="45000" endPos="0" dist="50800" dir="5400000" sy="-100000" algn="bl" rotWithShape="0"/>
          </a:effectLst>
        </p:spPr>
        <p:txBody>
          <a:bodyPr lIns="45718" rIns="45718" anchor="ctr"/>
          <a:p>
            <a:pPr fontAlgn="base" hangingPunct="0"/>
            <a:endParaRPr lang="en-US" altLang="zh-CN" sz="1800" b="0" strike="noStrike" baseline="0" noProof="1">
              <a:solidFill>
                <a:srgbClr val="DF2024"/>
              </a:solidFill>
              <a:latin typeface="Calibri" panose="020F0502020204030204" charset="0"/>
              <a:ea typeface="Calibri" panose="020F0502020204030204" charset="0"/>
            </a:endParaRPr>
          </a:p>
        </p:txBody>
      </p:sp>
      <p:sp>
        <p:nvSpPr>
          <p:cNvPr id="38914" name="Shape 22"/>
          <p:cNvSpPr/>
          <p:nvPr/>
        </p:nvSpPr>
        <p:spPr>
          <a:xfrm>
            <a:off x="0" y="923925"/>
            <a:ext cx="1771650" cy="939800"/>
          </a:xfrm>
          <a:prstGeom prst="rect">
            <a:avLst/>
          </a:prstGeom>
          <a:solidFill>
            <a:srgbClr val="C51A24"/>
          </a:solidFill>
          <a:ln w="12700">
            <a:noFill/>
          </a:ln>
        </p:spPr>
        <p:txBody>
          <a:bodyPr lIns="45718" rIns="45718" anchor="ctr" anchorCtr="0"/>
          <a:p>
            <a:pPr hangingPunct="0"/>
            <a:endParaRPr lang="en-US" altLang="zh-CN" sz="1800" b="0">
              <a:solidFill>
                <a:srgbClr val="DF2024"/>
              </a:solidFill>
              <a:latin typeface="Calibri" panose="020F0502020204030204" charset="0"/>
            </a:endParaRPr>
          </a:p>
        </p:txBody>
      </p:sp>
      <p:sp>
        <p:nvSpPr>
          <p:cNvPr id="122" name="矩形 121"/>
          <p:cNvSpPr/>
          <p:nvPr/>
        </p:nvSpPr>
        <p:spPr>
          <a:xfrm>
            <a:off x="-1744662" y="-922337"/>
            <a:ext cx="1279525" cy="504825"/>
          </a:xfrm>
          <a:prstGeom prst="rect">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200" strike="noStrike" noProof="1" dirty="0">
              <a:ea typeface="字魂105号-简雅黑" panose="00000500000000000000" pitchFamily="2" charset="-122"/>
            </a:endParaRPr>
          </a:p>
        </p:txBody>
      </p:sp>
      <p:sp>
        <p:nvSpPr>
          <p:cNvPr id="50" name="矩形 49"/>
          <p:cNvSpPr/>
          <p:nvPr/>
        </p:nvSpPr>
        <p:spPr>
          <a:xfrm>
            <a:off x="396875" y="1001713"/>
            <a:ext cx="966788" cy="506413"/>
          </a:xfrm>
          <a:prstGeom prst="rect">
            <a:avLst/>
          </a:prstGeom>
          <a:ln w="12700">
            <a:miter lim="400000"/>
          </a:ln>
          <a:effectLst>
            <a:outerShdw blurRad="63500" rotWithShape="0">
              <a:srgbClr val="808080">
                <a:alpha val="31423"/>
              </a:srgbClr>
            </a:outerShdw>
          </a:effectLst>
        </p:spPr>
        <p:txBody>
          <a:bodyPr wrap="square" lIns="45718" rIns="45718" rtlCol="0">
            <a:spAutoFit/>
          </a:bodyPr>
          <a:lstStyle/>
          <a:p>
            <a:pPr lvl="0" algn="dist" fontAlgn="base" hangingPunct="0">
              <a:spcBef>
                <a:spcPts val="0"/>
              </a:spcBef>
              <a:spcAft>
                <a:spcPts val="0"/>
              </a:spcAft>
              <a:defRPr sz="4200" b="0" baseline="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sz="2700" strike="noStrike" kern="0" noProof="1" dirty="0">
                <a:latin typeface="微软雅黑" panose="020B0503020204020204" charset="-122"/>
                <a:ea typeface="微软雅黑" panose="020B0503020204020204" charset="-122"/>
                <a:cs typeface="微软雅黑" panose="020B0503020204020204" charset="-122"/>
                <a:sym typeface="+mn-ea"/>
              </a:rPr>
              <a:t>目录</a:t>
            </a:r>
            <a:endParaRPr lang="zh-CN" sz="2700" strike="noStrike" kern="0" noProof="1" dirty="0">
              <a:sym typeface="+mn-ea"/>
            </a:endParaRPr>
          </a:p>
        </p:txBody>
      </p:sp>
      <p:sp>
        <p:nvSpPr>
          <p:cNvPr id="51" name="矩形 50"/>
          <p:cNvSpPr/>
          <p:nvPr/>
        </p:nvSpPr>
        <p:spPr>
          <a:xfrm>
            <a:off x="249238" y="1484313"/>
            <a:ext cx="1285875" cy="300038"/>
          </a:xfrm>
          <a:prstGeom prst="rect">
            <a:avLst/>
          </a:prstGeom>
          <a:ln w="12700">
            <a:miter lim="400000"/>
          </a:ln>
          <a:effectLst>
            <a:outerShdw blurRad="63500" rotWithShape="0">
              <a:srgbClr val="808080">
                <a:alpha val="31423"/>
              </a:srgbClr>
            </a:outerShdw>
          </a:effectLst>
        </p:spPr>
        <p:txBody>
          <a:bodyPr wrap="square" lIns="45718" rIns="45718" rtlCol="0">
            <a:spAutoFit/>
          </a:bodyPr>
          <a:lstStyle/>
          <a:p>
            <a:pPr lvl="0" algn="ctr" fontAlgn="base" hangingPunct="0">
              <a:spcBef>
                <a:spcPts val="0"/>
              </a:spcBef>
              <a:spcAft>
                <a:spcPts val="0"/>
              </a:spcAft>
              <a:defRPr sz="4200" b="0" baseline="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sz="1350" strike="noStrike" kern="0" noProof="1" dirty="0">
                <a:latin typeface="微软雅黑" panose="020B0503020204020204" charset="-122"/>
                <a:ea typeface="微软雅黑" panose="020B0503020204020204" charset="-122"/>
                <a:cs typeface="微软雅黑" panose="020B0503020204020204" charset="-122"/>
                <a:sym typeface="+mn-ea"/>
              </a:rPr>
              <a:t>CONTENTS</a:t>
            </a:r>
            <a:endParaRPr lang="zh-CN" sz="1350" strike="noStrike" kern="0" noProof="1" dirty="0">
              <a:sym typeface="+mn-ea"/>
            </a:endParaRPr>
          </a:p>
        </p:txBody>
      </p:sp>
      <p:sp>
        <p:nvSpPr>
          <p:cNvPr id="8" name="矩形 7"/>
          <p:cNvSpPr/>
          <p:nvPr/>
        </p:nvSpPr>
        <p:spPr>
          <a:xfrm>
            <a:off x="2924175" y="2228850"/>
            <a:ext cx="2439988" cy="230188"/>
          </a:xfrm>
          <a:prstGeom prst="rect">
            <a:avLst/>
          </a:prstGeom>
          <a:ln w="12700">
            <a:miter lim="400000"/>
          </a:ln>
          <a:effectLst/>
        </p:spPr>
        <p:txBody>
          <a:bodyPr wrap="square" lIns="45718" tIns="34290" rIns="45718" bIns="34290" rtlCol="0" anchor="t">
            <a:spAutoFit/>
          </a:bodyPr>
          <a:lstStyle/>
          <a:p>
            <a:pPr lvl="0" algn="l" fontAlgn="base" hangingPunct="0">
              <a:spcBef>
                <a:spcPts val="0"/>
              </a:spcBef>
              <a:spcAft>
                <a:spcPts val="0"/>
              </a:spcAft>
              <a:defRPr sz="4200" b="0" baseline="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sz="1050" strike="noStrike" kern="0" noProof="1" dirty="0">
                <a:solidFill>
                  <a:schemeClr val="bg1">
                    <a:lumMod val="50000"/>
                  </a:schemeClr>
                </a:solidFill>
                <a:latin typeface="微软雅黑" panose="020B0503020204020204" charset="-122"/>
                <a:ea typeface="微软雅黑" panose="020B0503020204020204" charset="-122"/>
                <a:cs typeface="微软雅黑" panose="020B0503020204020204" charset="-122"/>
                <a:sym typeface="+mn-ea"/>
              </a:rPr>
              <a:t>校友邦平台角色介绍和整体流程概述</a:t>
            </a:r>
            <a:endParaRPr lang="zh-CN" sz="1050" strike="noStrike" kern="0" noProof="1" dirty="0">
              <a:solidFill>
                <a:schemeClr val="bg1">
                  <a:lumMod val="50000"/>
                </a:schemeClr>
              </a:solidFill>
              <a:sym typeface="+mn-ea"/>
            </a:endParaRPr>
          </a:p>
        </p:txBody>
      </p:sp>
      <p:sp>
        <p:nvSpPr>
          <p:cNvPr id="38919" name="矩形 11"/>
          <p:cNvSpPr/>
          <p:nvPr/>
        </p:nvSpPr>
        <p:spPr>
          <a:xfrm>
            <a:off x="2890838" y="1930400"/>
            <a:ext cx="2065337" cy="298450"/>
          </a:xfrm>
          <a:prstGeom prst="rect">
            <a:avLst/>
          </a:prstGeom>
          <a:noFill/>
          <a:ln w="12700">
            <a:noFill/>
          </a:ln>
        </p:spPr>
        <p:txBody>
          <a:bodyPr wrap="square" lIns="45718" tIns="34290" rIns="45718" bIns="34290" anchor="t" anchorCtr="0">
            <a:spAutoFit/>
          </a:bodyPr>
          <a:p>
            <a:pPr hangingPunct="0"/>
            <a:r>
              <a:rPr lang="zh-CN" altLang="zh-CN" sz="1500" dirty="0">
                <a:solidFill>
                  <a:schemeClr val="tx1"/>
                </a:solidFill>
                <a:latin typeface="Calibri" panose="020F0502020204030204" charset="0"/>
                <a:cs typeface="Calibri" panose="020F0502020204030204" charset="0"/>
              </a:rPr>
              <a:t>平台角色和流程概述</a:t>
            </a:r>
            <a:endParaRPr lang="zh-CN" altLang="zh-CN" sz="1500" dirty="0">
              <a:solidFill>
                <a:schemeClr val="tx1"/>
              </a:solidFill>
              <a:latin typeface="Calibri" panose="020F0502020204030204" charset="0"/>
              <a:ea typeface="Calibri" panose="020F0502020204030204" charset="0"/>
            </a:endParaRPr>
          </a:p>
        </p:txBody>
      </p:sp>
      <p:sp>
        <p:nvSpPr>
          <p:cNvPr id="38920" name="矩形 5"/>
          <p:cNvSpPr/>
          <p:nvPr/>
        </p:nvSpPr>
        <p:spPr>
          <a:xfrm>
            <a:off x="2224088" y="1863725"/>
            <a:ext cx="690562" cy="644525"/>
          </a:xfrm>
          <a:prstGeom prst="rect">
            <a:avLst/>
          </a:prstGeom>
          <a:noFill/>
          <a:ln w="9525">
            <a:noFill/>
          </a:ln>
        </p:spPr>
        <p:txBody>
          <a:bodyPr wrap="none" anchor="t" anchorCtr="0">
            <a:spAutoFit/>
          </a:bodyPr>
          <a:p>
            <a:pPr algn="ctr"/>
            <a:r>
              <a:rPr lang="en-US" altLang="zh-CN" sz="3600" dirty="0">
                <a:solidFill>
                  <a:srgbClr val="C00000"/>
                </a:solidFill>
                <a:latin typeface="DIN Alternate" panose="020B0500000000000000" charset="0"/>
                <a:ea typeface="Microsoft YaHei Regular" panose="020B0502040204020203" charset="-122"/>
              </a:rPr>
              <a:t>01</a:t>
            </a:r>
            <a:endParaRPr lang="en-US" altLang="zh-CN" sz="3600" dirty="0">
              <a:solidFill>
                <a:srgbClr val="C00000"/>
              </a:solidFill>
              <a:latin typeface="DIN Alternate" panose="020B0500000000000000" charset="0"/>
              <a:ea typeface="Microsoft YaHei Regular" panose="020B0502040204020203" charset="-122"/>
            </a:endParaRPr>
          </a:p>
        </p:txBody>
      </p:sp>
      <p:sp>
        <p:nvSpPr>
          <p:cNvPr id="72" name="矩形 71"/>
          <p:cNvSpPr/>
          <p:nvPr/>
        </p:nvSpPr>
        <p:spPr>
          <a:xfrm>
            <a:off x="2924175" y="3181350"/>
            <a:ext cx="2198688" cy="230188"/>
          </a:xfrm>
          <a:prstGeom prst="rect">
            <a:avLst/>
          </a:prstGeom>
          <a:ln w="12700">
            <a:miter lim="400000"/>
          </a:ln>
          <a:effectLst/>
        </p:spPr>
        <p:txBody>
          <a:bodyPr wrap="square" lIns="45718" tIns="34290" rIns="45718" bIns="34290" rtlCol="0" anchor="t">
            <a:spAutoFit/>
          </a:bodyPr>
          <a:lstStyle/>
          <a:p>
            <a:pPr lvl="0" algn="l" fontAlgn="base" hangingPunct="0">
              <a:spcBef>
                <a:spcPts val="0"/>
              </a:spcBef>
              <a:spcAft>
                <a:spcPts val="0"/>
              </a:spcAft>
              <a:defRPr sz="4200" b="0" baseline="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sz="1050" strike="noStrike" kern="0" noProof="1" dirty="0">
                <a:solidFill>
                  <a:schemeClr val="bg1">
                    <a:lumMod val="50000"/>
                  </a:schemeClr>
                </a:solidFill>
                <a:latin typeface="微软雅黑" panose="020B0503020204020204" charset="-122"/>
                <a:ea typeface="微软雅黑" panose="020B0503020204020204" charset="-122"/>
                <a:cs typeface="微软雅黑" panose="020B0503020204020204" charset="-122"/>
                <a:sym typeface="+mn-ea"/>
              </a:rPr>
              <a:t>指导老师电脑网页端的操作说明</a:t>
            </a:r>
            <a:endParaRPr lang="zh-CN" sz="1050" strike="noStrike" kern="0" noProof="1" dirty="0">
              <a:solidFill>
                <a:schemeClr val="bg1">
                  <a:lumMod val="50000"/>
                </a:schemeClr>
              </a:solidFill>
              <a:sym typeface="+mn-ea"/>
            </a:endParaRPr>
          </a:p>
        </p:txBody>
      </p:sp>
      <p:sp>
        <p:nvSpPr>
          <p:cNvPr id="38922" name="矩形 72"/>
          <p:cNvSpPr/>
          <p:nvPr/>
        </p:nvSpPr>
        <p:spPr>
          <a:xfrm>
            <a:off x="2890838" y="2900363"/>
            <a:ext cx="2130425" cy="298450"/>
          </a:xfrm>
          <a:prstGeom prst="rect">
            <a:avLst/>
          </a:prstGeom>
          <a:noFill/>
          <a:ln w="12700">
            <a:noFill/>
          </a:ln>
        </p:spPr>
        <p:txBody>
          <a:bodyPr wrap="square" lIns="45718" tIns="34290" rIns="45718" bIns="34290" anchor="t" anchorCtr="0">
            <a:spAutoFit/>
          </a:bodyPr>
          <a:p>
            <a:pPr hangingPunct="0"/>
            <a:r>
              <a:rPr lang="zh-CN" altLang="zh-CN" sz="1500" dirty="0">
                <a:solidFill>
                  <a:schemeClr val="tx1"/>
                </a:solidFill>
                <a:latin typeface="Calibri" panose="020F0502020204030204" charset="0"/>
                <a:cs typeface="Calibri" panose="020F0502020204030204" charset="0"/>
              </a:rPr>
              <a:t>指导老师电脑网页操作</a:t>
            </a:r>
            <a:endParaRPr lang="zh-CN" altLang="zh-CN" sz="1500" dirty="0">
              <a:solidFill>
                <a:schemeClr val="tx1"/>
              </a:solidFill>
              <a:latin typeface="Calibri" panose="020F0502020204030204" charset="0"/>
              <a:ea typeface="Calibri" panose="020F0502020204030204" charset="0"/>
            </a:endParaRPr>
          </a:p>
        </p:txBody>
      </p:sp>
      <p:sp>
        <p:nvSpPr>
          <p:cNvPr id="38923" name="矩形 69"/>
          <p:cNvSpPr/>
          <p:nvPr/>
        </p:nvSpPr>
        <p:spPr>
          <a:xfrm>
            <a:off x="2205038" y="2832100"/>
            <a:ext cx="742950" cy="646113"/>
          </a:xfrm>
          <a:prstGeom prst="rect">
            <a:avLst/>
          </a:prstGeom>
          <a:noFill/>
          <a:ln w="9525">
            <a:noFill/>
          </a:ln>
        </p:spPr>
        <p:txBody>
          <a:bodyPr wrap="none" anchor="t" anchorCtr="0">
            <a:spAutoFit/>
          </a:bodyPr>
          <a:p>
            <a:pPr algn="ctr"/>
            <a:r>
              <a:rPr lang="en-US" altLang="zh-CN" sz="3600" dirty="0">
                <a:solidFill>
                  <a:srgbClr val="C00000"/>
                </a:solidFill>
                <a:latin typeface="DIN Alternate" panose="020B0500000000000000" charset="0"/>
                <a:ea typeface="Microsoft YaHei Regular" panose="020B0502040204020203" charset="-122"/>
              </a:rPr>
              <a:t>03</a:t>
            </a:r>
            <a:endParaRPr lang="en-US" altLang="zh-CN" sz="3600" dirty="0">
              <a:solidFill>
                <a:srgbClr val="C00000"/>
              </a:solidFill>
              <a:latin typeface="DIN Alternate" panose="020B0500000000000000" charset="0"/>
              <a:ea typeface="Microsoft YaHei Regular" panose="020B0502040204020203" charset="-122"/>
            </a:endParaRPr>
          </a:p>
        </p:txBody>
      </p:sp>
      <p:sp>
        <p:nvSpPr>
          <p:cNvPr id="77" name="矩形 76"/>
          <p:cNvSpPr/>
          <p:nvPr/>
        </p:nvSpPr>
        <p:spPr>
          <a:xfrm>
            <a:off x="6043613" y="2228850"/>
            <a:ext cx="1970088" cy="230188"/>
          </a:xfrm>
          <a:prstGeom prst="rect">
            <a:avLst/>
          </a:prstGeom>
          <a:ln w="12700">
            <a:miter lim="400000"/>
          </a:ln>
          <a:effectLst/>
        </p:spPr>
        <p:txBody>
          <a:bodyPr wrap="square" lIns="45718" tIns="34290" rIns="45718" bIns="34290" rtlCol="0" anchor="t">
            <a:spAutoFit/>
          </a:bodyPr>
          <a:lstStyle/>
          <a:p>
            <a:pPr lvl="0" algn="l" fontAlgn="base" hangingPunct="0">
              <a:spcBef>
                <a:spcPts val="0"/>
              </a:spcBef>
              <a:spcAft>
                <a:spcPts val="0"/>
              </a:spcAft>
              <a:defRPr sz="4200" b="0" baseline="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sz="1050" strike="noStrike" kern="0" noProof="1" dirty="0">
                <a:solidFill>
                  <a:schemeClr val="bg1">
                    <a:lumMod val="50000"/>
                  </a:schemeClr>
                </a:solidFill>
                <a:latin typeface="微软雅黑" panose="020B0503020204020204" charset="-122"/>
                <a:ea typeface="微软雅黑" panose="020B0503020204020204" charset="-122"/>
                <a:cs typeface="微软雅黑" panose="020B0503020204020204" charset="-122"/>
                <a:sym typeface="+mn-ea"/>
              </a:rPr>
              <a:t>教师账号如何登录</a:t>
            </a:r>
            <a:endParaRPr lang="zh-CN" sz="1050" strike="noStrike" kern="0" noProof="1" dirty="0">
              <a:solidFill>
                <a:schemeClr val="bg1">
                  <a:lumMod val="50000"/>
                </a:schemeClr>
              </a:solidFill>
              <a:sym typeface="+mn-ea"/>
            </a:endParaRPr>
          </a:p>
        </p:txBody>
      </p:sp>
      <p:sp>
        <p:nvSpPr>
          <p:cNvPr id="38925" name="矩形 77"/>
          <p:cNvSpPr/>
          <p:nvPr/>
        </p:nvSpPr>
        <p:spPr>
          <a:xfrm>
            <a:off x="6008688" y="1930400"/>
            <a:ext cx="1628775" cy="298450"/>
          </a:xfrm>
          <a:prstGeom prst="rect">
            <a:avLst/>
          </a:prstGeom>
          <a:noFill/>
          <a:ln w="12700">
            <a:noFill/>
          </a:ln>
        </p:spPr>
        <p:txBody>
          <a:bodyPr wrap="square" lIns="45718" tIns="34290" rIns="45718" bIns="34290" anchor="t" anchorCtr="0">
            <a:spAutoFit/>
          </a:bodyPr>
          <a:p>
            <a:pPr hangingPunct="0"/>
            <a:r>
              <a:rPr lang="zh-CN" altLang="zh-CN" sz="1500" dirty="0">
                <a:solidFill>
                  <a:schemeClr val="tx1"/>
                </a:solidFill>
                <a:latin typeface="Calibri" panose="020F0502020204030204" charset="0"/>
                <a:cs typeface="Calibri" panose="020F0502020204030204" charset="0"/>
              </a:rPr>
              <a:t>登录指南</a:t>
            </a:r>
            <a:endParaRPr lang="zh-CN" altLang="zh-CN" sz="1500" dirty="0">
              <a:solidFill>
                <a:schemeClr val="tx1"/>
              </a:solidFill>
              <a:latin typeface="Calibri" panose="020F0502020204030204" charset="0"/>
              <a:ea typeface="Calibri" panose="020F0502020204030204" charset="0"/>
            </a:endParaRPr>
          </a:p>
        </p:txBody>
      </p:sp>
      <p:sp>
        <p:nvSpPr>
          <p:cNvPr id="38926" name="矩形 75"/>
          <p:cNvSpPr/>
          <p:nvPr/>
        </p:nvSpPr>
        <p:spPr>
          <a:xfrm>
            <a:off x="5268913" y="1863725"/>
            <a:ext cx="746125" cy="644525"/>
          </a:xfrm>
          <a:prstGeom prst="rect">
            <a:avLst/>
          </a:prstGeom>
          <a:noFill/>
          <a:ln w="9525">
            <a:noFill/>
          </a:ln>
        </p:spPr>
        <p:txBody>
          <a:bodyPr wrap="none" anchor="t" anchorCtr="0">
            <a:spAutoFit/>
          </a:bodyPr>
          <a:p>
            <a:pPr algn="ctr"/>
            <a:r>
              <a:rPr lang="en-US" altLang="zh-CN" sz="3600" dirty="0">
                <a:solidFill>
                  <a:srgbClr val="C00000"/>
                </a:solidFill>
                <a:latin typeface="DIN Alternate" panose="020B0500000000000000" charset="0"/>
                <a:ea typeface="Microsoft YaHei Regular" panose="020B0502040204020203" charset="-122"/>
              </a:rPr>
              <a:t>02</a:t>
            </a:r>
            <a:endParaRPr lang="en-US" altLang="zh-CN" sz="3600" dirty="0">
              <a:solidFill>
                <a:srgbClr val="C00000"/>
              </a:solidFill>
              <a:latin typeface="DIN Alternate" panose="020B0500000000000000" charset="0"/>
              <a:ea typeface="Microsoft YaHei Regular" panose="020B0502040204020203" charset="-122"/>
            </a:endParaRPr>
          </a:p>
        </p:txBody>
      </p:sp>
      <p:sp>
        <p:nvSpPr>
          <p:cNvPr id="82" name="矩形 81"/>
          <p:cNvSpPr/>
          <p:nvPr/>
        </p:nvSpPr>
        <p:spPr>
          <a:xfrm>
            <a:off x="6043613" y="3182938"/>
            <a:ext cx="2259013" cy="230188"/>
          </a:xfrm>
          <a:prstGeom prst="rect">
            <a:avLst/>
          </a:prstGeom>
          <a:ln w="12700">
            <a:miter lim="400000"/>
          </a:ln>
          <a:effectLst/>
        </p:spPr>
        <p:txBody>
          <a:bodyPr wrap="square" lIns="45718" tIns="34290" rIns="45718" bIns="34290" rtlCol="0" anchor="t">
            <a:spAutoFit/>
          </a:bodyPr>
          <a:lstStyle/>
          <a:p>
            <a:pPr lvl="0" algn="l" fontAlgn="base" hangingPunct="0">
              <a:spcBef>
                <a:spcPts val="0"/>
              </a:spcBef>
              <a:spcAft>
                <a:spcPts val="0"/>
              </a:spcAft>
              <a:defRPr sz="4200" b="0" baseline="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sz="1050" strike="noStrike" kern="0" noProof="1" dirty="0">
                <a:solidFill>
                  <a:schemeClr val="bg1">
                    <a:lumMod val="50000"/>
                  </a:schemeClr>
                </a:solidFill>
                <a:latin typeface="微软雅黑" panose="020B0503020204020204" charset="-122"/>
                <a:ea typeface="微软雅黑" panose="020B0503020204020204" charset="-122"/>
                <a:cs typeface="微软雅黑" panose="020B0503020204020204" charset="-122"/>
                <a:sym typeface="+mn-ea"/>
              </a:rPr>
              <a:t>指导老师微信小程序端的操作说明</a:t>
            </a:r>
            <a:endParaRPr lang="zh-CN" sz="1050" strike="noStrike" kern="0" noProof="1" dirty="0">
              <a:solidFill>
                <a:schemeClr val="bg1">
                  <a:lumMod val="50000"/>
                </a:schemeClr>
              </a:solidFill>
              <a:sym typeface="+mn-ea"/>
            </a:endParaRPr>
          </a:p>
        </p:txBody>
      </p:sp>
      <p:sp>
        <p:nvSpPr>
          <p:cNvPr id="38928" name="矩形 82"/>
          <p:cNvSpPr/>
          <p:nvPr/>
        </p:nvSpPr>
        <p:spPr>
          <a:xfrm>
            <a:off x="6008688" y="2900363"/>
            <a:ext cx="2005012" cy="298450"/>
          </a:xfrm>
          <a:prstGeom prst="rect">
            <a:avLst/>
          </a:prstGeom>
          <a:noFill/>
          <a:ln w="12700">
            <a:noFill/>
          </a:ln>
        </p:spPr>
        <p:txBody>
          <a:bodyPr wrap="square" lIns="45718" tIns="34290" rIns="45718" bIns="34290" anchor="t" anchorCtr="0">
            <a:spAutoFit/>
          </a:bodyPr>
          <a:p>
            <a:pPr hangingPunct="0"/>
            <a:r>
              <a:rPr lang="zh-CN" altLang="zh-CN" sz="1500" dirty="0">
                <a:solidFill>
                  <a:schemeClr val="tx1"/>
                </a:solidFill>
                <a:latin typeface="Calibri" panose="020F0502020204030204" charset="0"/>
                <a:cs typeface="Calibri" panose="020F0502020204030204" charset="0"/>
              </a:rPr>
              <a:t>指导老师移动端操作</a:t>
            </a:r>
            <a:endParaRPr lang="zh-CN" altLang="zh-CN" sz="1500" dirty="0">
              <a:solidFill>
                <a:schemeClr val="tx1"/>
              </a:solidFill>
              <a:latin typeface="Calibri" panose="020F0502020204030204" charset="0"/>
              <a:ea typeface="Calibri" panose="020F0502020204030204" charset="0"/>
            </a:endParaRPr>
          </a:p>
        </p:txBody>
      </p:sp>
      <p:sp>
        <p:nvSpPr>
          <p:cNvPr id="38929" name="矩形 80"/>
          <p:cNvSpPr/>
          <p:nvPr/>
        </p:nvSpPr>
        <p:spPr>
          <a:xfrm>
            <a:off x="5273675" y="2832100"/>
            <a:ext cx="760413" cy="646113"/>
          </a:xfrm>
          <a:prstGeom prst="rect">
            <a:avLst/>
          </a:prstGeom>
          <a:noFill/>
          <a:ln w="9525">
            <a:noFill/>
          </a:ln>
        </p:spPr>
        <p:txBody>
          <a:bodyPr wrap="none" anchor="t" anchorCtr="0">
            <a:spAutoFit/>
          </a:bodyPr>
          <a:p>
            <a:pPr algn="ctr"/>
            <a:r>
              <a:rPr lang="en-US" altLang="zh-CN" sz="3600" dirty="0">
                <a:solidFill>
                  <a:srgbClr val="C00000"/>
                </a:solidFill>
                <a:latin typeface="DIN Alternate" panose="020B0500000000000000" charset="0"/>
                <a:ea typeface="Microsoft YaHei Regular" panose="020B0502040204020203" charset="-122"/>
              </a:rPr>
              <a:t>04</a:t>
            </a:r>
            <a:endParaRPr lang="en-US" altLang="zh-CN" sz="3600" dirty="0">
              <a:solidFill>
                <a:srgbClr val="C00000"/>
              </a:solidFill>
              <a:latin typeface="DIN Alternate" panose="020B0500000000000000" charset="0"/>
              <a:ea typeface="Microsoft YaHei Regular" panose="020B0502040204020203" charset="-122"/>
            </a:endParaRP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5"/>
          <p:cNvSpPr txBox="1"/>
          <p:nvPr/>
        </p:nvSpPr>
        <p:spPr>
          <a:xfrm>
            <a:off x="337820" y="169545"/>
            <a:ext cx="1575435" cy="243205"/>
          </a:xfrm>
          <a:prstGeom prst="rect">
            <a:avLst/>
          </a:prstGeom>
        </p:spPr>
        <p:txBody>
          <a:bodyPr vert="horz" wrap="square" lIns="0" tIns="12700" rIns="0" bIns="0" rtlCol="0">
            <a:spAutoFit/>
          </a:bodyPr>
          <a:lstStyle/>
          <a:p>
            <a:pPr marL="12700">
              <a:lnSpc>
                <a:spcPct val="100000"/>
              </a:lnSpc>
              <a:spcBef>
                <a:spcPts val="100"/>
              </a:spcBef>
            </a:pPr>
            <a:r>
              <a:rPr sz="1500" spc="10" dirty="0">
                <a:latin typeface="宋体" panose="02010600030101010101" pitchFamily="2" charset="-122"/>
                <a:cs typeface="宋体" panose="02010600030101010101" pitchFamily="2" charset="-122"/>
              </a:rPr>
              <a:t> </a:t>
            </a:r>
            <a:r>
              <a:rPr lang="en-US" sz="1500" spc="10" dirty="0">
                <a:latin typeface="宋体" panose="02010600030101010101" pitchFamily="2" charset="-122"/>
                <a:cs typeface="宋体" panose="02010600030101010101" pitchFamily="2" charset="-122"/>
              </a:rPr>
              <a:t>3.10</a:t>
            </a:r>
            <a:r>
              <a:rPr sz="1500" spc="-80" dirty="0">
                <a:latin typeface="宋体" panose="02010600030101010101" pitchFamily="2" charset="-122"/>
                <a:cs typeface="宋体" panose="02010600030101010101" pitchFamily="2" charset="-122"/>
              </a:rPr>
              <a:t> </a:t>
            </a:r>
            <a:r>
              <a:rPr sz="1500" spc="10" dirty="0">
                <a:latin typeface="宋体" panose="02010600030101010101" pitchFamily="2" charset="-122"/>
                <a:cs typeface="宋体" panose="02010600030101010101" pitchFamily="2" charset="-122"/>
              </a:rPr>
              <a:t>公告消</a:t>
            </a:r>
            <a:r>
              <a:rPr sz="1500" dirty="0">
                <a:latin typeface="宋体" panose="02010600030101010101" pitchFamily="2" charset="-122"/>
                <a:cs typeface="宋体" panose="02010600030101010101" pitchFamily="2" charset="-122"/>
              </a:rPr>
              <a:t>息</a:t>
            </a:r>
            <a:endParaRPr sz="1500">
              <a:latin typeface="宋体" panose="02010600030101010101" pitchFamily="2" charset="-122"/>
              <a:cs typeface="宋体" panose="02010600030101010101" pitchFamily="2" charset="-122"/>
            </a:endParaRPr>
          </a:p>
        </p:txBody>
      </p:sp>
      <p:pic>
        <p:nvPicPr>
          <p:cNvPr id="26" name="图片 25"/>
          <p:cNvPicPr>
            <a:picLocks noChangeAspect="1"/>
          </p:cNvPicPr>
          <p:nvPr>
            <p:custDataLst>
              <p:tags r:id="rId1"/>
            </p:custDataLst>
          </p:nvPr>
        </p:nvPicPr>
        <p:blipFill>
          <a:blip r:embed="rId2"/>
          <a:stretch>
            <a:fillRect/>
          </a:stretch>
        </p:blipFill>
        <p:spPr>
          <a:xfrm>
            <a:off x="381000" y="666750"/>
            <a:ext cx="8451850" cy="448246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p:cNvGrpSpPr/>
          <p:nvPr/>
        </p:nvGrpSpPr>
        <p:grpSpPr>
          <a:xfrm>
            <a:off x="1296158" y="492305"/>
            <a:ext cx="6454775" cy="4399915"/>
            <a:chOff x="1296158" y="492305"/>
            <a:chExt cx="6454775" cy="4399915"/>
          </a:xfrm>
        </p:grpSpPr>
        <p:pic>
          <p:nvPicPr>
            <p:cNvPr id="5" name="object 5"/>
            <p:cNvPicPr/>
            <p:nvPr/>
          </p:nvPicPr>
          <p:blipFill>
            <a:blip r:embed="rId1" cstate="print"/>
            <a:stretch>
              <a:fillRect/>
            </a:stretch>
          </p:blipFill>
          <p:spPr>
            <a:xfrm>
              <a:off x="1296158" y="492305"/>
              <a:ext cx="6401565" cy="4399734"/>
            </a:xfrm>
            <a:prstGeom prst="rect">
              <a:avLst/>
            </a:prstGeom>
          </p:spPr>
        </p:pic>
        <p:pic>
          <p:nvPicPr>
            <p:cNvPr id="6" name="object 6"/>
            <p:cNvPicPr/>
            <p:nvPr/>
          </p:nvPicPr>
          <p:blipFill>
            <a:blip r:embed="rId2" cstate="print"/>
            <a:stretch>
              <a:fillRect/>
            </a:stretch>
          </p:blipFill>
          <p:spPr>
            <a:xfrm>
              <a:off x="3688714" y="3519081"/>
              <a:ext cx="583184" cy="268592"/>
            </a:xfrm>
            <a:prstGeom prst="rect">
              <a:avLst/>
            </a:prstGeom>
          </p:spPr>
        </p:pic>
        <p:pic>
          <p:nvPicPr>
            <p:cNvPr id="7" name="object 7"/>
            <p:cNvPicPr/>
            <p:nvPr/>
          </p:nvPicPr>
          <p:blipFill>
            <a:blip r:embed="rId3" cstate="print"/>
            <a:stretch>
              <a:fillRect/>
            </a:stretch>
          </p:blipFill>
          <p:spPr>
            <a:xfrm>
              <a:off x="4359973" y="3501161"/>
              <a:ext cx="364350" cy="365620"/>
            </a:xfrm>
            <a:prstGeom prst="rect">
              <a:avLst/>
            </a:prstGeom>
          </p:spPr>
        </p:pic>
        <p:pic>
          <p:nvPicPr>
            <p:cNvPr id="8" name="object 8"/>
            <p:cNvPicPr/>
            <p:nvPr/>
          </p:nvPicPr>
          <p:blipFill>
            <a:blip r:embed="rId4" cstate="print"/>
            <a:stretch>
              <a:fillRect/>
            </a:stretch>
          </p:blipFill>
          <p:spPr>
            <a:xfrm>
              <a:off x="4531944" y="3487826"/>
              <a:ext cx="1418336" cy="404355"/>
            </a:xfrm>
            <a:prstGeom prst="rect">
              <a:avLst/>
            </a:prstGeom>
          </p:spPr>
        </p:pic>
        <p:pic>
          <p:nvPicPr>
            <p:cNvPr id="9" name="object 9"/>
            <p:cNvPicPr/>
            <p:nvPr/>
          </p:nvPicPr>
          <p:blipFill>
            <a:blip r:embed="rId5" cstate="print"/>
            <a:stretch>
              <a:fillRect/>
            </a:stretch>
          </p:blipFill>
          <p:spPr>
            <a:xfrm>
              <a:off x="5704840" y="1005852"/>
              <a:ext cx="476834" cy="268528"/>
            </a:xfrm>
            <a:prstGeom prst="rect">
              <a:avLst/>
            </a:prstGeom>
          </p:spPr>
        </p:pic>
        <p:pic>
          <p:nvPicPr>
            <p:cNvPr id="10" name="object 10"/>
            <p:cNvPicPr/>
            <p:nvPr/>
          </p:nvPicPr>
          <p:blipFill>
            <a:blip r:embed="rId6" cstate="print"/>
            <a:stretch>
              <a:fillRect/>
            </a:stretch>
          </p:blipFill>
          <p:spPr>
            <a:xfrm>
              <a:off x="2698813" y="1772691"/>
              <a:ext cx="369430" cy="365620"/>
            </a:xfrm>
            <a:prstGeom prst="rect">
              <a:avLst/>
            </a:prstGeom>
          </p:spPr>
        </p:pic>
        <p:pic>
          <p:nvPicPr>
            <p:cNvPr id="11" name="object 11"/>
            <p:cNvPicPr/>
            <p:nvPr/>
          </p:nvPicPr>
          <p:blipFill>
            <a:blip r:embed="rId7" cstate="print"/>
            <a:stretch>
              <a:fillRect/>
            </a:stretch>
          </p:blipFill>
          <p:spPr>
            <a:xfrm>
              <a:off x="2873679" y="1759356"/>
              <a:ext cx="2232914" cy="404990"/>
            </a:xfrm>
            <a:prstGeom prst="rect">
              <a:avLst/>
            </a:prstGeom>
          </p:spPr>
        </p:pic>
        <p:pic>
          <p:nvPicPr>
            <p:cNvPr id="12" name="object 12"/>
            <p:cNvPicPr/>
            <p:nvPr/>
          </p:nvPicPr>
          <p:blipFill>
            <a:blip r:embed="rId8" cstate="print"/>
            <a:stretch>
              <a:fillRect/>
            </a:stretch>
          </p:blipFill>
          <p:spPr>
            <a:xfrm>
              <a:off x="2699931" y="2003196"/>
              <a:ext cx="598779" cy="403720"/>
            </a:xfrm>
            <a:prstGeom prst="rect">
              <a:avLst/>
            </a:prstGeom>
          </p:spPr>
        </p:pic>
        <p:pic>
          <p:nvPicPr>
            <p:cNvPr id="13" name="object 13"/>
            <p:cNvPicPr/>
            <p:nvPr/>
          </p:nvPicPr>
          <p:blipFill>
            <a:blip r:embed="rId9" cstate="print"/>
            <a:stretch>
              <a:fillRect/>
            </a:stretch>
          </p:blipFill>
          <p:spPr>
            <a:xfrm>
              <a:off x="6163373" y="961161"/>
              <a:ext cx="361175" cy="366255"/>
            </a:xfrm>
            <a:prstGeom prst="rect">
              <a:avLst/>
            </a:prstGeom>
          </p:spPr>
        </p:pic>
        <p:pic>
          <p:nvPicPr>
            <p:cNvPr id="14" name="object 14"/>
            <p:cNvPicPr/>
            <p:nvPr/>
          </p:nvPicPr>
          <p:blipFill>
            <a:blip r:embed="rId10" cstate="print"/>
            <a:stretch>
              <a:fillRect/>
            </a:stretch>
          </p:blipFill>
          <p:spPr>
            <a:xfrm>
              <a:off x="6329984" y="948461"/>
              <a:ext cx="1420710" cy="404990"/>
            </a:xfrm>
            <a:prstGeom prst="rect">
              <a:avLst/>
            </a:prstGeom>
          </p:spPr>
        </p:pic>
        <p:pic>
          <p:nvPicPr>
            <p:cNvPr id="15" name="object 15"/>
            <p:cNvPicPr/>
            <p:nvPr/>
          </p:nvPicPr>
          <p:blipFill>
            <a:blip r:embed="rId11" cstate="print"/>
            <a:stretch>
              <a:fillRect/>
            </a:stretch>
          </p:blipFill>
          <p:spPr>
            <a:xfrm>
              <a:off x="2464434" y="2398331"/>
              <a:ext cx="481152" cy="474408"/>
            </a:xfrm>
            <a:prstGeom prst="rect">
              <a:avLst/>
            </a:prstGeom>
          </p:spPr>
        </p:pic>
        <p:pic>
          <p:nvPicPr>
            <p:cNvPr id="16" name="object 16"/>
            <p:cNvPicPr/>
            <p:nvPr/>
          </p:nvPicPr>
          <p:blipFill>
            <a:blip r:embed="rId12" cstate="print"/>
            <a:stretch>
              <a:fillRect/>
            </a:stretch>
          </p:blipFill>
          <p:spPr>
            <a:xfrm>
              <a:off x="2536189" y="1472564"/>
              <a:ext cx="550278" cy="411035"/>
            </a:xfrm>
            <a:prstGeom prst="rect">
              <a:avLst/>
            </a:prstGeom>
          </p:spPr>
        </p:pic>
      </p:grpSp>
      <p:sp>
        <p:nvSpPr>
          <p:cNvPr id="17" name="object 17"/>
          <p:cNvSpPr txBox="1"/>
          <p:nvPr/>
        </p:nvSpPr>
        <p:spPr>
          <a:xfrm>
            <a:off x="337820" y="169545"/>
            <a:ext cx="1537970" cy="243205"/>
          </a:xfrm>
          <a:prstGeom prst="rect">
            <a:avLst/>
          </a:prstGeom>
        </p:spPr>
        <p:txBody>
          <a:bodyPr vert="horz" wrap="square" lIns="0" tIns="12700" rIns="0" bIns="0" rtlCol="0">
            <a:spAutoFit/>
          </a:bodyPr>
          <a:lstStyle/>
          <a:p>
            <a:pPr marL="12700">
              <a:lnSpc>
                <a:spcPct val="100000"/>
              </a:lnSpc>
              <a:spcBef>
                <a:spcPts val="100"/>
              </a:spcBef>
            </a:pPr>
            <a:r>
              <a:rPr sz="1500" spc="10" dirty="0">
                <a:latin typeface="宋体" panose="02010600030101010101" pitchFamily="2" charset="-122"/>
                <a:cs typeface="宋体" panose="02010600030101010101" pitchFamily="2" charset="-122"/>
              </a:rPr>
              <a:t> </a:t>
            </a:r>
            <a:r>
              <a:rPr lang="en-US" sz="1500" spc="10" dirty="0">
                <a:latin typeface="宋体" panose="02010600030101010101" pitchFamily="2" charset="-122"/>
                <a:cs typeface="宋体" panose="02010600030101010101" pitchFamily="2" charset="-122"/>
              </a:rPr>
              <a:t>3.10</a:t>
            </a:r>
            <a:r>
              <a:rPr sz="1500" spc="-80" dirty="0">
                <a:latin typeface="宋体" panose="02010600030101010101" pitchFamily="2" charset="-122"/>
                <a:cs typeface="宋体" panose="02010600030101010101" pitchFamily="2" charset="-122"/>
              </a:rPr>
              <a:t> </a:t>
            </a:r>
            <a:r>
              <a:rPr sz="1500" spc="10" dirty="0">
                <a:latin typeface="宋体" panose="02010600030101010101" pitchFamily="2" charset="-122"/>
                <a:cs typeface="宋体" panose="02010600030101010101" pitchFamily="2" charset="-122"/>
              </a:rPr>
              <a:t>公告消</a:t>
            </a:r>
            <a:r>
              <a:rPr sz="1500" dirty="0">
                <a:latin typeface="宋体" panose="02010600030101010101" pitchFamily="2" charset="-122"/>
                <a:cs typeface="宋体" panose="02010600030101010101" pitchFamily="2" charset="-122"/>
              </a:rPr>
              <a:t>息</a:t>
            </a:r>
            <a:endParaRPr sz="1500">
              <a:latin typeface="宋体" panose="02010600030101010101" pitchFamily="2" charset="-122"/>
              <a:cs typeface="宋体" panose="02010600030101010101" pitchFamily="2"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337820" y="169545"/>
            <a:ext cx="1249045" cy="243205"/>
          </a:xfrm>
          <a:prstGeom prst="rect">
            <a:avLst/>
          </a:prstGeom>
        </p:spPr>
        <p:txBody>
          <a:bodyPr vert="horz" wrap="square" lIns="0" tIns="12700" rIns="0" bIns="0" rtlCol="0">
            <a:spAutoFit/>
          </a:bodyPr>
          <a:lstStyle/>
          <a:p>
            <a:pPr marL="12700">
              <a:lnSpc>
                <a:spcPct val="100000"/>
              </a:lnSpc>
              <a:spcBef>
                <a:spcPts val="100"/>
              </a:spcBef>
            </a:pPr>
            <a:r>
              <a:rPr lang="en-US" sz="1500" b="0" spc="10" dirty="0">
                <a:solidFill>
                  <a:srgbClr val="000000"/>
                </a:solidFill>
                <a:latin typeface="宋体" panose="02010600030101010101" pitchFamily="2" charset="-122"/>
                <a:cs typeface="宋体" panose="02010600030101010101" pitchFamily="2" charset="-122"/>
              </a:rPr>
              <a:t>3.10</a:t>
            </a:r>
            <a:r>
              <a:rPr sz="1500" b="0" spc="10" dirty="0">
                <a:solidFill>
                  <a:srgbClr val="000000"/>
                </a:solidFill>
                <a:latin typeface="宋体" panose="02010600030101010101" pitchFamily="2" charset="-122"/>
                <a:cs typeface="宋体" panose="02010600030101010101" pitchFamily="2" charset="-122"/>
              </a:rPr>
              <a:t>问卷调</a:t>
            </a:r>
            <a:r>
              <a:rPr sz="1500" b="0" dirty="0">
                <a:solidFill>
                  <a:srgbClr val="000000"/>
                </a:solidFill>
                <a:latin typeface="宋体" panose="02010600030101010101" pitchFamily="2" charset="-122"/>
                <a:cs typeface="宋体" panose="02010600030101010101" pitchFamily="2" charset="-122"/>
              </a:rPr>
              <a:t>查</a:t>
            </a:r>
            <a:endParaRPr sz="1500">
              <a:latin typeface="宋体" panose="02010600030101010101" pitchFamily="2" charset="-122"/>
              <a:cs typeface="宋体" panose="02010600030101010101" pitchFamily="2" charset="-122"/>
            </a:endParaRPr>
          </a:p>
        </p:txBody>
      </p:sp>
      <p:sp>
        <p:nvSpPr>
          <p:cNvPr id="6" name="object 6"/>
          <p:cNvSpPr txBox="1"/>
          <p:nvPr/>
        </p:nvSpPr>
        <p:spPr>
          <a:xfrm>
            <a:off x="2736850" y="2576195"/>
            <a:ext cx="5087620" cy="756285"/>
          </a:xfrm>
          <a:prstGeom prst="rect">
            <a:avLst/>
          </a:prstGeom>
        </p:spPr>
        <p:txBody>
          <a:bodyPr vert="horz" wrap="square" lIns="0" tIns="12065" rIns="0" bIns="0" rtlCol="0">
            <a:spAutoFit/>
          </a:bodyPr>
          <a:lstStyle/>
          <a:p>
            <a:pPr marL="170180" indent="-158115">
              <a:lnSpc>
                <a:spcPct val="100000"/>
              </a:lnSpc>
              <a:spcBef>
                <a:spcPts val="95"/>
              </a:spcBef>
              <a:buSzPct val="94000"/>
              <a:buFont typeface="Calibri" panose="020F0502020204030204"/>
              <a:buAutoNum type="arabicPeriod"/>
              <a:tabLst>
                <a:tab pos="170815" algn="l"/>
              </a:tabLst>
            </a:pPr>
            <a:r>
              <a:rPr sz="1600" spc="10" dirty="0">
                <a:solidFill>
                  <a:srgbClr val="FF0000"/>
                </a:solidFill>
                <a:latin typeface="宋体" panose="02010600030101010101" pitchFamily="2" charset="-122"/>
                <a:cs typeface="宋体" panose="02010600030101010101" pitchFamily="2" charset="-122"/>
              </a:rPr>
              <a:t>可设置单选、多选、打分、问答等题</a:t>
            </a:r>
            <a:r>
              <a:rPr sz="1600" spc="-5" dirty="0">
                <a:solidFill>
                  <a:srgbClr val="FF0000"/>
                </a:solidFill>
                <a:latin typeface="宋体" panose="02010600030101010101" pitchFamily="2" charset="-122"/>
                <a:cs typeface="宋体" panose="02010600030101010101" pitchFamily="2" charset="-122"/>
              </a:rPr>
              <a:t>型</a:t>
            </a:r>
            <a:endParaRPr sz="1600">
              <a:latin typeface="宋体" panose="02010600030101010101" pitchFamily="2" charset="-122"/>
              <a:cs typeface="宋体" panose="02010600030101010101" pitchFamily="2" charset="-122"/>
            </a:endParaRPr>
          </a:p>
          <a:p>
            <a:pPr marL="170180" indent="-158115">
              <a:lnSpc>
                <a:spcPct val="100000"/>
              </a:lnSpc>
              <a:buSzPct val="94000"/>
              <a:buFont typeface="Calibri" panose="020F0502020204030204"/>
              <a:buAutoNum type="arabicPeriod"/>
              <a:tabLst>
                <a:tab pos="170815" algn="l"/>
              </a:tabLst>
            </a:pPr>
            <a:r>
              <a:rPr sz="1600" spc="10" dirty="0">
                <a:solidFill>
                  <a:srgbClr val="FF0000"/>
                </a:solidFill>
                <a:latin typeface="宋体" panose="02010600030101010101" pitchFamily="2" charset="-122"/>
                <a:cs typeface="宋体" panose="02010600030101010101" pitchFamily="2" charset="-122"/>
              </a:rPr>
              <a:t>可选择发送对象，比如发送给参加相应实习计划的学</a:t>
            </a:r>
            <a:r>
              <a:rPr sz="1600" spc="-5" dirty="0">
                <a:solidFill>
                  <a:srgbClr val="FF0000"/>
                </a:solidFill>
                <a:latin typeface="宋体" panose="02010600030101010101" pitchFamily="2" charset="-122"/>
                <a:cs typeface="宋体" panose="02010600030101010101" pitchFamily="2" charset="-122"/>
              </a:rPr>
              <a:t>生</a:t>
            </a:r>
            <a:endParaRPr sz="1600">
              <a:latin typeface="宋体" panose="02010600030101010101" pitchFamily="2" charset="-122"/>
              <a:cs typeface="宋体" panose="02010600030101010101" pitchFamily="2" charset="-122"/>
            </a:endParaRPr>
          </a:p>
          <a:p>
            <a:pPr marL="170180" indent="-158115">
              <a:lnSpc>
                <a:spcPct val="100000"/>
              </a:lnSpc>
              <a:buSzPct val="94000"/>
              <a:buFont typeface="Calibri" panose="020F0502020204030204"/>
              <a:buAutoNum type="arabicPeriod"/>
              <a:tabLst>
                <a:tab pos="170815" algn="l"/>
              </a:tabLst>
            </a:pPr>
            <a:r>
              <a:rPr sz="1600" spc="10" dirty="0">
                <a:solidFill>
                  <a:srgbClr val="FF0000"/>
                </a:solidFill>
                <a:latin typeface="宋体" panose="02010600030101010101" pitchFamily="2" charset="-122"/>
                <a:cs typeface="宋体" panose="02010600030101010101" pitchFamily="2" charset="-122"/>
              </a:rPr>
              <a:t>系统会统计问卷结果，并可导</a:t>
            </a:r>
            <a:r>
              <a:rPr sz="1600" spc="-5" dirty="0">
                <a:solidFill>
                  <a:srgbClr val="FF0000"/>
                </a:solidFill>
                <a:latin typeface="宋体" panose="02010600030101010101" pitchFamily="2" charset="-122"/>
                <a:cs typeface="宋体" panose="02010600030101010101" pitchFamily="2" charset="-122"/>
              </a:rPr>
              <a:t>出</a:t>
            </a:r>
            <a:endParaRPr sz="1600">
              <a:latin typeface="宋体" panose="02010600030101010101" pitchFamily="2" charset="-122"/>
              <a:cs typeface="宋体" panose="02010600030101010101" pitchFamily="2" charset="-122"/>
            </a:endParaRPr>
          </a:p>
        </p:txBody>
      </p:sp>
      <p:pic>
        <p:nvPicPr>
          <p:cNvPr id="7" name="图片 6"/>
          <p:cNvPicPr>
            <a:picLocks noChangeAspect="1"/>
          </p:cNvPicPr>
          <p:nvPr>
            <p:custDataLst>
              <p:tags r:id="rId1"/>
            </p:custDataLst>
          </p:nvPr>
        </p:nvPicPr>
        <p:blipFill>
          <a:blip r:embed="rId2"/>
          <a:stretch>
            <a:fillRect/>
          </a:stretch>
        </p:blipFill>
        <p:spPr>
          <a:xfrm>
            <a:off x="381000" y="742950"/>
            <a:ext cx="8152765" cy="429768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6801" name="Shape 22"/>
          <p:cNvSpPr/>
          <p:nvPr/>
        </p:nvSpPr>
        <p:spPr>
          <a:xfrm>
            <a:off x="-1587" y="1447800"/>
            <a:ext cx="9145587" cy="1966913"/>
          </a:xfrm>
          <a:prstGeom prst="rect">
            <a:avLst/>
          </a:prstGeom>
          <a:solidFill>
            <a:srgbClr val="C51A24"/>
          </a:solidFill>
          <a:ln w="12700">
            <a:noFill/>
          </a:ln>
        </p:spPr>
        <p:txBody>
          <a:bodyPr lIns="45718" rIns="45718" anchor="ctr" anchorCtr="0"/>
          <a:p>
            <a:pPr hangingPunct="0"/>
            <a:endParaRPr lang="en-US" altLang="zh-CN" sz="1800" b="0">
              <a:solidFill>
                <a:srgbClr val="DF2024"/>
              </a:solidFill>
              <a:latin typeface="Calibri" panose="020F0502020204030204" charset="0"/>
            </a:endParaRPr>
          </a:p>
        </p:txBody>
      </p:sp>
      <p:sp>
        <p:nvSpPr>
          <p:cNvPr id="2" name="Shape 22"/>
          <p:cNvSpPr>
            <a:spLocks noChangeArrowheads="1"/>
          </p:cNvSpPr>
          <p:nvPr/>
        </p:nvSpPr>
        <p:spPr bwMode="auto">
          <a:xfrm>
            <a:off x="896938" y="1504950"/>
            <a:ext cx="1535113" cy="2319338"/>
          </a:xfrm>
          <a:prstGeom prst="rect">
            <a:avLst/>
          </a:prstGeom>
          <a:solidFill>
            <a:schemeClr val="bg1"/>
          </a:solidFill>
          <a:ln w="12700">
            <a:noFill/>
            <a:miter lim="400000"/>
          </a:ln>
          <a:effectLst>
            <a:outerShdw blurRad="76200" dir="13500000" sy="23000" kx="1200000" algn="br" rotWithShape="0">
              <a:srgbClr val="B90003">
                <a:alpha val="20000"/>
              </a:srgbClr>
            </a:outerShdw>
          </a:effectLst>
        </p:spPr>
        <p:txBody>
          <a:bodyPr lIns="45718" rIns="45718" anchor="ctr"/>
          <a:p>
            <a:pPr fontAlgn="base" hangingPunct="0"/>
            <a:endParaRPr lang="en-US" altLang="zh-CN" sz="1800" b="0" strike="noStrike" baseline="0" noProof="1">
              <a:solidFill>
                <a:srgbClr val="DF2024"/>
              </a:solidFill>
              <a:latin typeface="Calibri" panose="020F0502020204030204" charset="0"/>
              <a:ea typeface="Calibri" panose="020F0502020204030204" charset="0"/>
            </a:endParaRPr>
          </a:p>
        </p:txBody>
      </p:sp>
      <p:sp>
        <p:nvSpPr>
          <p:cNvPr id="76803" name="文本框 4"/>
          <p:cNvSpPr txBox="1"/>
          <p:nvPr/>
        </p:nvSpPr>
        <p:spPr>
          <a:xfrm>
            <a:off x="896938" y="1814513"/>
            <a:ext cx="1535112" cy="2306637"/>
          </a:xfrm>
          <a:prstGeom prst="rect">
            <a:avLst/>
          </a:prstGeom>
          <a:noFill/>
          <a:ln w="9525">
            <a:noFill/>
          </a:ln>
        </p:spPr>
        <p:txBody>
          <a:bodyPr wrap="square" anchor="t" anchorCtr="0">
            <a:spAutoFit/>
          </a:bodyPr>
          <a:p>
            <a:r>
              <a:rPr lang="en-US" altLang="zh-CN" sz="7200" dirty="0">
                <a:solidFill>
                  <a:srgbClr val="C00000"/>
                </a:solidFill>
                <a:latin typeface="DIN Alternate" panose="020B0500000000000000" charset="0"/>
                <a:ea typeface="微软雅黑" panose="020B0503020204020204" charset="-122"/>
              </a:rPr>
              <a:t> </a:t>
            </a:r>
            <a:r>
              <a:rPr lang="en-US" altLang="zh-CN" sz="7200" dirty="0">
                <a:solidFill>
                  <a:srgbClr val="C00000"/>
                </a:solidFill>
                <a:latin typeface="DIN Alternate" panose="020B0500000000000000" charset="0"/>
                <a:ea typeface="Microsoft YaHei Bold" panose="020B0502040204020203" charset="-122"/>
              </a:rPr>
              <a:t>04</a:t>
            </a:r>
            <a:endParaRPr lang="en-US" altLang="zh-CN" sz="7200" dirty="0">
              <a:solidFill>
                <a:srgbClr val="C00000"/>
              </a:solidFill>
              <a:latin typeface="DIN Alternate" panose="020B0500000000000000" charset="0"/>
              <a:ea typeface="Microsoft YaHei Bold" panose="020B0502040204020203" charset="-122"/>
            </a:endParaRPr>
          </a:p>
        </p:txBody>
      </p:sp>
      <p:sp>
        <p:nvSpPr>
          <p:cNvPr id="11" name="矩形 10"/>
          <p:cNvSpPr/>
          <p:nvPr/>
        </p:nvSpPr>
        <p:spPr>
          <a:xfrm>
            <a:off x="2781300" y="2008188"/>
            <a:ext cx="4362450" cy="552450"/>
          </a:xfrm>
          <a:prstGeom prst="rect">
            <a:avLst/>
          </a:prstGeom>
          <a:ln w="12700">
            <a:miter lim="400000"/>
          </a:ln>
          <a:effectLst>
            <a:outerShdw blurRad="63500" rotWithShape="0">
              <a:srgbClr val="808080">
                <a:alpha val="31423"/>
              </a:srgbClr>
            </a:outerShdw>
          </a:effectLst>
        </p:spPr>
        <p:txBody>
          <a:bodyPr wrap="square" lIns="45718" rIns="45718" rtlCol="0">
            <a:spAutoFit/>
          </a:bodyPr>
          <a:p>
            <a:pPr lvl="0" algn="l" fontAlgn="base" hangingPunct="0">
              <a:spcBef>
                <a:spcPts val="0"/>
              </a:spcBef>
              <a:spcAft>
                <a:spcPts val="0"/>
              </a:spcAft>
              <a:defRPr sz="4200" b="0" baseline="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sz="3000" strike="noStrike" noProof="1">
                <a:latin typeface="微软雅黑" panose="020B0503020204020204" charset="-122"/>
                <a:ea typeface="微软雅黑" panose="020B0503020204020204" charset="-122"/>
                <a:cs typeface="微软雅黑" panose="020B0503020204020204" charset="-122"/>
              </a:rPr>
              <a:t>指导老师移动端操作</a:t>
            </a:r>
            <a:endParaRPr lang="zh-CN" sz="3000" strike="noStrike" noProof="1">
              <a:latin typeface="微软雅黑" panose="020B0503020204020204" charset="-122"/>
              <a:ea typeface="微软雅黑" panose="020B0503020204020204" charset="-122"/>
            </a:endParaRPr>
          </a:p>
        </p:txBody>
      </p:sp>
      <p:sp>
        <p:nvSpPr>
          <p:cNvPr id="20" name="矩形 19"/>
          <p:cNvSpPr/>
          <p:nvPr/>
        </p:nvSpPr>
        <p:spPr>
          <a:xfrm>
            <a:off x="2781300" y="2595563"/>
            <a:ext cx="4487863" cy="230188"/>
          </a:xfrm>
          <a:prstGeom prst="rect">
            <a:avLst/>
          </a:prstGeom>
          <a:ln w="12700">
            <a:miter lim="400000"/>
          </a:ln>
          <a:effectLst>
            <a:outerShdw blurRad="63500" rotWithShape="0">
              <a:srgbClr val="808080">
                <a:alpha val="31423"/>
              </a:srgbClr>
            </a:outerShdw>
          </a:effectLst>
        </p:spPr>
        <p:txBody>
          <a:bodyPr wrap="square" lIns="45718" tIns="34290" rIns="45718" bIns="34290" anchor="t">
            <a:spAutoFit/>
          </a:bodyPr>
          <a:p>
            <a:pPr lvl="0" algn="l" fontAlgn="base" hangingPunct="0">
              <a:lnSpc>
                <a:spcPct val="100000"/>
              </a:lnSpc>
              <a:spcBef>
                <a:spcPts val="0"/>
              </a:spcBef>
              <a:spcAft>
                <a:spcPts val="0"/>
              </a:spcAft>
              <a:defRPr sz="4200" b="0" baseline="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sz="1050" strike="noStrike" kern="0" noProof="1" dirty="0">
                <a:latin typeface="微软雅黑" panose="020B0503020204020204" charset="-122"/>
                <a:ea typeface="微软雅黑" panose="020B0503020204020204" charset="-122"/>
                <a:cs typeface="微软雅黑" panose="020B0503020204020204" charset="-122"/>
                <a:sym typeface="+mn-ea"/>
              </a:rPr>
              <a:t>指导老师微信小程序端的操作说明</a:t>
            </a:r>
            <a:endParaRPr lang="zh-CN" sz="1050" strike="noStrike" kern="0" noProof="1" dirty="0">
              <a:sym typeface="+mn-ea"/>
            </a:endParaRPr>
          </a:p>
        </p:txBody>
      </p:sp>
      <p:sp>
        <p:nvSpPr>
          <p:cNvPr id="6" name="矩形 5"/>
          <p:cNvSpPr/>
          <p:nvPr/>
        </p:nvSpPr>
        <p:spPr>
          <a:xfrm>
            <a:off x="1010919" y="2826385"/>
            <a:ext cx="1122045" cy="460375"/>
          </a:xfrm>
          <a:prstGeom prst="rect">
            <a:avLst/>
          </a:prstGeom>
        </p:spPr>
        <p:txBody>
          <a:bodyPr wrap="square">
            <a:spAutoFit/>
            <a:scene3d>
              <a:camera prst="orthographicFront"/>
              <a:lightRig rig="threePt" dir="t"/>
            </a:scene3d>
            <a:sp3d contourW="12700"/>
          </a:bodyPr>
          <a:p>
            <a:pPr algn="r" fontAlgn="base"/>
            <a:r>
              <a:rPr lang="en-US" altLang="zh-CN" sz="2400" strike="noStrike" noProof="1" dirty="0">
                <a:solidFill>
                  <a:srgbClr val="C00000"/>
                </a:solidFill>
                <a:latin typeface="DIN Alternate" panose="020B0500000000000000" charset="0"/>
                <a:ea typeface="方正黑体简体" panose="02010601030101010101" pitchFamily="2" charset="-122"/>
                <a:cs typeface="DIN Alternate" panose="020B0500000000000000" charset="0"/>
                <a:sym typeface="Noto Serif CJK SC" panose="02020400000000000000" pitchFamily="18" charset="-122"/>
              </a:rPr>
              <a:t>PART</a:t>
            </a:r>
            <a:endParaRPr lang="en-US" altLang="zh-CN" sz="2400" strike="noStrike" noProof="1" dirty="0">
              <a:solidFill>
                <a:srgbClr val="C00000"/>
              </a:solidFill>
              <a:latin typeface="DIN Alternate" panose="020B0500000000000000" charset="0"/>
              <a:ea typeface="方正黑体简体" panose="02010601030101010101" pitchFamily="2" charset="-122"/>
              <a:cs typeface="DIN Alternate" panose="020B0500000000000000" charset="0"/>
              <a:sym typeface="Noto Serif CJK SC" panose="02020400000000000000" pitchFamily="18" charset="-122"/>
            </a:endParaRPr>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8849" name="标题 1"/>
          <p:cNvSpPr>
            <a:spLocks noGrp="1"/>
          </p:cNvSpPr>
          <p:nvPr>
            <p:ph type="ctrTitle"/>
          </p:nvPr>
        </p:nvSpPr>
        <p:spPr>
          <a:xfrm>
            <a:off x="258763" y="236220"/>
            <a:ext cx="5461000" cy="230505"/>
          </a:xfrm>
        </p:spPr>
        <p:txBody>
          <a:bodyPr anchor="b" anchorCtr="0"/>
          <a:p>
            <a:pPr defTabSz="685800">
              <a:buClrTx/>
              <a:buSzTx/>
              <a:buFontTx/>
              <a:buNone/>
            </a:pPr>
            <a:r>
              <a:rPr lang="en-US" altLang="zh-CN" b="0">
                <a:solidFill>
                  <a:schemeClr val="tx1"/>
                </a:solidFill>
                <a:sym typeface="+mn-ea"/>
              </a:rPr>
              <a:t>4.1</a:t>
            </a:r>
            <a:r>
              <a:rPr lang="zh-CN" altLang="en-US" b="0">
                <a:solidFill>
                  <a:schemeClr val="tx1"/>
                </a:solidFill>
                <a:sym typeface="+mn-ea"/>
              </a:rPr>
              <a:t>移动端报名审核</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电脑网页操作</a:t>
            </a:r>
            <a:r>
              <a:rPr lang="en-US" altLang="zh-CN" kern="1200">
                <a:latin typeface="Microsoft YaHei Bold" panose="020B0502040204020203" charset="-122"/>
                <a:ea typeface="Microsoft YaHei Bold" panose="020B0502040204020203" charset="-122"/>
                <a:cs typeface="+mj-cs"/>
                <a:sym typeface="宋体" panose="02010600030101010101" pitchFamily="2" charset="-122"/>
              </a:rPr>
              <a:t>-</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过程管理</a:t>
            </a:r>
            <a:r>
              <a:rPr lang="en-US" altLang="zh-CN" kern="1200">
                <a:latin typeface="Microsoft YaHei Bold" panose="020B0502040204020203" charset="-122"/>
                <a:ea typeface="Microsoft YaHei Bold" panose="020B0502040204020203" charset="-122"/>
                <a:cs typeface="+mj-cs"/>
                <a:sym typeface="宋体" panose="02010600030101010101" pitchFamily="2" charset="-122"/>
              </a:rPr>
              <a:t>-</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周日志批</a:t>
            </a:r>
            <a:endParaRPr lang="zh-CN" altLang="en-US" kern="1200">
              <a:latin typeface="Microsoft YaHei Bold" panose="020B0502040204020203" charset="-122"/>
              <a:ea typeface="Microsoft YaHei Bold" panose="020B0502040204020203" charset="-122"/>
              <a:cs typeface="+mj-cs"/>
              <a:sym typeface="宋体" panose="02010600030101010101" pitchFamily="2" charset="-122"/>
            </a:endParaRPr>
          </a:p>
        </p:txBody>
      </p:sp>
      <p:sp>
        <p:nvSpPr>
          <p:cNvPr id="78851" name="文本框 5"/>
          <p:cNvSpPr txBox="1"/>
          <p:nvPr/>
        </p:nvSpPr>
        <p:spPr>
          <a:xfrm>
            <a:off x="6784975" y="693738"/>
            <a:ext cx="2106613" cy="3106737"/>
          </a:xfrm>
          <a:prstGeom prst="rect">
            <a:avLst/>
          </a:prstGeom>
          <a:noFill/>
          <a:ln w="9525">
            <a:noFill/>
          </a:ln>
        </p:spPr>
        <p:txBody>
          <a:bodyPr wrap="square" anchor="t" anchorCtr="0">
            <a:spAutoFit/>
          </a:bodyPr>
          <a:p>
            <a:r>
              <a:rPr lang="zh-CN" altLang="en-US" sz="1400" b="0">
                <a:latin typeface="微软雅黑" panose="020B0503020204020204" charset="-122"/>
                <a:ea typeface="微软雅黑" panose="020B0503020204020204" charset="-122"/>
              </a:rPr>
              <a:t>登入“工作台”→点击“过程管理”→点击“报名审核”→点击查看学生提交的单位信息详情→点击“通过”或“拒绝”</a:t>
            </a:r>
            <a:endParaRPr lang="zh-CN" altLang="en-US" sz="1400" b="0">
              <a:latin typeface="微软雅黑" panose="020B0503020204020204" charset="-122"/>
              <a:ea typeface="微软雅黑" panose="020B0503020204020204" charset="-122"/>
            </a:endParaRPr>
          </a:p>
          <a:p>
            <a:r>
              <a:rPr lang="zh-CN" altLang="en-US" sz="1400" b="0">
                <a:latin typeface="微软雅黑" panose="020B0503020204020204" charset="-122"/>
                <a:ea typeface="微软雅黑" panose="020B0503020204020204" charset="-122"/>
              </a:rPr>
              <a:t>或者</a:t>
            </a:r>
            <a:endParaRPr lang="zh-CN" altLang="en-US" sz="1400" b="0">
              <a:latin typeface="微软雅黑" panose="020B0503020204020204" charset="-122"/>
              <a:ea typeface="微软雅黑" panose="020B0503020204020204" charset="-122"/>
            </a:endParaRPr>
          </a:p>
          <a:p>
            <a:r>
              <a:rPr lang="zh-CN" altLang="en-US" sz="1400" b="0">
                <a:latin typeface="微软雅黑" panose="020B0503020204020204" charset="-122"/>
                <a:ea typeface="微软雅黑" panose="020B0503020204020204" charset="-122"/>
              </a:rPr>
              <a:t>直接在待办事项下，点击报名审核，进行操作</a:t>
            </a:r>
            <a:endParaRPr lang="zh-CN" altLang="en-US" sz="1400" b="0">
              <a:latin typeface="微软雅黑" panose="020B0503020204020204" charset="-122"/>
              <a:ea typeface="微软雅黑" panose="020B0503020204020204" charset="-122"/>
            </a:endParaRPr>
          </a:p>
          <a:p>
            <a:endParaRPr lang="zh-CN" altLang="en-US" sz="1400" b="0">
              <a:latin typeface="微软雅黑" panose="020B0503020204020204" charset="-122"/>
              <a:ea typeface="微软雅黑" panose="020B0503020204020204" charset="-122"/>
            </a:endParaRPr>
          </a:p>
          <a:p>
            <a:r>
              <a:rPr lang="zh-CN" altLang="en-US" sz="1400" b="0">
                <a:solidFill>
                  <a:srgbClr val="FF0000"/>
                </a:solidFill>
                <a:latin typeface="微软雅黑" panose="020B0503020204020204" charset="-122"/>
                <a:ea typeface="微软雅黑" panose="020B0503020204020204" charset="-122"/>
              </a:rPr>
              <a:t>说明：报名审核默认待审核页面，查看已拒绝、已通过或未报名的学生请切换上方的类型</a:t>
            </a:r>
            <a:endParaRPr lang="zh-CN" altLang="en-US" sz="1400" b="0">
              <a:solidFill>
                <a:srgbClr val="FF0000"/>
              </a:solidFill>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a:stretch>
            <a:fillRect/>
          </a:stretch>
        </p:blipFill>
        <p:spPr>
          <a:xfrm>
            <a:off x="259080" y="626110"/>
            <a:ext cx="6555105" cy="3890645"/>
          </a:xfrm>
          <a:prstGeom prst="rect">
            <a:avLst/>
          </a:prstGeom>
        </p:spPr>
      </p:pic>
      <p:cxnSp>
        <p:nvCxnSpPr>
          <p:cNvPr id="6" name="直接箭头连接符 5"/>
          <p:cNvCxnSpPr/>
          <p:nvPr/>
        </p:nvCxnSpPr>
        <p:spPr>
          <a:xfrm flipH="1" flipV="1">
            <a:off x="970598" y="1491298"/>
            <a:ext cx="215900" cy="360045"/>
          </a:xfrm>
          <a:prstGeom prst="straightConnector1">
            <a:avLst/>
          </a:prstGeom>
          <a:ln w="28575">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3" name="直接箭头连接符 2"/>
          <p:cNvCxnSpPr/>
          <p:nvPr/>
        </p:nvCxnSpPr>
        <p:spPr>
          <a:xfrm flipH="1">
            <a:off x="3131503" y="1491298"/>
            <a:ext cx="575945" cy="144145"/>
          </a:xfrm>
          <a:prstGeom prst="straightConnector1">
            <a:avLst/>
          </a:prstGeom>
          <a:ln w="28575">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4" name="直接箭头连接符 3"/>
          <p:cNvCxnSpPr/>
          <p:nvPr/>
        </p:nvCxnSpPr>
        <p:spPr>
          <a:xfrm flipH="1">
            <a:off x="611188" y="3800158"/>
            <a:ext cx="359410" cy="360045"/>
          </a:xfrm>
          <a:prstGeom prst="straightConnector1">
            <a:avLst/>
          </a:prstGeom>
          <a:ln w="28575">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9873" name="标题 1"/>
          <p:cNvSpPr>
            <a:spLocks noGrp="1"/>
          </p:cNvSpPr>
          <p:nvPr>
            <p:ph type="ctrTitle"/>
          </p:nvPr>
        </p:nvSpPr>
        <p:spPr>
          <a:xfrm>
            <a:off x="258763" y="236220"/>
            <a:ext cx="5461000" cy="230505"/>
          </a:xfrm>
        </p:spPr>
        <p:txBody>
          <a:bodyPr anchor="b" anchorCtr="0"/>
          <a:p>
            <a:pPr defTabSz="685800">
              <a:buClrTx/>
              <a:buSzTx/>
              <a:buFontTx/>
              <a:buNone/>
            </a:pPr>
            <a:r>
              <a:rPr lang="en-US" altLang="zh-CN" b="0">
                <a:solidFill>
                  <a:schemeClr val="tx1"/>
                </a:solidFill>
                <a:sym typeface="+mn-ea"/>
              </a:rPr>
              <a:t>4.2</a:t>
            </a:r>
            <a:r>
              <a:rPr lang="zh-CN" altLang="en-US" b="0">
                <a:solidFill>
                  <a:schemeClr val="tx1"/>
                </a:solidFill>
                <a:sym typeface="+mn-ea"/>
              </a:rPr>
              <a:t>移动端周日志批阅</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师电脑网页操作</a:t>
            </a:r>
            <a:r>
              <a:rPr lang="en-US" altLang="zh-CN" kern="1200">
                <a:latin typeface="Microsoft YaHei Bold" panose="020B0502040204020203" charset="-122"/>
                <a:ea typeface="Microsoft YaHei Bold" panose="020B0502040204020203" charset="-122"/>
                <a:cs typeface="+mj-cs"/>
                <a:sym typeface="宋体" panose="02010600030101010101" pitchFamily="2" charset="-122"/>
              </a:rPr>
              <a:t>-</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过程管理</a:t>
            </a:r>
            <a:r>
              <a:rPr lang="en-US" altLang="zh-CN" kern="1200">
                <a:latin typeface="Microsoft YaHei Bold" panose="020B0502040204020203" charset="-122"/>
                <a:ea typeface="Microsoft YaHei Bold" panose="020B0502040204020203" charset="-122"/>
                <a:cs typeface="+mj-cs"/>
                <a:sym typeface="宋体" panose="02010600030101010101" pitchFamily="2" charset="-122"/>
              </a:rPr>
              <a:t>-</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周日志批</a:t>
            </a:r>
            <a:endParaRPr lang="zh-CN" altLang="en-US" kern="1200">
              <a:latin typeface="Microsoft YaHei Bold" panose="020B0502040204020203" charset="-122"/>
              <a:ea typeface="Microsoft YaHei Bold" panose="020B0502040204020203" charset="-122"/>
              <a:cs typeface="+mj-cs"/>
              <a:sym typeface="宋体" panose="02010600030101010101" pitchFamily="2" charset="-122"/>
            </a:endParaRPr>
          </a:p>
        </p:txBody>
      </p:sp>
      <p:sp>
        <p:nvSpPr>
          <p:cNvPr id="79875" name="文本框 5"/>
          <p:cNvSpPr txBox="1"/>
          <p:nvPr/>
        </p:nvSpPr>
        <p:spPr>
          <a:xfrm>
            <a:off x="7242175" y="654050"/>
            <a:ext cx="1714500" cy="3538538"/>
          </a:xfrm>
          <a:prstGeom prst="rect">
            <a:avLst/>
          </a:prstGeom>
          <a:noFill/>
          <a:ln w="9525">
            <a:noFill/>
          </a:ln>
        </p:spPr>
        <p:txBody>
          <a:bodyPr wrap="square" anchor="t" anchorCtr="0">
            <a:spAutoFit/>
          </a:bodyPr>
          <a:p>
            <a:r>
              <a:rPr lang="zh-CN" altLang="en-US" sz="1400" b="0">
                <a:latin typeface="微软雅黑" panose="020B0503020204020204" charset="-122"/>
                <a:ea typeface="微软雅黑" panose="020B0503020204020204" charset="-122"/>
              </a:rPr>
              <a:t>点击“工作台”→点击“过程管理”→“周日志批阅”→查看学生周志内容→点击批阅通过，评分及评语</a:t>
            </a:r>
            <a:endParaRPr lang="zh-CN" altLang="en-US" sz="1400" b="0">
              <a:latin typeface="微软雅黑" panose="020B0503020204020204" charset="-122"/>
              <a:ea typeface="微软雅黑" panose="020B0503020204020204" charset="-122"/>
            </a:endParaRPr>
          </a:p>
          <a:p>
            <a:r>
              <a:rPr lang="zh-CN" altLang="en-US" sz="1400" b="0">
                <a:latin typeface="微软雅黑" panose="020B0503020204020204" charset="-122"/>
                <a:ea typeface="微软雅黑" panose="020B0503020204020204" charset="-122"/>
              </a:rPr>
              <a:t>或者</a:t>
            </a:r>
            <a:endParaRPr lang="zh-CN" altLang="en-US" sz="1400" b="0">
              <a:latin typeface="微软雅黑" panose="020B0503020204020204" charset="-122"/>
              <a:ea typeface="微软雅黑" panose="020B0503020204020204" charset="-122"/>
            </a:endParaRPr>
          </a:p>
          <a:p>
            <a:r>
              <a:rPr lang="zh-CN" altLang="en-US" sz="1400" b="0">
                <a:latin typeface="微软雅黑" panose="020B0503020204020204" charset="-122"/>
                <a:ea typeface="微软雅黑" panose="020B0503020204020204" charset="-122"/>
              </a:rPr>
              <a:t>直接点击待办事项下方的周日志批阅，进行批阅</a:t>
            </a:r>
            <a:endParaRPr lang="zh-CN" altLang="en-US" sz="1400" b="0">
              <a:latin typeface="微软雅黑" panose="020B0503020204020204" charset="-122"/>
              <a:ea typeface="微软雅黑" panose="020B0503020204020204" charset="-122"/>
            </a:endParaRPr>
          </a:p>
          <a:p>
            <a:endParaRPr lang="zh-CN" altLang="en-US" sz="1400" b="0">
              <a:latin typeface="微软雅黑" panose="020B0503020204020204" charset="-122"/>
              <a:ea typeface="微软雅黑" panose="020B0503020204020204" charset="-122"/>
            </a:endParaRPr>
          </a:p>
          <a:p>
            <a:r>
              <a:rPr lang="zh-CN" altLang="en-US" sz="1400" b="0">
                <a:solidFill>
                  <a:srgbClr val="FF0000"/>
                </a:solidFill>
                <a:latin typeface="微软雅黑" panose="020B0503020204020204" charset="-122"/>
                <a:ea typeface="微软雅黑" panose="020B0503020204020204" charset="-122"/>
              </a:rPr>
              <a:t>说明：第三张图片上方可切换周日志批阅状态，查看已批阅或退回的周日志</a:t>
            </a:r>
            <a:endParaRPr lang="zh-CN" altLang="en-US" sz="1400" b="0">
              <a:solidFill>
                <a:srgbClr val="FF0000"/>
              </a:solidFill>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a:stretch>
            <a:fillRect/>
          </a:stretch>
        </p:blipFill>
        <p:spPr>
          <a:xfrm>
            <a:off x="318770" y="590550"/>
            <a:ext cx="6924040" cy="3962400"/>
          </a:xfrm>
          <a:prstGeom prst="rect">
            <a:avLst/>
          </a:prstGeom>
        </p:spPr>
      </p:pic>
      <p:cxnSp>
        <p:nvCxnSpPr>
          <p:cNvPr id="6" name="直接箭头连接符 5"/>
          <p:cNvCxnSpPr/>
          <p:nvPr/>
        </p:nvCxnSpPr>
        <p:spPr>
          <a:xfrm flipH="1" flipV="1">
            <a:off x="2555558" y="3579813"/>
            <a:ext cx="215900" cy="360045"/>
          </a:xfrm>
          <a:prstGeom prst="straightConnector1">
            <a:avLst/>
          </a:prstGeom>
          <a:ln w="28575">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3" name="直接箭头连接符 2"/>
          <p:cNvCxnSpPr/>
          <p:nvPr/>
        </p:nvCxnSpPr>
        <p:spPr>
          <a:xfrm flipH="1" flipV="1">
            <a:off x="970598" y="1491298"/>
            <a:ext cx="215900" cy="360045"/>
          </a:xfrm>
          <a:prstGeom prst="straightConnector1">
            <a:avLst/>
          </a:prstGeom>
          <a:ln w="28575">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4" name="直接箭头连接符 3"/>
          <p:cNvCxnSpPr/>
          <p:nvPr/>
        </p:nvCxnSpPr>
        <p:spPr>
          <a:xfrm flipH="1" flipV="1">
            <a:off x="4770438" y="2571433"/>
            <a:ext cx="215900" cy="360045"/>
          </a:xfrm>
          <a:prstGeom prst="straightConnector1">
            <a:avLst/>
          </a:prstGeom>
          <a:ln w="28575">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5" name="直接箭头连接符 4"/>
          <p:cNvCxnSpPr/>
          <p:nvPr/>
        </p:nvCxnSpPr>
        <p:spPr>
          <a:xfrm flipH="1">
            <a:off x="6803708" y="3435668"/>
            <a:ext cx="17780" cy="558800"/>
          </a:xfrm>
          <a:prstGeom prst="straightConnector1">
            <a:avLst/>
          </a:prstGeom>
          <a:ln w="28575">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0898" name="标题 1"/>
          <p:cNvSpPr>
            <a:spLocks noGrp="1"/>
          </p:cNvSpPr>
          <p:nvPr>
            <p:ph type="ctrTitle"/>
          </p:nvPr>
        </p:nvSpPr>
        <p:spPr>
          <a:xfrm>
            <a:off x="258763" y="236220"/>
            <a:ext cx="5461000" cy="230505"/>
          </a:xfrm>
        </p:spPr>
        <p:txBody>
          <a:bodyPr anchor="b" anchorCtr="0"/>
          <a:p>
            <a:pPr defTabSz="685800">
              <a:buClrTx/>
              <a:buSzTx/>
              <a:buFontTx/>
              <a:buNone/>
            </a:pPr>
            <a:r>
              <a:rPr lang="en-US" altLang="zh-CN" b="0">
                <a:solidFill>
                  <a:schemeClr val="tx1"/>
                </a:solidFill>
                <a:sym typeface="+mn-ea"/>
              </a:rPr>
              <a:t>4.3</a:t>
            </a:r>
            <a:r>
              <a:rPr lang="zh-CN" altLang="en-US" b="0">
                <a:solidFill>
                  <a:schemeClr val="tx1"/>
                </a:solidFill>
                <a:sym typeface="+mn-ea"/>
              </a:rPr>
              <a:t>移动端签到统计</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师电脑网页操作</a:t>
            </a:r>
            <a:r>
              <a:rPr lang="en-US" altLang="zh-CN" kern="1200">
                <a:latin typeface="Microsoft YaHei Bold" panose="020B0502040204020203" charset="-122"/>
                <a:ea typeface="Microsoft YaHei Bold" panose="020B0502040204020203" charset="-122"/>
                <a:cs typeface="+mj-cs"/>
                <a:sym typeface="宋体" panose="02010600030101010101" pitchFamily="2" charset="-122"/>
              </a:rPr>
              <a:t>-</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过程管理</a:t>
            </a:r>
            <a:r>
              <a:rPr lang="en-US" altLang="zh-CN" kern="1200">
                <a:latin typeface="Microsoft YaHei Bold" panose="020B0502040204020203" charset="-122"/>
                <a:ea typeface="Microsoft YaHei Bold" panose="020B0502040204020203" charset="-122"/>
                <a:cs typeface="+mj-cs"/>
                <a:sym typeface="宋体" panose="02010600030101010101" pitchFamily="2" charset="-122"/>
              </a:rPr>
              <a:t>-</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周日志批</a:t>
            </a:r>
            <a:endParaRPr lang="zh-CN" altLang="en-US" kern="1200">
              <a:latin typeface="Microsoft YaHei Bold" panose="020B0502040204020203" charset="-122"/>
              <a:ea typeface="Microsoft YaHei Bold" panose="020B0502040204020203" charset="-122"/>
              <a:cs typeface="+mj-cs"/>
              <a:sym typeface="宋体" panose="02010600030101010101" pitchFamily="2" charset="-122"/>
            </a:endParaRPr>
          </a:p>
        </p:txBody>
      </p:sp>
      <p:sp>
        <p:nvSpPr>
          <p:cNvPr id="80900" name="文本框 3"/>
          <p:cNvSpPr txBox="1"/>
          <p:nvPr/>
        </p:nvSpPr>
        <p:spPr>
          <a:xfrm>
            <a:off x="6838950" y="600075"/>
            <a:ext cx="2133600" cy="2030413"/>
          </a:xfrm>
          <a:prstGeom prst="rect">
            <a:avLst/>
          </a:prstGeom>
          <a:noFill/>
          <a:ln w="9525">
            <a:noFill/>
          </a:ln>
        </p:spPr>
        <p:txBody>
          <a:bodyPr wrap="square" anchor="t" anchorCtr="0">
            <a:spAutoFit/>
          </a:bodyPr>
          <a:p>
            <a:pPr>
              <a:buSzTx/>
            </a:pPr>
            <a:r>
              <a:rPr lang="zh-CN" altLang="en-US" sz="1400" b="0">
                <a:latin typeface="微软雅黑" panose="020B0503020204020204" charset="-122"/>
                <a:ea typeface="微软雅黑" panose="020B0503020204020204" charset="-122"/>
              </a:rPr>
              <a:t>点击“工作台”→点击“过程管理”→“学生签到”，查看当天签到情况</a:t>
            </a:r>
            <a:endParaRPr lang="zh-CN" altLang="en-US" sz="1400" b="0">
              <a:latin typeface="微软雅黑" panose="020B0503020204020204" charset="-122"/>
              <a:ea typeface="微软雅黑" panose="020B0503020204020204" charset="-122"/>
            </a:endParaRPr>
          </a:p>
          <a:p>
            <a:pPr>
              <a:buSzTx/>
            </a:pPr>
            <a:endParaRPr lang="zh-CN" altLang="en-US" sz="1400" b="0">
              <a:latin typeface="微软雅黑" panose="020B0503020204020204" charset="-122"/>
              <a:ea typeface="微软雅黑" panose="020B0503020204020204" charset="-122"/>
            </a:endParaRPr>
          </a:p>
          <a:p>
            <a:pPr>
              <a:buSzTx/>
            </a:pPr>
            <a:r>
              <a:rPr lang="zh-CN" altLang="en-US" sz="1400" b="0">
                <a:solidFill>
                  <a:srgbClr val="FF0000"/>
                </a:solidFill>
                <a:latin typeface="微软雅黑" panose="020B0503020204020204" charset="-122"/>
                <a:ea typeface="微软雅黑" panose="020B0503020204020204" charset="-122"/>
              </a:rPr>
              <a:t>说明：创建计划的管理老师在设置实习要求时选择需要签到的情况下，学生才需要进行签到</a:t>
            </a:r>
            <a:endParaRPr lang="zh-CN" altLang="en-US" sz="1400" b="0">
              <a:solidFill>
                <a:srgbClr val="FF0000"/>
              </a:solidFill>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a:stretch>
            <a:fillRect/>
          </a:stretch>
        </p:blipFill>
        <p:spPr>
          <a:xfrm>
            <a:off x="323850" y="628015"/>
            <a:ext cx="6336030" cy="3816350"/>
          </a:xfrm>
          <a:prstGeom prst="rect">
            <a:avLst/>
          </a:prstGeom>
        </p:spPr>
      </p:pic>
      <p:cxnSp>
        <p:nvCxnSpPr>
          <p:cNvPr id="3" name="直接箭头连接符 2"/>
          <p:cNvCxnSpPr/>
          <p:nvPr/>
        </p:nvCxnSpPr>
        <p:spPr>
          <a:xfrm flipH="1" flipV="1">
            <a:off x="1115378" y="1635443"/>
            <a:ext cx="215900" cy="360045"/>
          </a:xfrm>
          <a:prstGeom prst="straightConnector1">
            <a:avLst/>
          </a:prstGeom>
          <a:ln w="28575">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4" name="直接箭头连接符 3"/>
          <p:cNvCxnSpPr/>
          <p:nvPr/>
        </p:nvCxnSpPr>
        <p:spPr>
          <a:xfrm flipH="1" flipV="1">
            <a:off x="3131503" y="2931478"/>
            <a:ext cx="233680" cy="377190"/>
          </a:xfrm>
          <a:prstGeom prst="straightConnector1">
            <a:avLst/>
          </a:prstGeom>
          <a:ln w="28575">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204470" y="714375"/>
            <a:ext cx="7016115" cy="3738245"/>
          </a:xfrm>
          <a:prstGeom prst="rect">
            <a:avLst/>
          </a:prstGeom>
        </p:spPr>
      </p:pic>
      <p:sp>
        <p:nvSpPr>
          <p:cNvPr id="81921" name="标题 1"/>
          <p:cNvSpPr>
            <a:spLocks noGrp="1"/>
          </p:cNvSpPr>
          <p:nvPr>
            <p:ph type="ctrTitle"/>
          </p:nvPr>
        </p:nvSpPr>
        <p:spPr>
          <a:xfrm>
            <a:off x="258763" y="236220"/>
            <a:ext cx="5461000" cy="230505"/>
          </a:xfrm>
        </p:spPr>
        <p:txBody>
          <a:bodyPr anchor="b" anchorCtr="0"/>
          <a:p>
            <a:pPr defTabSz="685800">
              <a:buClrTx/>
              <a:buSzTx/>
              <a:buFontTx/>
              <a:buNone/>
            </a:pPr>
            <a:r>
              <a:rPr lang="en-US" altLang="zh-CN" b="0">
                <a:solidFill>
                  <a:schemeClr val="tx1"/>
                </a:solidFill>
                <a:sym typeface="+mn-ea"/>
              </a:rPr>
              <a:t>4.4</a:t>
            </a:r>
            <a:r>
              <a:rPr lang="zh-CN" altLang="en-US" b="0">
                <a:solidFill>
                  <a:schemeClr val="tx1"/>
                </a:solidFill>
                <a:sym typeface="+mn-ea"/>
              </a:rPr>
              <a:t>实习报告</a:t>
            </a:r>
            <a:r>
              <a:rPr lang="zh-CN" altLang="en-US" b="0">
                <a:solidFill>
                  <a:schemeClr val="tx1"/>
                </a:solidFill>
                <a:sym typeface="+mn-ea"/>
              </a:rPr>
              <a:t>批阅</a:t>
            </a:r>
            <a:endParaRPr lang="zh-CN" altLang="en-US" b="0">
              <a:solidFill>
                <a:schemeClr val="tx1"/>
              </a:solidFill>
              <a:sym typeface="+mn-ea"/>
            </a:endParaRPr>
          </a:p>
        </p:txBody>
      </p:sp>
      <p:sp>
        <p:nvSpPr>
          <p:cNvPr id="81922" name="文本框 3"/>
          <p:cNvSpPr txBox="1"/>
          <p:nvPr/>
        </p:nvSpPr>
        <p:spPr>
          <a:xfrm>
            <a:off x="7336790" y="600075"/>
            <a:ext cx="1635760" cy="3753485"/>
          </a:xfrm>
          <a:prstGeom prst="rect">
            <a:avLst/>
          </a:prstGeom>
          <a:noFill/>
          <a:ln w="9525">
            <a:noFill/>
          </a:ln>
        </p:spPr>
        <p:txBody>
          <a:bodyPr wrap="square" anchor="t" anchorCtr="0">
            <a:spAutoFit/>
          </a:bodyPr>
          <a:p>
            <a:pPr>
              <a:buSzTx/>
            </a:pPr>
            <a:r>
              <a:rPr lang="zh-CN" altLang="en-US" sz="1400" b="0">
                <a:latin typeface="微软雅黑" panose="020B0503020204020204" charset="-122"/>
                <a:ea typeface="微软雅黑" panose="020B0503020204020204" charset="-122"/>
              </a:rPr>
              <a:t>点击“工作台”→点击“过程管理”→“报告批阅”→查看学生报告内容→点击“审批通过”或“退回修改”</a:t>
            </a:r>
            <a:endParaRPr lang="zh-CN" altLang="en-US" sz="1400" b="0">
              <a:latin typeface="微软雅黑" panose="020B0503020204020204" charset="-122"/>
              <a:ea typeface="微软雅黑" panose="020B0503020204020204" charset="-122"/>
            </a:endParaRPr>
          </a:p>
          <a:p>
            <a:pPr>
              <a:buSzTx/>
            </a:pPr>
            <a:r>
              <a:rPr lang="zh-CN" altLang="en-US" sz="1400" b="0">
                <a:latin typeface="微软雅黑" panose="020B0503020204020204" charset="-122"/>
                <a:ea typeface="微软雅黑" panose="020B0503020204020204" charset="-122"/>
              </a:rPr>
              <a:t>或者</a:t>
            </a:r>
            <a:endParaRPr lang="zh-CN" altLang="en-US" sz="1400" b="0">
              <a:latin typeface="微软雅黑" panose="020B0503020204020204" charset="-122"/>
              <a:ea typeface="微软雅黑" panose="020B0503020204020204" charset="-122"/>
            </a:endParaRPr>
          </a:p>
          <a:p>
            <a:pPr>
              <a:buSzTx/>
            </a:pPr>
            <a:r>
              <a:rPr lang="zh-CN" altLang="en-US" sz="1400" b="0">
                <a:latin typeface="微软雅黑" panose="020B0503020204020204" charset="-122"/>
                <a:ea typeface="微软雅黑" panose="020B0503020204020204" charset="-122"/>
              </a:rPr>
              <a:t>直接点击待办事项下的报告批阅</a:t>
            </a:r>
            <a:endParaRPr lang="zh-CN" altLang="en-US" sz="1400" b="0">
              <a:latin typeface="微软雅黑" panose="020B0503020204020204" charset="-122"/>
              <a:ea typeface="微软雅黑" panose="020B0503020204020204" charset="-122"/>
            </a:endParaRPr>
          </a:p>
          <a:p>
            <a:pPr>
              <a:buSzTx/>
            </a:pPr>
            <a:endParaRPr lang="zh-CN" altLang="en-US" sz="1400" b="0">
              <a:latin typeface="微软雅黑" panose="020B0503020204020204" charset="-122"/>
              <a:ea typeface="微软雅黑" panose="020B0503020204020204" charset="-122"/>
            </a:endParaRPr>
          </a:p>
          <a:p>
            <a:pPr>
              <a:buSzTx/>
            </a:pPr>
            <a:r>
              <a:rPr lang="zh-CN" altLang="en-US" sz="1400" b="0">
                <a:solidFill>
                  <a:srgbClr val="FF0000"/>
                </a:solidFill>
                <a:latin typeface="微软雅黑" panose="020B0503020204020204" charset="-122"/>
                <a:ea typeface="微软雅黑" panose="020B0503020204020204" charset="-122"/>
              </a:rPr>
              <a:t>说明：第三张图的界面上方可以切换报告的批阅状态，查看已批阅、退回、无需批阅等状态的实习报告</a:t>
            </a:r>
            <a:endParaRPr lang="zh-CN" altLang="en-US" sz="1400" b="0">
              <a:solidFill>
                <a:srgbClr val="FF0000"/>
              </a:solidFill>
              <a:latin typeface="微软雅黑" panose="020B0503020204020204" charset="-122"/>
              <a:ea typeface="微软雅黑" panose="020B0503020204020204" charset="-122"/>
            </a:endParaRPr>
          </a:p>
        </p:txBody>
      </p:sp>
      <p:cxnSp>
        <p:nvCxnSpPr>
          <p:cNvPr id="3" name="直接箭头连接符 2"/>
          <p:cNvCxnSpPr/>
          <p:nvPr/>
        </p:nvCxnSpPr>
        <p:spPr>
          <a:xfrm flipH="1" flipV="1">
            <a:off x="827088" y="1707833"/>
            <a:ext cx="215900" cy="360045"/>
          </a:xfrm>
          <a:prstGeom prst="straightConnector1">
            <a:avLst/>
          </a:prstGeom>
          <a:ln w="28575">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5" name="直接箭头连接符 4"/>
          <p:cNvCxnSpPr/>
          <p:nvPr/>
        </p:nvCxnSpPr>
        <p:spPr>
          <a:xfrm flipH="1" flipV="1">
            <a:off x="2411413" y="2787968"/>
            <a:ext cx="215900" cy="360045"/>
          </a:xfrm>
          <a:prstGeom prst="straightConnector1">
            <a:avLst/>
          </a:prstGeom>
          <a:ln w="28575">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2945" name="标题 1"/>
          <p:cNvSpPr>
            <a:spLocks noGrp="1"/>
          </p:cNvSpPr>
          <p:nvPr>
            <p:ph type="ctrTitle"/>
          </p:nvPr>
        </p:nvSpPr>
        <p:spPr>
          <a:xfrm>
            <a:off x="258763" y="236220"/>
            <a:ext cx="7448550" cy="230505"/>
          </a:xfrm>
        </p:spPr>
        <p:txBody>
          <a:bodyPr anchor="b" anchorCtr="0"/>
          <a:p>
            <a:pPr defTabSz="685800">
              <a:buClrTx/>
              <a:buSzTx/>
              <a:buFontTx/>
              <a:buNone/>
            </a:pPr>
            <a:r>
              <a:rPr lang="en-US" altLang="zh-CN" b="0">
                <a:solidFill>
                  <a:schemeClr val="tx1"/>
                </a:solidFill>
                <a:sym typeface="+mn-ea"/>
              </a:rPr>
              <a:t>4.5</a:t>
            </a:r>
            <a:r>
              <a:rPr lang="zh-CN" altLang="en-US" b="0">
                <a:solidFill>
                  <a:schemeClr val="tx1"/>
                </a:solidFill>
                <a:sym typeface="+mn-ea"/>
              </a:rPr>
              <a:t>移动端实习成绩鉴定</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电脑网页操作</a:t>
            </a:r>
            <a:r>
              <a:rPr lang="en-US" altLang="zh-CN" kern="1200">
                <a:latin typeface="Microsoft YaHei Bold" panose="020B0502040204020203" charset="-122"/>
                <a:ea typeface="Microsoft YaHei Bold" panose="020B0502040204020203" charset="-122"/>
                <a:cs typeface="+mj-cs"/>
                <a:sym typeface="宋体" panose="02010600030101010101" pitchFamily="2" charset="-122"/>
              </a:rPr>
              <a:t>-</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过程管理</a:t>
            </a:r>
            <a:r>
              <a:rPr lang="en-US" altLang="zh-CN" kern="1200">
                <a:latin typeface="Microsoft YaHei Bold" panose="020B0502040204020203" charset="-122"/>
                <a:ea typeface="Microsoft YaHei Bold" panose="020B0502040204020203" charset="-122"/>
                <a:cs typeface="+mj-cs"/>
                <a:sym typeface="宋体" panose="02010600030101010101" pitchFamily="2" charset="-122"/>
              </a:rPr>
              <a:t>-</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周日</a:t>
            </a:r>
            <a:r>
              <a:rPr lang="zh-CN" altLang="zh-CN" kern="1200">
                <a:latin typeface="Microsoft YaHei Bold" panose="020B0502040204020203" charset="-122"/>
                <a:ea typeface="Microsoft YaHei Bold" panose="020B0502040204020203" charset="-122"/>
                <a:cs typeface="+mj-cs"/>
                <a:sym typeface="微软雅黑" panose="020B0503020204020204" charset="-122"/>
              </a:rPr>
              <a:t>成绩鉴定（专业版用户含鉴定评分</a:t>
            </a:r>
            <a:endParaRPr lang="zh-CN" altLang="zh-CN" kern="1200">
              <a:latin typeface="Microsoft YaHei Bold" panose="020B0502040204020203" charset="-122"/>
              <a:ea typeface="Microsoft YaHei Bold" panose="020B0502040204020203" charset="-122"/>
              <a:cs typeface="+mj-cs"/>
              <a:sym typeface="宋体" panose="02010600030101010101" pitchFamily="2" charset="-122"/>
            </a:endParaRPr>
          </a:p>
        </p:txBody>
      </p:sp>
      <p:sp>
        <p:nvSpPr>
          <p:cNvPr id="82946" name="文本框 3"/>
          <p:cNvSpPr txBox="1"/>
          <p:nvPr/>
        </p:nvSpPr>
        <p:spPr>
          <a:xfrm>
            <a:off x="7065645" y="600075"/>
            <a:ext cx="1906905" cy="4399915"/>
          </a:xfrm>
          <a:prstGeom prst="rect">
            <a:avLst/>
          </a:prstGeom>
          <a:noFill/>
          <a:ln w="9525">
            <a:noFill/>
          </a:ln>
        </p:spPr>
        <p:txBody>
          <a:bodyPr wrap="square" anchor="t" anchorCtr="0">
            <a:spAutoFit/>
          </a:bodyPr>
          <a:p>
            <a:r>
              <a:rPr lang="zh-CN" altLang="en-US" sz="1400" b="0">
                <a:latin typeface="微软雅黑" panose="020B0503020204020204" charset="-122"/>
                <a:ea typeface="微软雅黑" panose="020B0503020204020204" charset="-122"/>
              </a:rPr>
              <a:t>点击“工作台”→点击“过程管理”→“成绩鉴定”→点击“指导老师鉴定”→点击“去鉴定”→</a:t>
            </a:r>
            <a:r>
              <a:rPr lang="zh-CN" altLang="en-US" sz="1400" b="0">
                <a:solidFill>
                  <a:srgbClr val="FF0000"/>
                </a:solidFill>
                <a:latin typeface="微软雅黑" panose="020B0503020204020204" charset="-122"/>
                <a:ea typeface="微软雅黑" panose="020B0503020204020204" charset="-122"/>
              </a:rPr>
              <a:t>（查看鉴定评分协助信息-专业版专享）</a:t>
            </a:r>
            <a:r>
              <a:rPr lang="zh-CN" altLang="en-US" sz="1400" b="0">
                <a:latin typeface="微软雅黑" panose="020B0503020204020204" charset="-122"/>
                <a:ea typeface="微软雅黑" panose="020B0503020204020204" charset="-122"/>
                <a:sym typeface="宋体" panose="02010600030101010101" pitchFamily="2" charset="-122"/>
              </a:rPr>
              <a:t>→</a:t>
            </a:r>
            <a:r>
              <a:rPr lang="zh-CN" altLang="en-US" sz="1400" b="0">
                <a:latin typeface="微软雅黑" panose="020B0503020204020204" charset="-122"/>
                <a:ea typeface="微软雅黑" panose="020B0503020204020204" charset="-122"/>
              </a:rPr>
              <a:t>根据设置的评分维度进行打分或者评语→点击“提交鉴定”</a:t>
            </a:r>
            <a:endParaRPr lang="zh-CN" altLang="en-US" sz="1400" b="0">
              <a:latin typeface="微软雅黑" panose="020B0503020204020204" charset="-122"/>
              <a:ea typeface="微软雅黑" panose="020B0503020204020204" charset="-122"/>
            </a:endParaRPr>
          </a:p>
          <a:p>
            <a:r>
              <a:rPr lang="zh-CN" altLang="en-US" sz="1400" b="0">
                <a:latin typeface="微软雅黑" panose="020B0503020204020204" charset="-122"/>
                <a:ea typeface="微软雅黑" panose="020B0503020204020204" charset="-122"/>
              </a:rPr>
              <a:t>或者</a:t>
            </a:r>
            <a:endParaRPr lang="zh-CN" altLang="en-US" sz="1400" b="0">
              <a:latin typeface="微软雅黑" panose="020B0503020204020204" charset="-122"/>
              <a:ea typeface="微软雅黑" panose="020B0503020204020204" charset="-122"/>
            </a:endParaRPr>
          </a:p>
          <a:p>
            <a:r>
              <a:rPr lang="zh-CN" altLang="en-US" sz="1400" b="0">
                <a:latin typeface="微软雅黑" panose="020B0503020204020204" charset="-122"/>
                <a:ea typeface="微软雅黑" panose="020B0503020204020204" charset="-122"/>
              </a:rPr>
              <a:t>点击待办事项下的成绩鉴定去操作</a:t>
            </a:r>
            <a:endParaRPr lang="zh-CN" altLang="en-US" sz="1400" b="0">
              <a:latin typeface="微软雅黑" panose="020B0503020204020204" charset="-122"/>
              <a:ea typeface="微软雅黑" panose="020B0503020204020204" charset="-122"/>
            </a:endParaRPr>
          </a:p>
          <a:p>
            <a:endParaRPr lang="zh-CN" altLang="en-US" sz="1400" b="0">
              <a:latin typeface="微软雅黑" panose="020B0503020204020204" charset="-122"/>
              <a:ea typeface="微软雅黑" panose="020B0503020204020204" charset="-122"/>
            </a:endParaRPr>
          </a:p>
          <a:p>
            <a:r>
              <a:rPr lang="zh-CN" altLang="en-US" sz="1400" b="0">
                <a:solidFill>
                  <a:srgbClr val="FF0000"/>
                </a:solidFill>
                <a:latin typeface="微软雅黑" panose="020B0503020204020204" charset="-122"/>
                <a:ea typeface="微软雅黑" panose="020B0503020204020204" charset="-122"/>
              </a:rPr>
              <a:t>说明：如果创建计划的管理老师未选择成绩鉴定模块或成绩鉴定表不要求指导老师鉴定，则无需操作</a:t>
            </a:r>
            <a:endParaRPr lang="zh-CN" altLang="en-US" sz="1400" b="0">
              <a:solidFill>
                <a:srgbClr val="FF0000"/>
              </a:solidFill>
              <a:latin typeface="微软雅黑" panose="020B0503020204020204" charset="-122"/>
              <a:ea typeface="微软雅黑" panose="020B0503020204020204" charset="-122"/>
            </a:endParaRPr>
          </a:p>
        </p:txBody>
      </p:sp>
      <p:pic>
        <p:nvPicPr>
          <p:cNvPr id="82947" name="图片 5"/>
          <p:cNvPicPr>
            <a:picLocks noChangeAspect="1"/>
          </p:cNvPicPr>
          <p:nvPr>
            <p:custDataLst>
              <p:tags r:id="rId1"/>
            </p:custDataLst>
          </p:nvPr>
        </p:nvPicPr>
        <p:blipFill>
          <a:blip r:embed="rId2"/>
          <a:stretch>
            <a:fillRect/>
          </a:stretch>
        </p:blipFill>
        <p:spPr>
          <a:xfrm>
            <a:off x="4572000" y="738505"/>
            <a:ext cx="2243455" cy="4003675"/>
          </a:xfrm>
          <a:prstGeom prst="rect">
            <a:avLst/>
          </a:prstGeom>
          <a:noFill/>
          <a:ln w="9525">
            <a:noFill/>
          </a:ln>
        </p:spPr>
      </p:pic>
      <p:pic>
        <p:nvPicPr>
          <p:cNvPr id="82948" name="图片 6"/>
          <p:cNvPicPr>
            <a:picLocks noChangeAspect="1"/>
          </p:cNvPicPr>
          <p:nvPr>
            <p:custDataLst>
              <p:tags r:id="rId3"/>
            </p:custDataLst>
          </p:nvPr>
        </p:nvPicPr>
        <p:blipFill>
          <a:blip r:embed="rId4"/>
          <a:stretch>
            <a:fillRect/>
          </a:stretch>
        </p:blipFill>
        <p:spPr>
          <a:xfrm>
            <a:off x="2276475" y="771525"/>
            <a:ext cx="2294890" cy="3975100"/>
          </a:xfrm>
          <a:prstGeom prst="rect">
            <a:avLst/>
          </a:prstGeom>
          <a:noFill/>
          <a:ln w="9525">
            <a:noFill/>
          </a:ln>
        </p:spPr>
      </p:pic>
      <p:pic>
        <p:nvPicPr>
          <p:cNvPr id="82949" name="图片 7"/>
          <p:cNvPicPr>
            <a:picLocks noChangeAspect="1"/>
          </p:cNvPicPr>
          <p:nvPr>
            <p:custDataLst>
              <p:tags r:id="rId5"/>
            </p:custDataLst>
          </p:nvPr>
        </p:nvPicPr>
        <p:blipFill>
          <a:blip r:embed="rId6"/>
          <a:stretch>
            <a:fillRect/>
          </a:stretch>
        </p:blipFill>
        <p:spPr>
          <a:xfrm>
            <a:off x="107950" y="793750"/>
            <a:ext cx="2124075" cy="3952875"/>
          </a:xfrm>
          <a:prstGeom prst="rect">
            <a:avLst/>
          </a:prstGeom>
          <a:noFill/>
          <a:ln w="9525">
            <a:noFill/>
          </a:ln>
        </p:spPr>
      </p:pic>
      <p:cxnSp>
        <p:nvCxnSpPr>
          <p:cNvPr id="9" name="直接箭头连接符 8"/>
          <p:cNvCxnSpPr/>
          <p:nvPr>
            <p:custDataLst>
              <p:tags r:id="rId7"/>
            </p:custDataLst>
          </p:nvPr>
        </p:nvCxnSpPr>
        <p:spPr>
          <a:xfrm flipH="1" flipV="1">
            <a:off x="5724525" y="2716213"/>
            <a:ext cx="287338" cy="215900"/>
          </a:xfrm>
          <a:prstGeom prst="straightConnector1">
            <a:avLst/>
          </a:prstGeom>
          <a:ln w="28575">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0" name="直接箭头连接符 9"/>
          <p:cNvCxnSpPr/>
          <p:nvPr>
            <p:custDataLst>
              <p:tags r:id="rId8"/>
            </p:custDataLst>
          </p:nvPr>
        </p:nvCxnSpPr>
        <p:spPr>
          <a:xfrm flipH="1" flipV="1">
            <a:off x="900113" y="3724275"/>
            <a:ext cx="287338" cy="214313"/>
          </a:xfrm>
          <a:prstGeom prst="straightConnector1">
            <a:avLst/>
          </a:prstGeom>
          <a:ln w="28575">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a:xfrm>
            <a:off x="259080" y="235744"/>
            <a:ext cx="5461159" cy="230505"/>
          </a:xfrm>
        </p:spPr>
        <p:txBody>
          <a:bodyPr/>
          <a:p>
            <a:r>
              <a:rPr lang="en-US" altLang="zh-CN" b="0">
                <a:solidFill>
                  <a:schemeClr val="tx1"/>
                </a:solidFill>
                <a:sym typeface="+mn-ea"/>
              </a:rPr>
              <a:t>4.6</a:t>
            </a:r>
            <a:r>
              <a:rPr lang="zh-CN" altLang="en-US" b="0">
                <a:solidFill>
                  <a:schemeClr val="tx1"/>
                </a:solidFill>
                <a:sym typeface="+mn-ea"/>
              </a:rPr>
              <a:t>移动端大数据</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师电脑网页操作</a:t>
            </a:r>
            <a:r>
              <a:rPr lang="en-US" altLang="zh-CN" kern="1200">
                <a:latin typeface="Microsoft YaHei Bold" panose="020B0502040204020203" charset="-122"/>
                <a:ea typeface="Microsoft YaHei Bold" panose="020B0502040204020203" charset="-122"/>
                <a:cs typeface="+mj-cs"/>
                <a:sym typeface="宋体" panose="02010600030101010101" pitchFamily="2" charset="-122"/>
              </a:rPr>
              <a:t>-</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过程管理</a:t>
            </a:r>
            <a:r>
              <a:rPr lang="en-US" altLang="zh-CN" kern="1200">
                <a:latin typeface="Microsoft YaHei Bold" panose="020B0502040204020203" charset="-122"/>
                <a:ea typeface="Microsoft YaHei Bold" panose="020B0502040204020203" charset="-122"/>
                <a:cs typeface="+mj-cs"/>
                <a:sym typeface="宋体" panose="02010600030101010101" pitchFamily="2" charset="-122"/>
              </a:rPr>
              <a:t>-</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周日志</a:t>
            </a:r>
            <a:r>
              <a:rPr lang="zh-CN" altLang="en-US">
                <a:sym typeface="+mn-ea"/>
              </a:rPr>
              <a:t>数据</a:t>
            </a:r>
            <a:endParaRPr lang="zh-CN" altLang="en-US">
              <a:sym typeface="+mn-ea"/>
            </a:endParaRPr>
          </a:p>
        </p:txBody>
      </p:sp>
      <p:sp>
        <p:nvSpPr>
          <p:cNvPr id="4" name="文本框 3"/>
          <p:cNvSpPr txBox="1"/>
          <p:nvPr/>
        </p:nvSpPr>
        <p:spPr>
          <a:xfrm>
            <a:off x="6083935" y="1708150"/>
            <a:ext cx="2314575" cy="533400"/>
          </a:xfrm>
          <a:prstGeom prst="rect">
            <a:avLst/>
          </a:prstGeom>
          <a:noFill/>
        </p:spPr>
        <p:txBody>
          <a:bodyPr wrap="square" rtlCol="0">
            <a:spAutoFit/>
          </a:bodyPr>
          <a:p>
            <a:pPr>
              <a:lnSpc>
                <a:spcPct val="120000"/>
              </a:lnSpc>
            </a:pPr>
            <a:r>
              <a:rPr lang="zh-CN" altLang="en-US" sz="1200" b="0">
                <a:solidFill>
                  <a:srgbClr val="FF0000"/>
                </a:solidFill>
                <a:latin typeface="微软雅黑" panose="020B0503020204020204" charset="-122"/>
                <a:ea typeface="微软雅黑" panose="020B0503020204020204" charset="-122"/>
                <a:cs typeface="微软雅黑" panose="020B0503020204020204" charset="-122"/>
              </a:rPr>
              <a:t>可在移动端随时查看实时数据和相关统计数据</a:t>
            </a:r>
            <a:endParaRPr lang="zh-CN" altLang="en-US" sz="1200" b="0">
              <a:solidFill>
                <a:srgbClr val="FF0000"/>
              </a:solidFill>
              <a:latin typeface="微软雅黑" panose="020B0503020204020204" charset="-122"/>
              <a:ea typeface="微软雅黑" panose="020B0503020204020204" charset="-122"/>
              <a:cs typeface="微软雅黑" panose="020B0503020204020204" charset="-122"/>
            </a:endParaRPr>
          </a:p>
        </p:txBody>
      </p:sp>
      <p:pic>
        <p:nvPicPr>
          <p:cNvPr id="6" name="图片 5"/>
          <p:cNvPicPr>
            <a:picLocks noChangeAspect="1"/>
          </p:cNvPicPr>
          <p:nvPr/>
        </p:nvPicPr>
        <p:blipFill>
          <a:blip r:embed="rId1"/>
          <a:stretch>
            <a:fillRect/>
          </a:stretch>
        </p:blipFill>
        <p:spPr>
          <a:xfrm>
            <a:off x="683260" y="694055"/>
            <a:ext cx="2284730" cy="3936365"/>
          </a:xfrm>
          <a:prstGeom prst="rect">
            <a:avLst/>
          </a:prstGeom>
        </p:spPr>
      </p:pic>
      <p:pic>
        <p:nvPicPr>
          <p:cNvPr id="7" name="图片 6"/>
          <p:cNvPicPr>
            <a:picLocks noChangeAspect="1"/>
          </p:cNvPicPr>
          <p:nvPr/>
        </p:nvPicPr>
        <p:blipFill>
          <a:blip r:embed="rId2"/>
          <a:stretch>
            <a:fillRect/>
          </a:stretch>
        </p:blipFill>
        <p:spPr>
          <a:xfrm>
            <a:off x="3347720" y="699770"/>
            <a:ext cx="2270760" cy="3941445"/>
          </a:xfrm>
          <a:prstGeom prst="rect">
            <a:avLst/>
          </a:prstGeom>
        </p:spPr>
      </p:pic>
      <p:sp>
        <p:nvSpPr>
          <p:cNvPr id="17" name="文本框 16"/>
          <p:cNvSpPr txBox="1"/>
          <p:nvPr>
            <p:custDataLst>
              <p:tags r:id="rId3"/>
            </p:custDataLst>
          </p:nvPr>
        </p:nvSpPr>
        <p:spPr>
          <a:xfrm>
            <a:off x="1187450" y="4300220"/>
            <a:ext cx="384175" cy="431800"/>
          </a:xfrm>
          <a:prstGeom prst="rect">
            <a:avLst/>
          </a:prstGeom>
          <a:noFill/>
          <a:ln w="28575">
            <a:solidFill>
              <a:srgbClr val="C51A24"/>
            </a:solidFill>
          </a:ln>
        </p:spPr>
        <p:txBody>
          <a:bodyPr wrap="square" rtlCol="0">
            <a:noAutofit/>
          </a:bodyPr>
          <a:p>
            <a:endParaRPr lang="zh-CN" altLang="en-US"/>
          </a:p>
        </p:txBody>
      </p:sp>
      <p:sp>
        <p:nvSpPr>
          <p:cNvPr id="3" name="文本框 2"/>
          <p:cNvSpPr txBox="1"/>
          <p:nvPr>
            <p:custDataLst>
              <p:tags r:id="rId4"/>
            </p:custDataLst>
          </p:nvPr>
        </p:nvSpPr>
        <p:spPr>
          <a:xfrm>
            <a:off x="3829685" y="4300220"/>
            <a:ext cx="415290" cy="431800"/>
          </a:xfrm>
          <a:prstGeom prst="rect">
            <a:avLst/>
          </a:prstGeom>
          <a:noFill/>
          <a:ln w="28575">
            <a:solidFill>
              <a:srgbClr val="C51A24"/>
            </a:solidFill>
          </a:ln>
        </p:spPr>
        <p:txBody>
          <a:bodyPr wrap="square" rtlCol="0">
            <a:noAutofit/>
          </a:bodyPr>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23" y="1447800"/>
            <a:ext cx="9145905" cy="2455545"/>
            <a:chOff x="-1523" y="1447800"/>
            <a:chExt cx="9145905" cy="2455545"/>
          </a:xfrm>
        </p:grpSpPr>
        <p:sp>
          <p:nvSpPr>
            <p:cNvPr id="3" name="object 3"/>
            <p:cNvSpPr/>
            <p:nvPr/>
          </p:nvSpPr>
          <p:spPr>
            <a:xfrm>
              <a:off x="-1523" y="1447800"/>
              <a:ext cx="9145905" cy="1965960"/>
            </a:xfrm>
            <a:custGeom>
              <a:avLst/>
              <a:gdLst/>
              <a:ahLst/>
              <a:cxnLst/>
              <a:rect l="l" t="t" r="r" b="b"/>
              <a:pathLst>
                <a:path w="9145905" h="1965960">
                  <a:moveTo>
                    <a:pt x="9145524" y="1965960"/>
                  </a:moveTo>
                  <a:lnTo>
                    <a:pt x="0" y="1965960"/>
                  </a:lnTo>
                  <a:lnTo>
                    <a:pt x="0" y="0"/>
                  </a:lnTo>
                  <a:lnTo>
                    <a:pt x="9145524" y="0"/>
                  </a:lnTo>
                  <a:lnTo>
                    <a:pt x="9145524" y="1965960"/>
                  </a:lnTo>
                  <a:close/>
                </a:path>
              </a:pathLst>
            </a:custGeom>
            <a:solidFill>
              <a:srgbClr val="C51A23"/>
            </a:solidFill>
          </p:spPr>
          <p:txBody>
            <a:bodyPr wrap="square" lIns="0" tIns="0" rIns="0" bIns="0" rtlCol="0"/>
            <a:lstStyle/>
            <a:p/>
          </p:txBody>
        </p:sp>
        <p:pic>
          <p:nvPicPr>
            <p:cNvPr id="4" name="object 4"/>
            <p:cNvPicPr/>
            <p:nvPr/>
          </p:nvPicPr>
          <p:blipFill>
            <a:blip r:embed="rId1" cstate="print"/>
            <a:stretch>
              <a:fillRect/>
            </a:stretch>
          </p:blipFill>
          <p:spPr>
            <a:xfrm>
              <a:off x="0" y="1489240"/>
              <a:ext cx="2511209" cy="2414054"/>
            </a:xfrm>
            <a:prstGeom prst="rect">
              <a:avLst/>
            </a:prstGeom>
          </p:spPr>
        </p:pic>
      </p:grpSp>
      <p:sp>
        <p:nvSpPr>
          <p:cNvPr id="5" name="object 5"/>
          <p:cNvSpPr txBox="1"/>
          <p:nvPr/>
        </p:nvSpPr>
        <p:spPr>
          <a:xfrm>
            <a:off x="1090294" y="2814154"/>
            <a:ext cx="1075690" cy="1122680"/>
          </a:xfrm>
          <a:prstGeom prst="rect">
            <a:avLst/>
          </a:prstGeom>
        </p:spPr>
        <p:txBody>
          <a:bodyPr vert="horz" wrap="square" lIns="0" tIns="12700" rIns="0" bIns="0" rtlCol="0">
            <a:spAutoFit/>
          </a:bodyPr>
          <a:lstStyle/>
          <a:p>
            <a:pPr marL="12700">
              <a:lnSpc>
                <a:spcPct val="100000"/>
              </a:lnSpc>
              <a:spcBef>
                <a:spcPts val="100"/>
              </a:spcBef>
            </a:pPr>
            <a:r>
              <a:rPr sz="7200" b="1" spc="-5" dirty="0">
                <a:solidFill>
                  <a:srgbClr val="C00000"/>
                </a:solidFill>
                <a:latin typeface="Sitka Text"/>
                <a:cs typeface="Sitka Text"/>
              </a:rPr>
              <a:t>0</a:t>
            </a:r>
            <a:r>
              <a:rPr sz="7200" b="1" spc="285" dirty="0">
                <a:solidFill>
                  <a:srgbClr val="C00000"/>
                </a:solidFill>
                <a:latin typeface="Sitka Text"/>
                <a:cs typeface="Sitka Text"/>
              </a:rPr>
              <a:t>1</a:t>
            </a:r>
            <a:endParaRPr sz="7200">
              <a:latin typeface="Sitka Text"/>
              <a:cs typeface="Sitka Text"/>
            </a:endParaRPr>
          </a:p>
        </p:txBody>
      </p:sp>
      <p:grpSp>
        <p:nvGrpSpPr>
          <p:cNvPr id="6" name="object 6"/>
          <p:cNvGrpSpPr/>
          <p:nvPr/>
        </p:nvGrpSpPr>
        <p:grpSpPr>
          <a:xfrm>
            <a:off x="2712999" y="1938616"/>
            <a:ext cx="4624705" cy="956310"/>
            <a:chOff x="2712999" y="1938616"/>
            <a:chExt cx="4624705" cy="956310"/>
          </a:xfrm>
        </p:grpSpPr>
        <p:pic>
          <p:nvPicPr>
            <p:cNvPr id="7" name="object 7"/>
            <p:cNvPicPr/>
            <p:nvPr/>
          </p:nvPicPr>
          <p:blipFill>
            <a:blip r:embed="rId2" cstate="print"/>
            <a:stretch>
              <a:fillRect/>
            </a:stretch>
          </p:blipFill>
          <p:spPr>
            <a:xfrm>
              <a:off x="2712999" y="1938616"/>
              <a:ext cx="4499038" cy="690626"/>
            </a:xfrm>
            <a:prstGeom prst="rect">
              <a:avLst/>
            </a:prstGeom>
          </p:spPr>
        </p:pic>
        <p:pic>
          <p:nvPicPr>
            <p:cNvPr id="8" name="object 8"/>
            <p:cNvPicPr/>
            <p:nvPr/>
          </p:nvPicPr>
          <p:blipFill>
            <a:blip r:embed="rId3" cstate="print"/>
            <a:stretch>
              <a:fillRect/>
            </a:stretch>
          </p:blipFill>
          <p:spPr>
            <a:xfrm>
              <a:off x="2712999" y="2527274"/>
              <a:ext cx="4624285" cy="367411"/>
            </a:xfrm>
            <a:prstGeom prst="rect">
              <a:avLst/>
            </a:prstGeom>
          </p:spPr>
        </p:pic>
      </p:grpSp>
      <p:sp>
        <p:nvSpPr>
          <p:cNvPr id="9" name="object 9"/>
          <p:cNvSpPr txBox="1">
            <a:spLocks noGrp="1"/>
          </p:cNvSpPr>
          <p:nvPr>
            <p:ph type="title"/>
          </p:nvPr>
        </p:nvSpPr>
        <p:spPr>
          <a:xfrm>
            <a:off x="2814154" y="2030895"/>
            <a:ext cx="3454400" cy="769620"/>
          </a:xfrm>
          <a:prstGeom prst="rect">
            <a:avLst/>
          </a:prstGeom>
        </p:spPr>
        <p:txBody>
          <a:bodyPr vert="horz" wrap="square" lIns="0" tIns="12700" rIns="0" bIns="0" rtlCol="0">
            <a:spAutoFit/>
          </a:bodyPr>
          <a:lstStyle/>
          <a:p>
            <a:pPr marL="12700">
              <a:lnSpc>
                <a:spcPct val="100000"/>
              </a:lnSpc>
              <a:spcBef>
                <a:spcPts val="100"/>
              </a:spcBef>
            </a:pPr>
            <a:r>
              <a:rPr sz="3000" b="0" dirty="0">
                <a:latin typeface="微软雅黑" panose="020B0503020204020204" charset="-122"/>
                <a:cs typeface="微软雅黑" panose="020B0503020204020204" charset="-122"/>
              </a:rPr>
              <a:t>平台角色和流程概述</a:t>
            </a:r>
            <a:endParaRPr sz="3000">
              <a:latin typeface="微软雅黑" panose="020B0503020204020204" charset="-122"/>
              <a:cs typeface="微软雅黑" panose="020B0503020204020204" charset="-122"/>
            </a:endParaRPr>
          </a:p>
          <a:p>
            <a:pPr marL="12700">
              <a:lnSpc>
                <a:spcPct val="100000"/>
              </a:lnSpc>
              <a:spcBef>
                <a:spcPts val="995"/>
              </a:spcBef>
            </a:pPr>
            <a:r>
              <a:rPr sz="1050" b="0" dirty="0">
                <a:latin typeface="微软雅黑" panose="020B0503020204020204" charset="-122"/>
                <a:cs typeface="微软雅黑" panose="020B0503020204020204" charset="-122"/>
              </a:rPr>
              <a:t>校友邦平台角色介绍和整体流程概</a:t>
            </a:r>
            <a:r>
              <a:rPr sz="1050" b="0" spc="5" dirty="0">
                <a:latin typeface="微软雅黑" panose="020B0503020204020204" charset="-122"/>
                <a:cs typeface="微软雅黑" panose="020B0503020204020204" charset="-122"/>
              </a:rPr>
              <a:t>述</a:t>
            </a:r>
            <a:endParaRPr sz="1050">
              <a:latin typeface="微软雅黑" panose="020B0503020204020204" charset="-122"/>
              <a:cs typeface="微软雅黑" panose="020B0503020204020204" charset="-122"/>
            </a:endParaRPr>
          </a:p>
        </p:txBody>
      </p:sp>
      <p:sp>
        <p:nvSpPr>
          <p:cNvPr id="10" name="object 10"/>
          <p:cNvSpPr txBox="1"/>
          <p:nvPr/>
        </p:nvSpPr>
        <p:spPr>
          <a:xfrm>
            <a:off x="1213485" y="2816225"/>
            <a:ext cx="853440"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C00000"/>
                </a:solidFill>
                <a:latin typeface="Sitka Text"/>
                <a:cs typeface="Sitka Text"/>
              </a:rPr>
              <a:t>P</a:t>
            </a:r>
            <a:r>
              <a:rPr sz="2400" b="1" spc="-5" dirty="0">
                <a:solidFill>
                  <a:srgbClr val="C00000"/>
                </a:solidFill>
                <a:latin typeface="Sitka Text"/>
                <a:cs typeface="Sitka Text"/>
              </a:rPr>
              <a:t>A</a:t>
            </a:r>
            <a:r>
              <a:rPr sz="2400" b="1" spc="-5" dirty="0">
                <a:solidFill>
                  <a:srgbClr val="C00000"/>
                </a:solidFill>
                <a:latin typeface="Sitka Text"/>
                <a:cs typeface="Sitka Text"/>
              </a:rPr>
              <a:t>R</a:t>
            </a:r>
            <a:r>
              <a:rPr sz="2400" b="1" spc="90" dirty="0">
                <a:solidFill>
                  <a:srgbClr val="C00000"/>
                </a:solidFill>
                <a:latin typeface="Sitka Text"/>
                <a:cs typeface="Sitka Text"/>
              </a:rPr>
              <a:t>T</a:t>
            </a:r>
            <a:endParaRPr sz="2400">
              <a:latin typeface="Sitka Text"/>
              <a:cs typeface="Sitka Tex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4993" name="标题 1"/>
          <p:cNvSpPr>
            <a:spLocks noGrp="1"/>
          </p:cNvSpPr>
          <p:nvPr>
            <p:ph type="ctrTitle"/>
          </p:nvPr>
        </p:nvSpPr>
        <p:spPr>
          <a:xfrm>
            <a:off x="258763" y="236220"/>
            <a:ext cx="5461000" cy="230505"/>
          </a:xfrm>
        </p:spPr>
        <p:txBody>
          <a:bodyPr anchor="b" anchorCtr="0"/>
          <a:p>
            <a:pPr defTabSz="685800">
              <a:buClrTx/>
              <a:buSzTx/>
              <a:buFontTx/>
              <a:buNone/>
            </a:pPr>
            <a:r>
              <a:rPr lang="en-US" altLang="zh-CN" b="0">
                <a:solidFill>
                  <a:schemeClr val="tx1"/>
                </a:solidFill>
                <a:sym typeface="+mn-ea"/>
              </a:rPr>
              <a:t>4.7</a:t>
            </a:r>
            <a:r>
              <a:rPr lang="zh-CN" altLang="en-US" b="0">
                <a:solidFill>
                  <a:schemeClr val="tx1"/>
                </a:solidFill>
                <a:sym typeface="+mn-ea"/>
              </a:rPr>
              <a:t>电子签名</a:t>
            </a:r>
            <a:r>
              <a:rPr lang="zh-CN" altLang="en-US" b="0">
                <a:solidFill>
                  <a:schemeClr val="tx1"/>
                </a:solidFill>
                <a:sym typeface="+mn-ea"/>
              </a:rPr>
              <a:t>设置</a:t>
            </a:r>
            <a:endParaRPr lang="zh-CN" altLang="en-US" b="0">
              <a:solidFill>
                <a:schemeClr val="tx1"/>
              </a:solidFill>
              <a:sym typeface="+mn-ea"/>
            </a:endParaRPr>
          </a:p>
        </p:txBody>
      </p:sp>
      <p:sp>
        <p:nvSpPr>
          <p:cNvPr id="84994" name="文本框 5"/>
          <p:cNvSpPr txBox="1"/>
          <p:nvPr/>
        </p:nvSpPr>
        <p:spPr>
          <a:xfrm>
            <a:off x="6784975" y="693738"/>
            <a:ext cx="2106613" cy="2398712"/>
          </a:xfrm>
          <a:prstGeom prst="rect">
            <a:avLst/>
          </a:prstGeom>
          <a:noFill/>
          <a:ln w="9525">
            <a:noFill/>
          </a:ln>
        </p:spPr>
        <p:txBody>
          <a:bodyPr wrap="square" anchor="t" anchorCtr="0">
            <a:spAutoFit/>
          </a:bodyPr>
          <a:p>
            <a:r>
              <a:rPr lang="zh-CN" altLang="en-US" sz="1400" b="0">
                <a:latin typeface="微软雅黑" panose="020B0503020204020204" charset="-122"/>
                <a:ea typeface="微软雅黑" panose="020B0503020204020204" charset="-122"/>
              </a:rPr>
              <a:t>登入“小程序”→点击“我的”→点击“设置”→点击“电子签名”→设置电子签名</a:t>
            </a:r>
            <a:r>
              <a:rPr lang="zh-CN" altLang="en-US" sz="1400" b="0">
                <a:latin typeface="微软雅黑" panose="020B0503020204020204" charset="-122"/>
                <a:ea typeface="微软雅黑" panose="020B0503020204020204" charset="-122"/>
                <a:sym typeface="宋体" panose="02010600030101010101" pitchFamily="2" charset="-122"/>
              </a:rPr>
              <a:t>→可重写。</a:t>
            </a:r>
            <a:endParaRPr lang="zh-CN" altLang="en-US" b="0">
              <a:latin typeface="Calibri" panose="020F0502020204030204" charset="0"/>
              <a:ea typeface="宋体" panose="02010600030101010101" pitchFamily="2" charset="-122"/>
              <a:sym typeface="宋体" panose="02010600030101010101" pitchFamily="2" charset="-122"/>
            </a:endParaRPr>
          </a:p>
          <a:p>
            <a:endParaRPr lang="zh-CN" altLang="en-US" b="0">
              <a:latin typeface="Calibri" panose="020F0502020204030204" charset="0"/>
              <a:ea typeface="宋体" panose="02010600030101010101" pitchFamily="2" charset="-122"/>
              <a:sym typeface="宋体" panose="02010600030101010101" pitchFamily="2" charset="-122"/>
            </a:endParaRPr>
          </a:p>
          <a:p>
            <a:pPr>
              <a:buSzTx/>
            </a:pPr>
            <a:r>
              <a:rPr lang="zh-CN" altLang="en-US" b="0">
                <a:solidFill>
                  <a:srgbClr val="FF0000"/>
                </a:solidFill>
                <a:latin typeface="Calibri" panose="020F0502020204030204" charset="0"/>
                <a:ea typeface="宋体" panose="02010600030101010101" pitchFamily="2" charset="-122"/>
              </a:rPr>
              <a:t>说明：如学校需要使用电子签名功能，需要提前联系服务人员设置。</a:t>
            </a:r>
            <a:endParaRPr lang="zh-CN" altLang="en-US" b="0">
              <a:solidFill>
                <a:srgbClr val="FF0000"/>
              </a:solidFill>
              <a:latin typeface="Calibri" panose="020F0502020204030204" charset="0"/>
              <a:ea typeface="Calibri" panose="020F0502020204030204" charset="0"/>
            </a:endParaRPr>
          </a:p>
        </p:txBody>
      </p:sp>
      <p:pic>
        <p:nvPicPr>
          <p:cNvPr id="84995" name="图片 2"/>
          <p:cNvPicPr>
            <a:picLocks noChangeAspect="1"/>
          </p:cNvPicPr>
          <p:nvPr/>
        </p:nvPicPr>
        <p:blipFill>
          <a:blip r:embed="rId1"/>
          <a:stretch>
            <a:fillRect/>
          </a:stretch>
        </p:blipFill>
        <p:spPr>
          <a:xfrm>
            <a:off x="4568825" y="693738"/>
            <a:ext cx="2092325" cy="3856037"/>
          </a:xfrm>
          <a:prstGeom prst="rect">
            <a:avLst/>
          </a:prstGeom>
          <a:noFill/>
          <a:ln w="9525">
            <a:noFill/>
          </a:ln>
        </p:spPr>
      </p:pic>
      <p:pic>
        <p:nvPicPr>
          <p:cNvPr id="84996" name="图片 3"/>
          <p:cNvPicPr>
            <a:picLocks noChangeAspect="1"/>
          </p:cNvPicPr>
          <p:nvPr/>
        </p:nvPicPr>
        <p:blipFill>
          <a:blip r:embed="rId2"/>
          <a:stretch>
            <a:fillRect/>
          </a:stretch>
        </p:blipFill>
        <p:spPr>
          <a:xfrm>
            <a:off x="395288" y="723900"/>
            <a:ext cx="2017712" cy="3825875"/>
          </a:xfrm>
          <a:prstGeom prst="rect">
            <a:avLst/>
          </a:prstGeom>
          <a:noFill/>
          <a:ln w="9525">
            <a:noFill/>
          </a:ln>
        </p:spPr>
      </p:pic>
      <p:pic>
        <p:nvPicPr>
          <p:cNvPr id="84997" name="图片 6"/>
          <p:cNvPicPr>
            <a:picLocks noChangeAspect="1"/>
          </p:cNvPicPr>
          <p:nvPr/>
        </p:nvPicPr>
        <p:blipFill>
          <a:blip r:embed="rId3"/>
          <a:stretch>
            <a:fillRect/>
          </a:stretch>
        </p:blipFill>
        <p:spPr>
          <a:xfrm>
            <a:off x="2381250" y="693738"/>
            <a:ext cx="2138363" cy="3832225"/>
          </a:xfrm>
          <a:prstGeom prst="rect">
            <a:avLst/>
          </a:prstGeom>
          <a:noFill/>
          <a:ln w="9525">
            <a:noFill/>
          </a:ln>
        </p:spPr>
      </p:pic>
      <p:cxnSp>
        <p:nvCxnSpPr>
          <p:cNvPr id="9" name="直接箭头连接符 8"/>
          <p:cNvCxnSpPr/>
          <p:nvPr>
            <p:custDataLst>
              <p:tags r:id="rId4"/>
            </p:custDataLst>
          </p:nvPr>
        </p:nvCxnSpPr>
        <p:spPr>
          <a:xfrm flipH="1" flipV="1">
            <a:off x="6300788" y="3003550"/>
            <a:ext cx="287338" cy="214313"/>
          </a:xfrm>
          <a:prstGeom prst="straightConnector1">
            <a:avLst/>
          </a:prstGeom>
          <a:ln w="28575">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5" name="直接箭头连接符 4"/>
          <p:cNvCxnSpPr/>
          <p:nvPr>
            <p:custDataLst>
              <p:tags r:id="rId5"/>
            </p:custDataLst>
          </p:nvPr>
        </p:nvCxnSpPr>
        <p:spPr>
          <a:xfrm flipH="1" flipV="1">
            <a:off x="4067175" y="2427288"/>
            <a:ext cx="288925" cy="215900"/>
          </a:xfrm>
          <a:prstGeom prst="straightConnector1">
            <a:avLst/>
          </a:prstGeom>
          <a:ln w="28575">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custDataLst>
              <p:tags r:id="rId6"/>
            </p:custDataLst>
          </p:nvPr>
        </p:nvCxnSpPr>
        <p:spPr>
          <a:xfrm flipH="1" flipV="1">
            <a:off x="1266825" y="4011613"/>
            <a:ext cx="287338" cy="215900"/>
          </a:xfrm>
          <a:prstGeom prst="straightConnector1">
            <a:avLst/>
          </a:prstGeom>
          <a:ln w="28575">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6017" name="标题 1"/>
          <p:cNvSpPr>
            <a:spLocks noGrp="1"/>
          </p:cNvSpPr>
          <p:nvPr>
            <p:ph type="ctrTitle"/>
          </p:nvPr>
        </p:nvSpPr>
        <p:spPr>
          <a:xfrm>
            <a:off x="258763" y="236220"/>
            <a:ext cx="5461000" cy="230505"/>
          </a:xfrm>
        </p:spPr>
        <p:txBody>
          <a:bodyPr anchor="b" anchorCtr="0"/>
          <a:p>
            <a:pPr defTabSz="685800">
              <a:buClrTx/>
              <a:buSzTx/>
              <a:buFontTx/>
              <a:buNone/>
            </a:pPr>
            <a:r>
              <a:rPr lang="en-US" altLang="zh-CN" b="0">
                <a:solidFill>
                  <a:schemeClr val="tx1"/>
                </a:solidFill>
                <a:sym typeface="+mn-ea"/>
              </a:rPr>
              <a:t>4.8</a:t>
            </a:r>
            <a:r>
              <a:rPr lang="zh-CN" altLang="en-US" b="0">
                <a:solidFill>
                  <a:schemeClr val="tx1"/>
                </a:solidFill>
                <a:sym typeface="+mn-ea"/>
              </a:rPr>
              <a:t>教师签到功能</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师签到</a:t>
            </a:r>
            <a:endParaRPr lang="zh-CN" altLang="en-US" kern="1200">
              <a:latin typeface="Microsoft YaHei Bold" panose="020B0502040204020203" charset="-122"/>
              <a:ea typeface="Microsoft YaHei Bold" panose="020B0502040204020203" charset="-122"/>
              <a:cs typeface="+mj-cs"/>
              <a:sym typeface="宋体" panose="02010600030101010101" pitchFamily="2" charset="-122"/>
            </a:endParaRPr>
          </a:p>
        </p:txBody>
      </p:sp>
      <p:sp>
        <p:nvSpPr>
          <p:cNvPr id="86018" name="文本框 5"/>
          <p:cNvSpPr txBox="1"/>
          <p:nvPr/>
        </p:nvSpPr>
        <p:spPr>
          <a:xfrm>
            <a:off x="6784975" y="693738"/>
            <a:ext cx="2106613" cy="1814512"/>
          </a:xfrm>
          <a:prstGeom prst="rect">
            <a:avLst/>
          </a:prstGeom>
          <a:noFill/>
          <a:ln w="9525">
            <a:noFill/>
          </a:ln>
        </p:spPr>
        <p:txBody>
          <a:bodyPr wrap="square" anchor="t" anchorCtr="0">
            <a:spAutoFit/>
          </a:bodyPr>
          <a:p>
            <a:r>
              <a:rPr lang="zh-CN" altLang="en-US" sz="1400">
                <a:latin typeface="微软雅黑" panose="020B0503020204020204" charset="-122"/>
                <a:ea typeface="微软雅黑" panose="020B0503020204020204" charset="-122"/>
              </a:rPr>
              <a:t>登入“工作台”→点击“教师签到”→确认签到的计划、时间及地点→点击“签到”</a:t>
            </a:r>
            <a:endParaRPr lang="zh-CN" altLang="en-US" sz="1400">
              <a:latin typeface="微软雅黑" panose="020B0503020204020204" charset="-122"/>
              <a:ea typeface="微软雅黑" panose="020B0503020204020204" charset="-122"/>
            </a:endParaRPr>
          </a:p>
          <a:p>
            <a:endParaRPr lang="zh-CN" altLang="en-US" sz="1400">
              <a:latin typeface="微软雅黑" panose="020B0503020204020204" charset="-122"/>
              <a:ea typeface="微软雅黑" panose="020B0503020204020204" charset="-122"/>
            </a:endParaRPr>
          </a:p>
          <a:p>
            <a:r>
              <a:rPr lang="zh-CN" altLang="en-US" sz="1400">
                <a:solidFill>
                  <a:srgbClr val="FF0000"/>
                </a:solidFill>
                <a:latin typeface="微软雅黑" panose="020B0503020204020204" charset="-122"/>
                <a:ea typeface="微软雅黑" panose="020B0503020204020204" charset="-122"/>
              </a:rPr>
              <a:t>说明：如学校要求教师签到，需开通后方可签到。</a:t>
            </a:r>
            <a:endParaRPr lang="zh-CN" altLang="en-US" sz="1400">
              <a:solidFill>
                <a:srgbClr val="FF0000"/>
              </a:solidFill>
              <a:latin typeface="微软雅黑" panose="020B0503020204020204" charset="-122"/>
              <a:ea typeface="微软雅黑" panose="020B0503020204020204" charset="-122"/>
            </a:endParaRPr>
          </a:p>
        </p:txBody>
      </p:sp>
      <p:pic>
        <p:nvPicPr>
          <p:cNvPr id="86019" name="图片 2"/>
          <p:cNvPicPr>
            <a:picLocks noChangeAspect="1"/>
          </p:cNvPicPr>
          <p:nvPr/>
        </p:nvPicPr>
        <p:blipFill>
          <a:blip r:embed="rId1"/>
          <a:stretch>
            <a:fillRect/>
          </a:stretch>
        </p:blipFill>
        <p:spPr>
          <a:xfrm>
            <a:off x="3324225" y="561975"/>
            <a:ext cx="2643188" cy="4162425"/>
          </a:xfrm>
          <a:prstGeom prst="rect">
            <a:avLst/>
          </a:prstGeom>
          <a:noFill/>
          <a:ln w="9525">
            <a:noFill/>
          </a:ln>
        </p:spPr>
      </p:pic>
      <p:pic>
        <p:nvPicPr>
          <p:cNvPr id="86020" name="图片 3"/>
          <p:cNvPicPr>
            <a:picLocks noChangeAspect="1"/>
          </p:cNvPicPr>
          <p:nvPr>
            <p:custDataLst>
              <p:tags r:id="rId2"/>
            </p:custDataLst>
          </p:nvPr>
        </p:nvPicPr>
        <p:blipFill>
          <a:blip r:embed="rId3"/>
          <a:stretch>
            <a:fillRect/>
          </a:stretch>
        </p:blipFill>
        <p:spPr>
          <a:xfrm>
            <a:off x="676275" y="555625"/>
            <a:ext cx="2424113" cy="4170363"/>
          </a:xfrm>
          <a:prstGeom prst="rect">
            <a:avLst/>
          </a:prstGeom>
          <a:noFill/>
          <a:ln w="9525">
            <a:noFill/>
          </a:ln>
        </p:spPr>
      </p:pic>
      <p:cxnSp>
        <p:nvCxnSpPr>
          <p:cNvPr id="5" name="直接箭头连接符 4"/>
          <p:cNvCxnSpPr/>
          <p:nvPr>
            <p:custDataLst>
              <p:tags r:id="rId4"/>
            </p:custDataLst>
          </p:nvPr>
        </p:nvCxnSpPr>
        <p:spPr>
          <a:xfrm flipH="1" flipV="1">
            <a:off x="2124075" y="1851025"/>
            <a:ext cx="288925" cy="215900"/>
          </a:xfrm>
          <a:prstGeom prst="straightConnector1">
            <a:avLst/>
          </a:prstGeom>
          <a:ln w="28575">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custDataLst>
              <p:tags r:id="rId5"/>
            </p:custDataLst>
          </p:nvPr>
        </p:nvCxnSpPr>
        <p:spPr>
          <a:xfrm flipH="1" flipV="1">
            <a:off x="5508625" y="3435350"/>
            <a:ext cx="287338" cy="215900"/>
          </a:xfrm>
          <a:prstGeom prst="straightConnector1">
            <a:avLst/>
          </a:prstGeom>
          <a:ln w="28575">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custDataLst>
              <p:tags r:id="rId1"/>
            </p:custDataLst>
          </p:nvPr>
        </p:nvPicPr>
        <p:blipFill>
          <a:blip r:embed="rId2"/>
          <a:stretch>
            <a:fillRect/>
          </a:stretch>
        </p:blipFill>
        <p:spPr>
          <a:xfrm>
            <a:off x="3526155" y="699770"/>
            <a:ext cx="2472055" cy="4125595"/>
          </a:xfrm>
          <a:prstGeom prst="rect">
            <a:avLst/>
          </a:prstGeom>
        </p:spPr>
      </p:pic>
      <p:pic>
        <p:nvPicPr>
          <p:cNvPr id="2" name="图片 1"/>
          <p:cNvPicPr>
            <a:picLocks noChangeAspect="1"/>
          </p:cNvPicPr>
          <p:nvPr>
            <p:custDataLst>
              <p:tags r:id="rId3"/>
            </p:custDataLst>
          </p:nvPr>
        </p:nvPicPr>
        <p:blipFill>
          <a:blip r:embed="rId4"/>
          <a:stretch>
            <a:fillRect/>
          </a:stretch>
        </p:blipFill>
        <p:spPr>
          <a:xfrm>
            <a:off x="467995" y="555625"/>
            <a:ext cx="2586355" cy="4226560"/>
          </a:xfrm>
          <a:prstGeom prst="rect">
            <a:avLst/>
          </a:prstGeom>
        </p:spPr>
      </p:pic>
      <p:sp>
        <p:nvSpPr>
          <p:cNvPr id="88065" name="标题 1"/>
          <p:cNvSpPr>
            <a:spLocks noGrp="1"/>
          </p:cNvSpPr>
          <p:nvPr>
            <p:ph type="ctrTitle"/>
          </p:nvPr>
        </p:nvSpPr>
        <p:spPr>
          <a:xfrm>
            <a:off x="258763" y="236220"/>
            <a:ext cx="6061075" cy="230505"/>
          </a:xfrm>
        </p:spPr>
        <p:txBody>
          <a:bodyPr anchor="b" anchorCtr="0"/>
          <a:p>
            <a:pPr defTabSz="685800">
              <a:buClrTx/>
              <a:buSzTx/>
              <a:buFontTx/>
              <a:buNone/>
            </a:pPr>
            <a:r>
              <a:rPr lang="en-US" altLang="zh-CN" b="0">
                <a:solidFill>
                  <a:schemeClr val="tx1"/>
                </a:solidFill>
                <a:sym typeface="+mn-ea"/>
              </a:rPr>
              <a:t>4.9</a:t>
            </a:r>
            <a:r>
              <a:rPr lang="zh-CN" altLang="en-US" b="0">
                <a:solidFill>
                  <a:schemeClr val="tx1"/>
                </a:solidFill>
                <a:sym typeface="+mn-ea"/>
              </a:rPr>
              <a:t>移动端查看我的实习生</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师电脑网页操作</a:t>
            </a:r>
            <a:r>
              <a:rPr lang="en-US" altLang="zh-CN" kern="1200">
                <a:latin typeface="Microsoft YaHei Bold" panose="020B0502040204020203" charset="-122"/>
                <a:ea typeface="Microsoft YaHei Bold" panose="020B0502040204020203" charset="-122"/>
                <a:cs typeface="+mj-cs"/>
                <a:sym typeface="宋体" panose="02010600030101010101" pitchFamily="2" charset="-122"/>
              </a:rPr>
              <a:t>-</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过程管理</a:t>
            </a:r>
            <a:r>
              <a:rPr lang="en-US" altLang="zh-CN" kern="1200">
                <a:latin typeface="Microsoft YaHei Bold" panose="020B0502040204020203" charset="-122"/>
                <a:ea typeface="Microsoft YaHei Bold" panose="020B0502040204020203" charset="-122"/>
                <a:cs typeface="+mj-cs"/>
                <a:sym typeface="宋体" panose="02010600030101010101" pitchFamily="2" charset="-122"/>
              </a:rPr>
              <a:t>-</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周日志</a:t>
            </a:r>
            <a:r>
              <a:rPr lang="zh-CN" altLang="zh-CN" kern="1200">
                <a:latin typeface="Microsoft YaHei Bold" panose="020B0502040204020203" charset="-122"/>
                <a:ea typeface="Microsoft YaHei Bold" panose="020B0502040204020203" charset="-122"/>
                <a:cs typeface="+mj-cs"/>
                <a:sym typeface="宋体" panose="02010600030101010101" pitchFamily="2" charset="-122"/>
              </a:rPr>
              <a:t>移动端操</a:t>
            </a:r>
            <a:endParaRPr lang="zh-CN" altLang="en-US" kern="1200">
              <a:latin typeface="Microsoft YaHei Bold" panose="020B0502040204020203" charset="-122"/>
              <a:ea typeface="Microsoft YaHei Bold" panose="020B0502040204020203" charset="-122"/>
              <a:cs typeface="+mj-cs"/>
              <a:sym typeface="宋体" panose="02010600030101010101" pitchFamily="2" charset="-122"/>
            </a:endParaRPr>
          </a:p>
        </p:txBody>
      </p:sp>
      <p:sp>
        <p:nvSpPr>
          <p:cNvPr id="88066" name="文本框 3"/>
          <p:cNvSpPr txBox="1"/>
          <p:nvPr/>
        </p:nvSpPr>
        <p:spPr>
          <a:xfrm>
            <a:off x="6470650" y="681038"/>
            <a:ext cx="2133600" cy="2245360"/>
          </a:xfrm>
          <a:prstGeom prst="rect">
            <a:avLst/>
          </a:prstGeom>
          <a:noFill/>
          <a:ln w="9525">
            <a:noFill/>
          </a:ln>
        </p:spPr>
        <p:txBody>
          <a:bodyPr wrap="square" anchor="t" anchorCtr="0">
            <a:spAutoFit/>
          </a:bodyPr>
          <a:p>
            <a:r>
              <a:rPr lang="zh-CN" altLang="en-US" sz="1400" b="0">
                <a:latin typeface="微软雅黑" panose="020B0503020204020204" charset="-122"/>
                <a:ea typeface="微软雅黑" panose="020B0503020204020204" charset="-122"/>
              </a:rPr>
              <a:t>点击</a:t>
            </a:r>
            <a:r>
              <a:rPr lang="en-US" altLang="zh-CN" sz="1400" b="0">
                <a:latin typeface="微软雅黑" panose="020B0503020204020204" charset="-122"/>
                <a:ea typeface="微软雅黑" panose="020B0503020204020204" charset="-122"/>
              </a:rPr>
              <a:t>“</a:t>
            </a:r>
            <a:r>
              <a:rPr lang="zh-CN" altLang="en-US" sz="1400" b="0">
                <a:latin typeface="微软雅黑" panose="020B0503020204020204" charset="-122"/>
                <a:ea typeface="微软雅黑" panose="020B0503020204020204" charset="-122"/>
              </a:rPr>
              <a:t>工作台</a:t>
            </a:r>
            <a:r>
              <a:rPr lang="en-US" altLang="zh-CN" sz="1400" b="0">
                <a:latin typeface="微软雅黑" panose="020B0503020204020204" charset="-122"/>
                <a:ea typeface="微软雅黑" panose="020B0503020204020204" charset="-122"/>
              </a:rPr>
              <a:t>”</a:t>
            </a:r>
            <a:r>
              <a:rPr lang="zh-CN" altLang="en-US" sz="1400" b="0">
                <a:latin typeface="微软雅黑" panose="020B0503020204020204" charset="-122"/>
                <a:ea typeface="微软雅黑" panose="020B0503020204020204" charset="-122"/>
              </a:rPr>
              <a:t>模块，我的实习生标签</a:t>
            </a:r>
            <a:endParaRPr lang="zh-CN" altLang="en-US" sz="1400" b="0">
              <a:latin typeface="微软雅黑" panose="020B0503020204020204" charset="-122"/>
              <a:ea typeface="微软雅黑" panose="020B0503020204020204" charset="-122"/>
            </a:endParaRPr>
          </a:p>
          <a:p>
            <a:endParaRPr lang="zh-CN" altLang="en-US" sz="1400" b="0">
              <a:latin typeface="微软雅黑" panose="020B0503020204020204" charset="-122"/>
              <a:ea typeface="微软雅黑" panose="020B0503020204020204" charset="-122"/>
            </a:endParaRPr>
          </a:p>
          <a:p>
            <a:r>
              <a:rPr lang="en-US" altLang="zh-CN" sz="1400" b="0">
                <a:solidFill>
                  <a:srgbClr val="FF0000"/>
                </a:solidFill>
                <a:latin typeface="微软雅黑" panose="020B0503020204020204" charset="-122"/>
                <a:ea typeface="微软雅黑" panose="020B0503020204020204" charset="-122"/>
              </a:rPr>
              <a:t>1</a:t>
            </a:r>
            <a:r>
              <a:rPr lang="zh-CN" altLang="en-US" sz="1400" b="0">
                <a:solidFill>
                  <a:srgbClr val="FF0000"/>
                </a:solidFill>
                <a:latin typeface="微软雅黑" panose="020B0503020204020204" charset="-122"/>
                <a:ea typeface="微软雅黑" panose="020B0503020204020204" charset="-122"/>
              </a:rPr>
              <a:t>、可以查看当前自己指导的学生；</a:t>
            </a:r>
            <a:endParaRPr lang="zh-CN" altLang="en-US" sz="1400" b="0">
              <a:solidFill>
                <a:srgbClr val="FF0000"/>
              </a:solidFill>
              <a:latin typeface="微软雅黑" panose="020B0503020204020204" charset="-122"/>
              <a:ea typeface="微软雅黑" panose="020B0503020204020204" charset="-122"/>
            </a:endParaRPr>
          </a:p>
          <a:p>
            <a:r>
              <a:rPr lang="en-US" altLang="zh-CN" sz="1400" b="0">
                <a:solidFill>
                  <a:srgbClr val="FF0000"/>
                </a:solidFill>
                <a:latin typeface="微软雅黑" panose="020B0503020204020204" charset="-122"/>
                <a:ea typeface="微软雅黑" panose="020B0503020204020204" charset="-122"/>
              </a:rPr>
              <a:t>2</a:t>
            </a:r>
            <a:r>
              <a:rPr lang="zh-CN" altLang="en-US" sz="1400" b="0">
                <a:solidFill>
                  <a:srgbClr val="FF0000"/>
                </a:solidFill>
                <a:latin typeface="微软雅黑" panose="020B0503020204020204" charset="-122"/>
                <a:ea typeface="微软雅黑" panose="020B0503020204020204" charset="-122"/>
              </a:rPr>
              <a:t>、包括已参与、未参与和未激活的学生名单；</a:t>
            </a:r>
            <a:endParaRPr lang="zh-CN" altLang="en-US" sz="1400" b="0">
              <a:solidFill>
                <a:srgbClr val="FF0000"/>
              </a:solidFill>
              <a:latin typeface="微软雅黑" panose="020B0503020204020204" charset="-122"/>
              <a:ea typeface="微软雅黑" panose="020B0503020204020204" charset="-122"/>
            </a:endParaRPr>
          </a:p>
          <a:p>
            <a:r>
              <a:rPr lang="en-US" altLang="zh-CN" sz="1400" b="0">
                <a:solidFill>
                  <a:srgbClr val="FF0000"/>
                </a:solidFill>
                <a:latin typeface="微软雅黑" panose="020B0503020204020204" charset="-122"/>
                <a:ea typeface="微软雅黑" panose="020B0503020204020204" charset="-122"/>
              </a:rPr>
              <a:t>3</a:t>
            </a:r>
            <a:r>
              <a:rPr lang="zh-CN" altLang="en-US" sz="1400" b="0">
                <a:solidFill>
                  <a:srgbClr val="FF0000"/>
                </a:solidFill>
                <a:latin typeface="微软雅黑" panose="020B0503020204020204" charset="-122"/>
                <a:ea typeface="微软雅黑" panose="020B0503020204020204" charset="-122"/>
              </a:rPr>
              <a:t>、也可以提醒学生报名或激活；</a:t>
            </a:r>
            <a:endParaRPr lang="zh-CN" altLang="en-US" sz="1400" b="0">
              <a:solidFill>
                <a:srgbClr val="FF0000"/>
              </a:solidFill>
              <a:latin typeface="微软雅黑" panose="020B0503020204020204" charset="-122"/>
              <a:ea typeface="微软雅黑" panose="020B0503020204020204" charset="-122"/>
            </a:endParaRPr>
          </a:p>
          <a:p>
            <a:endParaRPr lang="zh-CN" altLang="en-US" sz="1400" b="0">
              <a:solidFill>
                <a:srgbClr val="FF0000"/>
              </a:solidFill>
              <a:latin typeface="微软雅黑" panose="020B0503020204020204" charset="-122"/>
              <a:ea typeface="微软雅黑" panose="020B0503020204020204" charset="-122"/>
            </a:endParaRPr>
          </a:p>
        </p:txBody>
      </p:sp>
      <p:cxnSp>
        <p:nvCxnSpPr>
          <p:cNvPr id="10" name="直接箭头连接符 9"/>
          <p:cNvCxnSpPr/>
          <p:nvPr>
            <p:custDataLst>
              <p:tags r:id="rId5"/>
            </p:custDataLst>
          </p:nvPr>
        </p:nvCxnSpPr>
        <p:spPr>
          <a:xfrm flipH="1" flipV="1">
            <a:off x="2051685" y="3147695"/>
            <a:ext cx="288925" cy="215900"/>
          </a:xfrm>
          <a:prstGeom prst="straightConnector1">
            <a:avLst/>
          </a:prstGeom>
          <a:ln w="28575">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3" name="直接箭头连接符 2"/>
          <p:cNvCxnSpPr/>
          <p:nvPr>
            <p:custDataLst>
              <p:tags r:id="rId6"/>
            </p:custDataLst>
          </p:nvPr>
        </p:nvCxnSpPr>
        <p:spPr>
          <a:xfrm flipH="1" flipV="1">
            <a:off x="4869180" y="2571750"/>
            <a:ext cx="288925" cy="215900"/>
          </a:xfrm>
          <a:prstGeom prst="straightConnector1">
            <a:avLst/>
          </a:prstGeom>
          <a:ln w="28575">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5" name="直接箭头连接符 4"/>
          <p:cNvCxnSpPr/>
          <p:nvPr>
            <p:custDataLst>
              <p:tags r:id="rId7"/>
            </p:custDataLst>
          </p:nvPr>
        </p:nvCxnSpPr>
        <p:spPr>
          <a:xfrm flipH="1" flipV="1">
            <a:off x="5003800" y="3357563"/>
            <a:ext cx="288925" cy="215900"/>
          </a:xfrm>
          <a:prstGeom prst="straightConnector1">
            <a:avLst/>
          </a:prstGeom>
          <a:ln w="28575">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9089" name="标题 1"/>
          <p:cNvSpPr>
            <a:spLocks noGrp="1"/>
          </p:cNvSpPr>
          <p:nvPr>
            <p:ph type="ctrTitle"/>
          </p:nvPr>
        </p:nvSpPr>
        <p:spPr>
          <a:xfrm>
            <a:off x="258763" y="236220"/>
            <a:ext cx="6061075" cy="230505"/>
          </a:xfrm>
        </p:spPr>
        <p:txBody>
          <a:bodyPr anchor="b" anchorCtr="0"/>
          <a:p>
            <a:pPr defTabSz="685800">
              <a:buClrTx/>
              <a:buSzTx/>
              <a:buFontTx/>
              <a:buNone/>
            </a:pPr>
            <a:r>
              <a:rPr lang="en-US" altLang="zh-CN" b="0">
                <a:solidFill>
                  <a:schemeClr val="tx1"/>
                </a:solidFill>
                <a:sym typeface="+mn-ea"/>
              </a:rPr>
              <a:t>4.10</a:t>
            </a:r>
            <a:r>
              <a:rPr lang="zh-CN" altLang="en-US" b="0">
                <a:solidFill>
                  <a:schemeClr val="tx1"/>
                </a:solidFill>
                <a:sym typeface="+mn-ea"/>
              </a:rPr>
              <a:t>移动端即时消息</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师电脑网页操作</a:t>
            </a:r>
            <a:r>
              <a:rPr lang="en-US" altLang="zh-CN" kern="1200">
                <a:latin typeface="Microsoft YaHei Bold" panose="020B0502040204020203" charset="-122"/>
                <a:ea typeface="Microsoft YaHei Bold" panose="020B0502040204020203" charset="-122"/>
                <a:cs typeface="+mj-cs"/>
                <a:sym typeface="宋体" panose="02010600030101010101" pitchFamily="2" charset="-122"/>
              </a:rPr>
              <a:t>-</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过程管理</a:t>
            </a:r>
            <a:r>
              <a:rPr lang="en-US" altLang="zh-CN" kern="1200">
                <a:latin typeface="Microsoft YaHei Bold" panose="020B0502040204020203" charset="-122"/>
                <a:ea typeface="Microsoft YaHei Bold" panose="020B0502040204020203" charset="-122"/>
                <a:cs typeface="+mj-cs"/>
                <a:sym typeface="宋体" panose="02010600030101010101" pitchFamily="2" charset="-122"/>
              </a:rPr>
              <a:t>-</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周日志</a:t>
            </a:r>
            <a:r>
              <a:rPr lang="zh-CN" altLang="zh-CN" kern="1200">
                <a:latin typeface="Microsoft YaHei Bold" panose="020B0502040204020203" charset="-122"/>
                <a:ea typeface="Microsoft YaHei Bold" panose="020B0502040204020203" charset="-122"/>
                <a:cs typeface="+mj-cs"/>
                <a:sym typeface="宋体" panose="02010600030101010101" pitchFamily="2" charset="-122"/>
              </a:rPr>
              <a:t>指导老师移动</a:t>
            </a:r>
            <a:endParaRPr lang="zh-CN" altLang="en-US" kern="1200">
              <a:latin typeface="Microsoft YaHei Bold" panose="020B0502040204020203" charset="-122"/>
              <a:ea typeface="Microsoft YaHei Bold" panose="020B0502040204020203" charset="-122"/>
              <a:cs typeface="+mj-cs"/>
              <a:sym typeface="宋体" panose="02010600030101010101" pitchFamily="2" charset="-122"/>
            </a:endParaRPr>
          </a:p>
        </p:txBody>
      </p:sp>
      <p:sp>
        <p:nvSpPr>
          <p:cNvPr id="89090" name="文本框 3"/>
          <p:cNvSpPr txBox="1"/>
          <p:nvPr/>
        </p:nvSpPr>
        <p:spPr>
          <a:xfrm>
            <a:off x="6838950" y="600075"/>
            <a:ext cx="2133600" cy="2676525"/>
          </a:xfrm>
          <a:prstGeom prst="rect">
            <a:avLst/>
          </a:prstGeom>
          <a:noFill/>
          <a:ln w="9525">
            <a:noFill/>
          </a:ln>
        </p:spPr>
        <p:txBody>
          <a:bodyPr wrap="square" anchor="t" anchorCtr="0">
            <a:spAutoFit/>
          </a:bodyPr>
          <a:p>
            <a:r>
              <a:rPr lang="zh-CN" altLang="en-US" sz="1400" b="0">
                <a:latin typeface="微软雅黑" panose="020B0503020204020204" charset="-122"/>
                <a:ea typeface="微软雅黑" panose="020B0503020204020204" charset="-122"/>
              </a:rPr>
              <a:t>点击“消息”→点击“实习消息”/“系统消息”/“互动消息”或“我的通讯录”右侧下拉箭头，可分别查看不同类型的信息。例如可在通讯录→我的学生里和学生发送信息。</a:t>
            </a:r>
            <a:endParaRPr lang="zh-CN" altLang="en-US" sz="1400" b="0">
              <a:latin typeface="微软雅黑" panose="020B0503020204020204" charset="-122"/>
              <a:ea typeface="微软雅黑" panose="020B0503020204020204" charset="-122"/>
            </a:endParaRPr>
          </a:p>
          <a:p>
            <a:endParaRPr lang="zh-CN" altLang="en-US" sz="1400" b="0">
              <a:latin typeface="微软雅黑" panose="020B0503020204020204" charset="-122"/>
              <a:ea typeface="微软雅黑" panose="020B0503020204020204" charset="-122"/>
            </a:endParaRPr>
          </a:p>
          <a:p>
            <a:r>
              <a:rPr lang="zh-CN" altLang="en-US" sz="1400" b="0">
                <a:solidFill>
                  <a:srgbClr val="FF0000"/>
                </a:solidFill>
                <a:latin typeface="微软雅黑" panose="020B0503020204020204" charset="-122"/>
                <a:ea typeface="微软雅黑" panose="020B0503020204020204" charset="-122"/>
              </a:rPr>
              <a:t>说明：我的群组是根据教师参与的实习计划自动生成，无法自行创建。</a:t>
            </a:r>
            <a:endParaRPr lang="zh-CN" altLang="en-US" sz="1400" b="0">
              <a:solidFill>
                <a:srgbClr val="FF0000"/>
              </a:solidFill>
              <a:latin typeface="微软雅黑" panose="020B0503020204020204" charset="-122"/>
              <a:ea typeface="微软雅黑" panose="020B0503020204020204" charset="-122"/>
            </a:endParaRPr>
          </a:p>
        </p:txBody>
      </p:sp>
      <p:pic>
        <p:nvPicPr>
          <p:cNvPr id="89091" name="图片 6"/>
          <p:cNvPicPr>
            <a:picLocks noChangeAspect="1"/>
          </p:cNvPicPr>
          <p:nvPr/>
        </p:nvPicPr>
        <p:blipFill>
          <a:blip r:embed="rId1"/>
          <a:stretch>
            <a:fillRect/>
          </a:stretch>
        </p:blipFill>
        <p:spPr>
          <a:xfrm>
            <a:off x="4573588" y="571500"/>
            <a:ext cx="2035175" cy="1739900"/>
          </a:xfrm>
          <a:prstGeom prst="rect">
            <a:avLst/>
          </a:prstGeom>
          <a:noFill/>
          <a:ln w="9525">
            <a:noFill/>
          </a:ln>
        </p:spPr>
      </p:pic>
      <p:pic>
        <p:nvPicPr>
          <p:cNvPr id="89092" name="图片 7"/>
          <p:cNvPicPr>
            <a:picLocks noChangeAspect="1"/>
          </p:cNvPicPr>
          <p:nvPr/>
        </p:nvPicPr>
        <p:blipFill>
          <a:blip r:embed="rId2"/>
          <a:stretch>
            <a:fillRect/>
          </a:stretch>
        </p:blipFill>
        <p:spPr>
          <a:xfrm>
            <a:off x="4579938" y="2405063"/>
            <a:ext cx="2028825" cy="2166937"/>
          </a:xfrm>
          <a:prstGeom prst="rect">
            <a:avLst/>
          </a:prstGeom>
          <a:noFill/>
          <a:ln w="9525">
            <a:noFill/>
          </a:ln>
        </p:spPr>
      </p:pic>
      <p:pic>
        <p:nvPicPr>
          <p:cNvPr id="89093" name="图片 9"/>
          <p:cNvPicPr>
            <a:picLocks noChangeAspect="1"/>
          </p:cNvPicPr>
          <p:nvPr/>
        </p:nvPicPr>
        <p:blipFill>
          <a:blip r:embed="rId3"/>
          <a:stretch>
            <a:fillRect/>
          </a:stretch>
        </p:blipFill>
        <p:spPr>
          <a:xfrm>
            <a:off x="2117725" y="571500"/>
            <a:ext cx="2295525" cy="4000500"/>
          </a:xfrm>
          <a:prstGeom prst="rect">
            <a:avLst/>
          </a:prstGeom>
          <a:noFill/>
          <a:ln w="9525">
            <a:noFill/>
          </a:ln>
        </p:spPr>
      </p:pic>
      <p:pic>
        <p:nvPicPr>
          <p:cNvPr id="89094" name="图片 2"/>
          <p:cNvPicPr>
            <a:picLocks noChangeAspect="1"/>
          </p:cNvPicPr>
          <p:nvPr>
            <p:custDataLst>
              <p:tags r:id="rId4"/>
            </p:custDataLst>
          </p:nvPr>
        </p:nvPicPr>
        <p:blipFill>
          <a:blip r:embed="rId5"/>
          <a:stretch>
            <a:fillRect/>
          </a:stretch>
        </p:blipFill>
        <p:spPr>
          <a:xfrm>
            <a:off x="107950" y="555625"/>
            <a:ext cx="2162175" cy="4114800"/>
          </a:xfrm>
          <a:prstGeom prst="rect">
            <a:avLst/>
          </a:prstGeom>
          <a:noFill/>
          <a:ln w="9525">
            <a:noFill/>
          </a:ln>
        </p:spPr>
      </p:pic>
      <p:cxnSp>
        <p:nvCxnSpPr>
          <p:cNvPr id="5" name="直接箭头连接符 4"/>
          <p:cNvCxnSpPr/>
          <p:nvPr>
            <p:custDataLst>
              <p:tags r:id="rId6"/>
            </p:custDataLst>
          </p:nvPr>
        </p:nvCxnSpPr>
        <p:spPr>
          <a:xfrm flipH="1" flipV="1">
            <a:off x="611188" y="1635125"/>
            <a:ext cx="288925" cy="215900"/>
          </a:xfrm>
          <a:prstGeom prst="straightConnector1">
            <a:avLst/>
          </a:prstGeom>
          <a:ln w="28575">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0116" name="图片 6"/>
          <p:cNvPicPr>
            <a:picLocks noChangeAspect="1"/>
          </p:cNvPicPr>
          <p:nvPr>
            <p:custDataLst>
              <p:tags r:id="rId1"/>
            </p:custDataLst>
          </p:nvPr>
        </p:nvPicPr>
        <p:blipFill>
          <a:blip r:embed="rId2"/>
          <a:stretch>
            <a:fillRect/>
          </a:stretch>
        </p:blipFill>
        <p:spPr>
          <a:xfrm>
            <a:off x="2510790" y="586740"/>
            <a:ext cx="2433320" cy="4253230"/>
          </a:xfrm>
          <a:prstGeom prst="rect">
            <a:avLst/>
          </a:prstGeom>
          <a:noFill/>
          <a:ln w="9525">
            <a:noFill/>
          </a:ln>
        </p:spPr>
      </p:pic>
      <p:pic>
        <p:nvPicPr>
          <p:cNvPr id="2" name="图片 1"/>
          <p:cNvPicPr>
            <a:picLocks noChangeAspect="1"/>
          </p:cNvPicPr>
          <p:nvPr/>
        </p:nvPicPr>
        <p:blipFill>
          <a:blip r:embed="rId3"/>
          <a:stretch>
            <a:fillRect/>
          </a:stretch>
        </p:blipFill>
        <p:spPr>
          <a:xfrm>
            <a:off x="179705" y="586740"/>
            <a:ext cx="2223770" cy="4193540"/>
          </a:xfrm>
          <a:prstGeom prst="rect">
            <a:avLst/>
          </a:prstGeom>
        </p:spPr>
      </p:pic>
      <p:sp>
        <p:nvSpPr>
          <p:cNvPr id="90113" name="标题 1"/>
          <p:cNvSpPr>
            <a:spLocks noGrp="1"/>
          </p:cNvSpPr>
          <p:nvPr>
            <p:ph type="ctrTitle"/>
          </p:nvPr>
        </p:nvSpPr>
        <p:spPr>
          <a:xfrm>
            <a:off x="258763" y="236220"/>
            <a:ext cx="6061075" cy="230505"/>
          </a:xfrm>
        </p:spPr>
        <p:txBody>
          <a:bodyPr anchor="b" anchorCtr="0"/>
          <a:p>
            <a:pPr defTabSz="685800">
              <a:buClrTx/>
              <a:buSzTx/>
              <a:buFontTx/>
              <a:buNone/>
            </a:pPr>
            <a:r>
              <a:rPr lang="en-US" altLang="zh-CN" b="0">
                <a:solidFill>
                  <a:schemeClr val="tx1"/>
                </a:solidFill>
                <a:sym typeface="+mn-ea"/>
              </a:rPr>
              <a:t>4.11</a:t>
            </a:r>
            <a:r>
              <a:rPr lang="zh-CN" altLang="en-US" b="0">
                <a:solidFill>
                  <a:schemeClr val="tx1"/>
                </a:solidFill>
                <a:sym typeface="+mn-ea"/>
              </a:rPr>
              <a:t>移动端公告</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师电脑网页操作</a:t>
            </a:r>
            <a:r>
              <a:rPr lang="en-US" altLang="zh-CN" kern="1200">
                <a:latin typeface="Microsoft YaHei Bold" panose="020B0502040204020203" charset="-122"/>
                <a:ea typeface="Microsoft YaHei Bold" panose="020B0502040204020203" charset="-122"/>
                <a:cs typeface="+mj-cs"/>
                <a:sym typeface="宋体" panose="02010600030101010101" pitchFamily="2" charset="-122"/>
              </a:rPr>
              <a:t>-</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过程管理</a:t>
            </a:r>
            <a:r>
              <a:rPr lang="en-US" altLang="zh-CN" kern="1200">
                <a:latin typeface="Microsoft YaHei Bold" panose="020B0502040204020203" charset="-122"/>
                <a:ea typeface="Microsoft YaHei Bold" panose="020B0502040204020203" charset="-122"/>
                <a:cs typeface="+mj-cs"/>
                <a:sym typeface="宋体" panose="02010600030101010101" pitchFamily="2" charset="-122"/>
              </a:rPr>
              <a:t>-</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周日志</a:t>
            </a:r>
            <a:r>
              <a:rPr lang="zh-CN" altLang="zh-CN" kern="1200">
                <a:latin typeface="Microsoft YaHei Bold" panose="020B0502040204020203" charset="-122"/>
                <a:ea typeface="Microsoft YaHei Bold" panose="020B0502040204020203" charset="-122"/>
                <a:cs typeface="+mj-cs"/>
                <a:sym typeface="宋体" panose="02010600030101010101" pitchFamily="2" charset="-122"/>
              </a:rPr>
              <a:t>导老师移动端</a:t>
            </a:r>
            <a:endParaRPr lang="zh-CN" altLang="en-US" kern="1200">
              <a:latin typeface="Microsoft YaHei Bold" panose="020B0502040204020203" charset="-122"/>
              <a:ea typeface="Microsoft YaHei Bold" panose="020B0502040204020203" charset="-122"/>
              <a:cs typeface="+mj-cs"/>
              <a:sym typeface="宋体" panose="02010600030101010101" pitchFamily="2" charset="-122"/>
            </a:endParaRPr>
          </a:p>
        </p:txBody>
      </p:sp>
      <p:sp>
        <p:nvSpPr>
          <p:cNvPr id="90114" name="文本框 3"/>
          <p:cNvSpPr txBox="1"/>
          <p:nvPr/>
        </p:nvSpPr>
        <p:spPr>
          <a:xfrm>
            <a:off x="7335520" y="600075"/>
            <a:ext cx="1637030" cy="2245360"/>
          </a:xfrm>
          <a:prstGeom prst="rect">
            <a:avLst/>
          </a:prstGeom>
          <a:noFill/>
          <a:ln w="9525">
            <a:noFill/>
          </a:ln>
        </p:spPr>
        <p:txBody>
          <a:bodyPr wrap="square" anchor="t" anchorCtr="0">
            <a:spAutoFit/>
          </a:bodyPr>
          <a:p>
            <a:r>
              <a:rPr lang="zh-CN" altLang="en-US" sz="1400">
                <a:latin typeface="微软雅黑" panose="020B0503020204020204" charset="-122"/>
                <a:ea typeface="微软雅黑" panose="020B0503020204020204" charset="-122"/>
              </a:rPr>
              <a:t>点击“消息”→点击“学校公告”→点击“发布公告”→“发布”</a:t>
            </a:r>
            <a:endParaRPr lang="zh-CN" altLang="en-US" sz="1400">
              <a:latin typeface="微软雅黑" panose="020B0503020204020204" charset="-122"/>
              <a:ea typeface="微软雅黑" panose="020B0503020204020204" charset="-122"/>
            </a:endParaRPr>
          </a:p>
          <a:p>
            <a:endParaRPr lang="zh-CN" altLang="en-US" sz="1400">
              <a:latin typeface="微软雅黑" panose="020B0503020204020204" charset="-122"/>
              <a:ea typeface="微软雅黑" panose="020B0503020204020204" charset="-122"/>
            </a:endParaRPr>
          </a:p>
          <a:p>
            <a:endParaRPr lang="zh-CN" altLang="en-US" sz="1400">
              <a:latin typeface="微软雅黑" panose="020B0503020204020204" charset="-122"/>
              <a:ea typeface="微软雅黑" panose="020B0503020204020204" charset="-122"/>
            </a:endParaRPr>
          </a:p>
          <a:p>
            <a:r>
              <a:rPr lang="zh-CN" altLang="en-US" sz="1400">
                <a:solidFill>
                  <a:srgbClr val="FF0000"/>
                </a:solidFill>
                <a:latin typeface="微软雅黑" panose="020B0503020204020204" charset="-122"/>
                <a:ea typeface="微软雅黑" panose="020B0503020204020204" charset="-122"/>
              </a:rPr>
              <a:t>说明：公告可以插入图片，如需上传附件，需要在网页端发布。</a:t>
            </a:r>
            <a:endParaRPr lang="zh-CN" altLang="en-US" sz="1400">
              <a:solidFill>
                <a:srgbClr val="FF0000"/>
              </a:solidFill>
              <a:latin typeface="微软雅黑" panose="020B0503020204020204" charset="-122"/>
              <a:ea typeface="微软雅黑" panose="020B0503020204020204" charset="-122"/>
            </a:endParaRPr>
          </a:p>
        </p:txBody>
      </p:sp>
      <p:pic>
        <p:nvPicPr>
          <p:cNvPr id="90117" name="图片 7"/>
          <p:cNvPicPr>
            <a:picLocks noChangeAspect="1"/>
          </p:cNvPicPr>
          <p:nvPr>
            <p:custDataLst>
              <p:tags r:id="rId4"/>
            </p:custDataLst>
          </p:nvPr>
        </p:nvPicPr>
        <p:blipFill>
          <a:blip r:embed="rId5"/>
          <a:stretch>
            <a:fillRect/>
          </a:stretch>
        </p:blipFill>
        <p:spPr>
          <a:xfrm>
            <a:off x="5003800" y="555625"/>
            <a:ext cx="2271713" cy="4252913"/>
          </a:xfrm>
          <a:prstGeom prst="rect">
            <a:avLst/>
          </a:prstGeom>
          <a:noFill/>
          <a:ln w="9525">
            <a:noFill/>
          </a:ln>
        </p:spPr>
      </p:pic>
      <p:cxnSp>
        <p:nvCxnSpPr>
          <p:cNvPr id="9" name="直接箭头连接符 8"/>
          <p:cNvCxnSpPr/>
          <p:nvPr>
            <p:custDataLst>
              <p:tags r:id="rId6"/>
            </p:custDataLst>
          </p:nvPr>
        </p:nvCxnSpPr>
        <p:spPr>
          <a:xfrm flipH="1" flipV="1">
            <a:off x="1691640" y="1419860"/>
            <a:ext cx="215900" cy="215900"/>
          </a:xfrm>
          <a:prstGeom prst="straightConnector1">
            <a:avLst/>
          </a:prstGeom>
          <a:ln w="28575">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0" name="直接箭头连接符 9"/>
          <p:cNvCxnSpPr/>
          <p:nvPr>
            <p:custDataLst>
              <p:tags r:id="rId7"/>
            </p:custDataLst>
          </p:nvPr>
        </p:nvCxnSpPr>
        <p:spPr>
          <a:xfrm flipH="1" flipV="1">
            <a:off x="5940425" y="1131888"/>
            <a:ext cx="288925" cy="214313"/>
          </a:xfrm>
          <a:prstGeom prst="straightConnector1">
            <a:avLst/>
          </a:prstGeom>
          <a:ln w="28575">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3185" name="标题 1"/>
          <p:cNvSpPr>
            <a:spLocks noGrp="1"/>
          </p:cNvSpPr>
          <p:nvPr>
            <p:ph type="ctrTitle"/>
          </p:nvPr>
        </p:nvSpPr>
        <p:spPr>
          <a:xfrm>
            <a:off x="258763" y="236220"/>
            <a:ext cx="6061075" cy="230505"/>
          </a:xfrm>
        </p:spPr>
        <p:txBody>
          <a:bodyPr anchor="b" anchorCtr="0"/>
          <a:p>
            <a:pPr defTabSz="685800">
              <a:buClrTx/>
              <a:buSzTx/>
              <a:buFontTx/>
              <a:buNone/>
            </a:pPr>
            <a:r>
              <a:rPr lang="en-US" altLang="zh-CN" b="0">
                <a:solidFill>
                  <a:schemeClr val="tx1"/>
                </a:solidFill>
                <a:sym typeface="+mn-ea"/>
              </a:rPr>
              <a:t>4.12</a:t>
            </a:r>
            <a:r>
              <a:rPr lang="zh-CN" altLang="en-US" b="0">
                <a:solidFill>
                  <a:schemeClr val="tx1"/>
                </a:solidFill>
                <a:sym typeface="+mn-ea"/>
              </a:rPr>
              <a:t>移动端切换身份</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师电脑网页操作</a:t>
            </a:r>
            <a:r>
              <a:rPr lang="en-US" altLang="zh-CN" kern="1200">
                <a:latin typeface="Microsoft YaHei Bold" panose="020B0502040204020203" charset="-122"/>
                <a:ea typeface="Microsoft YaHei Bold" panose="020B0502040204020203" charset="-122"/>
                <a:cs typeface="+mj-cs"/>
                <a:sym typeface="宋体" panose="02010600030101010101" pitchFamily="2" charset="-122"/>
              </a:rPr>
              <a:t>-</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过程管理</a:t>
            </a:r>
            <a:r>
              <a:rPr lang="en-US" altLang="zh-CN" kern="1200">
                <a:latin typeface="Microsoft YaHei Bold" panose="020B0502040204020203" charset="-122"/>
                <a:ea typeface="Microsoft YaHei Bold" panose="020B0502040204020203" charset="-122"/>
                <a:cs typeface="+mj-cs"/>
                <a:sym typeface="宋体" panose="02010600030101010101" pitchFamily="2" charset="-122"/>
              </a:rPr>
              <a:t>-</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周日志批</a:t>
            </a:r>
            <a:endParaRPr lang="zh-CN" altLang="zh-CN" kern="1200">
              <a:latin typeface="Microsoft YaHei Bold" panose="020B0502040204020203" charset="-122"/>
              <a:ea typeface="Microsoft YaHei Bold" panose="020B0502040204020203" charset="-122"/>
              <a:cs typeface="+mj-cs"/>
              <a:sym typeface="宋体" panose="02010600030101010101" pitchFamily="2" charset="-122"/>
            </a:endParaRPr>
          </a:p>
        </p:txBody>
      </p:sp>
      <p:sp>
        <p:nvSpPr>
          <p:cNvPr id="93186" name="文本框 3"/>
          <p:cNvSpPr txBox="1"/>
          <p:nvPr/>
        </p:nvSpPr>
        <p:spPr>
          <a:xfrm>
            <a:off x="6807200" y="908050"/>
            <a:ext cx="2133600" cy="2460625"/>
          </a:xfrm>
          <a:prstGeom prst="rect">
            <a:avLst/>
          </a:prstGeom>
          <a:noFill/>
          <a:ln w="9525">
            <a:noFill/>
          </a:ln>
        </p:spPr>
        <p:txBody>
          <a:bodyPr wrap="square" anchor="t" anchorCtr="0">
            <a:spAutoFit/>
          </a:bodyPr>
          <a:p>
            <a:r>
              <a:rPr lang="zh-CN" altLang="en-US" sz="1400" b="0">
                <a:latin typeface="微软雅黑" panose="020B0503020204020204" charset="-122"/>
                <a:ea typeface="微软雅黑" panose="020B0503020204020204" charset="-122"/>
              </a:rPr>
              <a:t>点击“工作台”→点击左上角使用角色，可以切换管理者或指导老师权限</a:t>
            </a:r>
            <a:endParaRPr lang="zh-CN" altLang="en-US" sz="1400" b="0">
              <a:latin typeface="微软雅黑" panose="020B0503020204020204" charset="-122"/>
              <a:ea typeface="微软雅黑" panose="020B0503020204020204" charset="-122"/>
            </a:endParaRPr>
          </a:p>
          <a:p>
            <a:endParaRPr lang="zh-CN" altLang="en-US" sz="1400" b="0">
              <a:latin typeface="微软雅黑" panose="020B0503020204020204" charset="-122"/>
              <a:ea typeface="微软雅黑" panose="020B0503020204020204" charset="-122"/>
            </a:endParaRPr>
          </a:p>
          <a:p>
            <a:r>
              <a:rPr lang="zh-CN" altLang="en-US" sz="1400" b="0">
                <a:solidFill>
                  <a:srgbClr val="FF0000"/>
                </a:solidFill>
                <a:latin typeface="微软雅黑" panose="020B0503020204020204" charset="-122"/>
                <a:ea typeface="微软雅黑" panose="020B0503020204020204" charset="-122"/>
              </a:rPr>
              <a:t>说明：切换账号角色权限需要老师账号有多个角色权限。如需要管理员权限请联系更高一级的管理员老师，开通账号权限。</a:t>
            </a:r>
            <a:endParaRPr lang="zh-CN" altLang="en-US" sz="1400" b="0">
              <a:solidFill>
                <a:srgbClr val="FF0000"/>
              </a:solidFill>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a:stretch>
            <a:fillRect/>
          </a:stretch>
        </p:blipFill>
        <p:spPr>
          <a:xfrm>
            <a:off x="259080" y="555625"/>
            <a:ext cx="6414770" cy="4033520"/>
          </a:xfrm>
          <a:prstGeom prst="rect">
            <a:avLst/>
          </a:prstGeom>
        </p:spPr>
      </p:pic>
      <p:cxnSp>
        <p:nvCxnSpPr>
          <p:cNvPr id="7" name="直接箭头连接符 6"/>
          <p:cNvCxnSpPr/>
          <p:nvPr>
            <p:custDataLst>
              <p:tags r:id="rId2"/>
            </p:custDataLst>
          </p:nvPr>
        </p:nvCxnSpPr>
        <p:spPr>
          <a:xfrm flipH="1" flipV="1">
            <a:off x="755016" y="1635760"/>
            <a:ext cx="792480" cy="720090"/>
          </a:xfrm>
          <a:prstGeom prst="straightConnector1">
            <a:avLst/>
          </a:prstGeom>
          <a:ln w="28575">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3" name="直接箭头连接符 2"/>
          <p:cNvCxnSpPr/>
          <p:nvPr>
            <p:custDataLst>
              <p:tags r:id="rId3"/>
            </p:custDataLst>
          </p:nvPr>
        </p:nvCxnSpPr>
        <p:spPr>
          <a:xfrm>
            <a:off x="3491866" y="3004185"/>
            <a:ext cx="72390" cy="719455"/>
          </a:xfrm>
          <a:prstGeom prst="straightConnector1">
            <a:avLst/>
          </a:prstGeom>
          <a:ln w="28575">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255775"/>
            <a:ext cx="728980" cy="2174875"/>
          </a:xfrm>
          <a:custGeom>
            <a:avLst/>
            <a:gdLst/>
            <a:ahLst/>
            <a:cxnLst/>
            <a:rect l="l" t="t" r="r" b="b"/>
            <a:pathLst>
              <a:path w="728980" h="2174875">
                <a:moveTo>
                  <a:pt x="0" y="2174748"/>
                </a:moveTo>
                <a:lnTo>
                  <a:pt x="728472" y="2174748"/>
                </a:lnTo>
                <a:lnTo>
                  <a:pt x="728472" y="0"/>
                </a:lnTo>
                <a:lnTo>
                  <a:pt x="0" y="0"/>
                </a:lnTo>
                <a:lnTo>
                  <a:pt x="0" y="2174748"/>
                </a:lnTo>
                <a:close/>
              </a:path>
            </a:pathLst>
          </a:custGeom>
          <a:solidFill>
            <a:srgbClr val="E7E6E6"/>
          </a:solidFill>
        </p:spPr>
        <p:txBody>
          <a:bodyPr wrap="square" lIns="0" tIns="0" rIns="0" bIns="0" rtlCol="0"/>
          <a:lstStyle/>
          <a:p/>
        </p:txBody>
      </p:sp>
      <p:grpSp>
        <p:nvGrpSpPr>
          <p:cNvPr id="3" name="object 3"/>
          <p:cNvGrpSpPr/>
          <p:nvPr/>
        </p:nvGrpSpPr>
        <p:grpSpPr>
          <a:xfrm>
            <a:off x="0" y="0"/>
            <a:ext cx="9144000" cy="5143500"/>
            <a:chOff x="0" y="0"/>
            <a:chExt cx="9144000" cy="5143500"/>
          </a:xfrm>
        </p:grpSpPr>
        <p:sp>
          <p:nvSpPr>
            <p:cNvPr id="4" name="object 4"/>
            <p:cNvSpPr/>
            <p:nvPr/>
          </p:nvSpPr>
          <p:spPr>
            <a:xfrm>
              <a:off x="8415528" y="1255775"/>
              <a:ext cx="728980" cy="2174875"/>
            </a:xfrm>
            <a:custGeom>
              <a:avLst/>
              <a:gdLst/>
              <a:ahLst/>
              <a:cxnLst/>
              <a:rect l="l" t="t" r="r" b="b"/>
              <a:pathLst>
                <a:path w="728979" h="2174875">
                  <a:moveTo>
                    <a:pt x="0" y="2174748"/>
                  </a:moveTo>
                  <a:lnTo>
                    <a:pt x="728472" y="2174748"/>
                  </a:lnTo>
                  <a:lnTo>
                    <a:pt x="728472" y="0"/>
                  </a:lnTo>
                  <a:lnTo>
                    <a:pt x="0" y="0"/>
                  </a:lnTo>
                  <a:lnTo>
                    <a:pt x="0" y="2174748"/>
                  </a:lnTo>
                  <a:close/>
                </a:path>
              </a:pathLst>
            </a:custGeom>
            <a:solidFill>
              <a:srgbClr val="E7E6E6"/>
            </a:solidFill>
          </p:spPr>
          <p:txBody>
            <a:bodyPr wrap="square" lIns="0" tIns="0" rIns="0" bIns="0" rtlCol="0"/>
            <a:lstStyle/>
            <a:p/>
          </p:txBody>
        </p:sp>
        <p:sp>
          <p:nvSpPr>
            <p:cNvPr id="5" name="object 5"/>
            <p:cNvSpPr/>
            <p:nvPr/>
          </p:nvSpPr>
          <p:spPr>
            <a:xfrm>
              <a:off x="728472" y="952500"/>
              <a:ext cx="7687309" cy="2679700"/>
            </a:xfrm>
            <a:custGeom>
              <a:avLst/>
              <a:gdLst/>
              <a:ahLst/>
              <a:cxnLst/>
              <a:rect l="l" t="t" r="r" b="b"/>
              <a:pathLst>
                <a:path w="7687309" h="2679700">
                  <a:moveTo>
                    <a:pt x="7687056" y="2679192"/>
                  </a:moveTo>
                  <a:lnTo>
                    <a:pt x="0" y="2679192"/>
                  </a:lnTo>
                  <a:lnTo>
                    <a:pt x="0" y="0"/>
                  </a:lnTo>
                  <a:lnTo>
                    <a:pt x="7687056" y="0"/>
                  </a:lnTo>
                  <a:lnTo>
                    <a:pt x="7687056" y="2679192"/>
                  </a:lnTo>
                  <a:close/>
                </a:path>
              </a:pathLst>
            </a:custGeom>
            <a:solidFill>
              <a:srgbClr val="C51A23"/>
            </a:solidFill>
          </p:spPr>
          <p:txBody>
            <a:bodyPr wrap="square" lIns="0" tIns="0" rIns="0" bIns="0" rtlCol="0"/>
            <a:lstStyle/>
            <a:p/>
          </p:txBody>
        </p:sp>
        <p:pic>
          <p:nvPicPr>
            <p:cNvPr id="6" name="object 6"/>
            <p:cNvPicPr/>
            <p:nvPr/>
          </p:nvPicPr>
          <p:blipFill>
            <a:blip r:embed="rId1" cstate="print"/>
            <a:stretch>
              <a:fillRect/>
            </a:stretch>
          </p:blipFill>
          <p:spPr>
            <a:xfrm>
              <a:off x="0" y="0"/>
              <a:ext cx="9144000" cy="5143500"/>
            </a:xfrm>
            <a:prstGeom prst="rect">
              <a:avLst/>
            </a:prstGeom>
          </p:spPr>
        </p:pic>
        <p:pic>
          <p:nvPicPr>
            <p:cNvPr id="7" name="object 7"/>
            <p:cNvPicPr/>
            <p:nvPr/>
          </p:nvPicPr>
          <p:blipFill>
            <a:blip r:embed="rId2" cstate="print"/>
            <a:stretch>
              <a:fillRect/>
            </a:stretch>
          </p:blipFill>
          <p:spPr>
            <a:xfrm>
              <a:off x="3022574" y="1364259"/>
              <a:ext cx="3098863" cy="782701"/>
            </a:xfrm>
            <a:prstGeom prst="rect">
              <a:avLst/>
            </a:prstGeom>
          </p:spPr>
        </p:pic>
      </p:grpSp>
      <p:sp>
        <p:nvSpPr>
          <p:cNvPr id="8" name="object 8"/>
          <p:cNvSpPr txBox="1">
            <a:spLocks noGrp="1"/>
          </p:cNvSpPr>
          <p:nvPr>
            <p:ph type="title"/>
          </p:nvPr>
        </p:nvSpPr>
        <p:spPr>
          <a:xfrm>
            <a:off x="3123730" y="1454619"/>
            <a:ext cx="2896235" cy="574040"/>
          </a:xfrm>
          <a:prstGeom prst="rect">
            <a:avLst/>
          </a:prstGeom>
        </p:spPr>
        <p:txBody>
          <a:bodyPr vert="horz" wrap="square" lIns="0" tIns="12700" rIns="0" bIns="0" rtlCol="0">
            <a:spAutoFit/>
          </a:bodyPr>
          <a:lstStyle/>
          <a:p>
            <a:pPr marL="12700">
              <a:lnSpc>
                <a:spcPct val="100000"/>
              </a:lnSpc>
              <a:spcBef>
                <a:spcPts val="100"/>
              </a:spcBef>
              <a:tabLst>
                <a:tab pos="816610" algn="l"/>
                <a:tab pos="1621155" algn="l"/>
                <a:tab pos="2425700" algn="l"/>
              </a:tabLst>
            </a:pPr>
            <a:r>
              <a:rPr sz="3600" dirty="0"/>
              <a:t>谢	谢	观	看</a:t>
            </a:r>
            <a:endParaRPr sz="3600"/>
          </a:p>
        </p:txBody>
      </p:sp>
      <p:pic>
        <p:nvPicPr>
          <p:cNvPr id="9" name="object 9"/>
          <p:cNvPicPr/>
          <p:nvPr/>
        </p:nvPicPr>
        <p:blipFill>
          <a:blip r:embed="rId3" cstate="print"/>
          <a:stretch>
            <a:fillRect/>
          </a:stretch>
        </p:blipFill>
        <p:spPr>
          <a:xfrm>
            <a:off x="4010152" y="2352484"/>
            <a:ext cx="3952303" cy="1059561"/>
          </a:xfrm>
          <a:prstGeom prst="rect">
            <a:avLst/>
          </a:prstGeom>
        </p:spPr>
      </p:pic>
      <p:grpSp>
        <p:nvGrpSpPr>
          <p:cNvPr id="11" name="object 11"/>
          <p:cNvGrpSpPr/>
          <p:nvPr/>
        </p:nvGrpSpPr>
        <p:grpSpPr>
          <a:xfrm>
            <a:off x="3172777" y="2164079"/>
            <a:ext cx="2867025" cy="2146300"/>
            <a:chOff x="3172777" y="2164079"/>
            <a:chExt cx="2867025" cy="2146300"/>
          </a:xfrm>
        </p:grpSpPr>
        <p:sp>
          <p:nvSpPr>
            <p:cNvPr id="12" name="object 12"/>
            <p:cNvSpPr/>
            <p:nvPr/>
          </p:nvSpPr>
          <p:spPr>
            <a:xfrm>
              <a:off x="3172777" y="2164079"/>
              <a:ext cx="2867025" cy="7620"/>
            </a:xfrm>
            <a:custGeom>
              <a:avLst/>
              <a:gdLst/>
              <a:ahLst/>
              <a:cxnLst/>
              <a:rect l="l" t="t" r="r" b="b"/>
              <a:pathLst>
                <a:path w="2867025" h="7619">
                  <a:moveTo>
                    <a:pt x="2867025" y="7619"/>
                  </a:moveTo>
                  <a:lnTo>
                    <a:pt x="0" y="7619"/>
                  </a:lnTo>
                  <a:lnTo>
                    <a:pt x="0" y="0"/>
                  </a:lnTo>
                  <a:lnTo>
                    <a:pt x="2867025" y="0"/>
                  </a:lnTo>
                  <a:lnTo>
                    <a:pt x="2867025" y="7619"/>
                  </a:lnTo>
                  <a:close/>
                </a:path>
              </a:pathLst>
            </a:custGeom>
            <a:solidFill>
              <a:srgbClr val="FFFFFF"/>
            </a:solidFill>
          </p:spPr>
          <p:txBody>
            <a:bodyPr wrap="square" lIns="0" tIns="0" rIns="0" bIns="0" rtlCol="0"/>
            <a:lstStyle/>
            <a:p/>
          </p:txBody>
        </p:sp>
        <p:sp>
          <p:nvSpPr>
            <p:cNvPr id="13" name="object 13"/>
            <p:cNvSpPr/>
            <p:nvPr/>
          </p:nvSpPr>
          <p:spPr>
            <a:xfrm>
              <a:off x="4011167" y="4111751"/>
              <a:ext cx="1122045" cy="198120"/>
            </a:xfrm>
            <a:custGeom>
              <a:avLst/>
              <a:gdLst/>
              <a:ahLst/>
              <a:cxnLst/>
              <a:rect l="l" t="t" r="r" b="b"/>
              <a:pathLst>
                <a:path w="1122045" h="198120">
                  <a:moveTo>
                    <a:pt x="1121664" y="198120"/>
                  </a:moveTo>
                  <a:lnTo>
                    <a:pt x="0" y="198120"/>
                  </a:lnTo>
                  <a:lnTo>
                    <a:pt x="0" y="0"/>
                  </a:lnTo>
                  <a:lnTo>
                    <a:pt x="1121664" y="0"/>
                  </a:lnTo>
                  <a:lnTo>
                    <a:pt x="1121664" y="198120"/>
                  </a:lnTo>
                  <a:close/>
                </a:path>
              </a:pathLst>
            </a:custGeom>
            <a:solidFill>
              <a:srgbClr val="F1F1F1"/>
            </a:solidFill>
          </p:spPr>
          <p:txBody>
            <a:bodyPr wrap="square" lIns="0" tIns="0" rIns="0" bIns="0" rtlCol="0"/>
            <a:lstStyle/>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337820" y="169545"/>
            <a:ext cx="2232660" cy="243205"/>
          </a:xfrm>
          <a:prstGeom prst="rect">
            <a:avLst/>
          </a:prstGeom>
        </p:spPr>
        <p:txBody>
          <a:bodyPr vert="horz" wrap="square" lIns="0" tIns="12700" rIns="0" bIns="0" rtlCol="0">
            <a:spAutoFit/>
          </a:bodyPr>
          <a:lstStyle/>
          <a:p>
            <a:pPr marL="12700">
              <a:lnSpc>
                <a:spcPct val="100000"/>
              </a:lnSpc>
              <a:spcBef>
                <a:spcPts val="100"/>
              </a:spcBef>
            </a:pPr>
            <a:r>
              <a:rPr sz="1500" spc="10" dirty="0">
                <a:latin typeface="宋体" panose="02010600030101010101" pitchFamily="2" charset="-122"/>
                <a:cs typeface="宋体" panose="02010600030101010101" pitchFamily="2" charset="-122"/>
              </a:rPr>
              <a:t>1.1</a:t>
            </a:r>
            <a:r>
              <a:rPr sz="1500" spc="-80" dirty="0">
                <a:latin typeface="宋体" panose="02010600030101010101" pitchFamily="2" charset="-122"/>
                <a:cs typeface="宋体" panose="02010600030101010101" pitchFamily="2" charset="-122"/>
              </a:rPr>
              <a:t> </a:t>
            </a:r>
            <a:r>
              <a:rPr sz="1500" spc="10" dirty="0">
                <a:latin typeface="宋体" panose="02010600030101010101" pitchFamily="2" charset="-122"/>
                <a:cs typeface="宋体" panose="02010600030101010101" pitchFamily="2" charset="-122"/>
              </a:rPr>
              <a:t>平台</a:t>
            </a:r>
            <a:r>
              <a:rPr lang="zh-CN" sz="1500" spc="10" dirty="0">
                <a:latin typeface="宋体" panose="02010600030101010101" pitchFamily="2" charset="-122"/>
                <a:cs typeface="宋体" panose="02010600030101010101" pitchFamily="2" charset="-122"/>
              </a:rPr>
              <a:t>流程图</a:t>
            </a:r>
            <a:endParaRPr lang="zh-CN" sz="1500" spc="10" dirty="0">
              <a:latin typeface="宋体" panose="02010600030101010101" pitchFamily="2" charset="-122"/>
              <a:cs typeface="宋体" panose="02010600030101010101" pitchFamily="2" charset="-122"/>
            </a:endParaRPr>
          </a:p>
        </p:txBody>
      </p:sp>
      <p:pic>
        <p:nvPicPr>
          <p:cNvPr id="5" name="object 5" descr="C:/Users/huangkaixin/Desktop/企业微信截图_20250510161643.png企业微信截图_20250510161643"/>
          <p:cNvPicPr/>
          <p:nvPr/>
        </p:nvPicPr>
        <p:blipFill>
          <a:blip r:embed="rId1"/>
          <a:srcRect l="8503" r="8503"/>
          <a:stretch>
            <a:fillRect/>
          </a:stretch>
        </p:blipFill>
        <p:spPr>
          <a:xfrm>
            <a:off x="837565" y="772160"/>
            <a:ext cx="7155180" cy="409003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009" name="标题 1"/>
          <p:cNvSpPr>
            <a:spLocks noGrp="1"/>
          </p:cNvSpPr>
          <p:nvPr>
            <p:ph type="ctrTitle"/>
          </p:nvPr>
        </p:nvSpPr>
        <p:spPr>
          <a:xfrm>
            <a:off x="258763" y="236220"/>
            <a:ext cx="5461000" cy="230505"/>
          </a:xfrm>
        </p:spPr>
        <p:txBody>
          <a:bodyPr anchor="b" anchorCtr="0"/>
          <a:p>
            <a:pPr defTabSz="685800">
              <a:buClrTx/>
              <a:buSzTx/>
              <a:buFontTx/>
              <a:buNone/>
            </a:pPr>
            <a:r>
              <a:rPr lang="en-US" altLang="zh-CN" kern="1200">
                <a:latin typeface="Microsoft YaHei Bold" panose="020B0502040204020203" charset="-122"/>
                <a:ea typeface="Microsoft YaHei Bold" panose="020B0502040204020203" charset="-122"/>
                <a:cs typeface="+mj-cs"/>
                <a:sym typeface="宋体" panose="02010600030101010101" pitchFamily="2" charset="-122"/>
              </a:rPr>
              <a:t>1.</a:t>
            </a:r>
            <a:r>
              <a:rPr b="0" spc="10" dirty="0">
                <a:solidFill>
                  <a:srgbClr val="000000"/>
                </a:solidFill>
                <a:latin typeface="宋体" panose="02010600030101010101" pitchFamily="2" charset="-122"/>
                <a:cs typeface="宋体" panose="02010600030101010101" pitchFamily="2" charset="-122"/>
                <a:sym typeface="+mn-ea"/>
              </a:rPr>
              <a:t>1.</a:t>
            </a:r>
            <a:r>
              <a:rPr lang="en-US" b="0" spc="10" dirty="0">
                <a:solidFill>
                  <a:srgbClr val="000000"/>
                </a:solidFill>
                <a:latin typeface="宋体" panose="02010600030101010101" pitchFamily="2" charset="-122"/>
                <a:cs typeface="宋体" panose="02010600030101010101" pitchFamily="2" charset="-122"/>
                <a:sym typeface="+mn-ea"/>
              </a:rPr>
              <a:t>2</a:t>
            </a:r>
            <a:r>
              <a:rPr b="0" spc="-80" dirty="0">
                <a:solidFill>
                  <a:srgbClr val="000000"/>
                </a:solidFill>
                <a:latin typeface="宋体" panose="02010600030101010101" pitchFamily="2" charset="-122"/>
                <a:cs typeface="宋体" panose="02010600030101010101" pitchFamily="2" charset="-122"/>
                <a:sym typeface="+mn-ea"/>
              </a:rPr>
              <a:t> </a:t>
            </a:r>
            <a:r>
              <a:rPr b="0" spc="10" dirty="0">
                <a:solidFill>
                  <a:srgbClr val="000000"/>
                </a:solidFill>
                <a:latin typeface="宋体" panose="02010600030101010101" pitchFamily="2" charset="-122"/>
                <a:cs typeface="宋体" panose="02010600030101010101" pitchFamily="2" charset="-122"/>
                <a:sym typeface="+mn-ea"/>
              </a:rPr>
              <a:t>平台角色-按账号权</a:t>
            </a:r>
            <a:r>
              <a:rPr b="0" dirty="0">
                <a:solidFill>
                  <a:srgbClr val="000000"/>
                </a:solidFill>
                <a:latin typeface="宋体" panose="02010600030101010101" pitchFamily="2" charset="-122"/>
                <a:cs typeface="宋体" panose="02010600030101010101" pitchFamily="2" charset="-122"/>
                <a:sym typeface="+mn-ea"/>
              </a:rPr>
              <a:t>限</a:t>
            </a:r>
            <a:r>
              <a:rPr lang="en-US" altLang="zh-CN" kern="1200">
                <a:latin typeface="Microsoft YaHei Bold" panose="020B0502040204020203" charset="-122"/>
                <a:ea typeface="Microsoft YaHei Bold" panose="020B0502040204020203" charset="-122"/>
                <a:cs typeface="+mj-cs"/>
                <a:sym typeface="宋体" panose="02010600030101010101" pitchFamily="2" charset="-122"/>
              </a:rPr>
              <a:t>1 </a:t>
            </a:r>
            <a:r>
              <a:rPr lang="zh-CN" altLang="zh-CN" kern="1200">
                <a:latin typeface="Microsoft YaHei Bold" panose="020B0502040204020203" charset="-122"/>
                <a:ea typeface="Microsoft YaHei Bold" panose="020B0502040204020203" charset="-122"/>
                <a:cs typeface="+mj-cs"/>
                <a:sym typeface="宋体" panose="02010600030101010101" pitchFamily="2" charset="-122"/>
              </a:rPr>
              <a:t>平台角色</a:t>
            </a:r>
            <a:r>
              <a:rPr lang="en-US" altLang="zh-CN" kern="1200">
                <a:latin typeface="Microsoft YaHei Bold" panose="020B0502040204020203" charset="-122"/>
                <a:ea typeface="Microsoft YaHei Bold" panose="020B0502040204020203" charset="-122"/>
                <a:cs typeface="+mj-cs"/>
                <a:sym typeface="宋体" panose="02010600030101010101" pitchFamily="2" charset="-122"/>
              </a:rPr>
              <a:t>-</a:t>
            </a:r>
            <a:r>
              <a:rPr lang="zh-CN" altLang="en-US" kern="1200">
                <a:latin typeface="Microsoft YaHei Bold" panose="020B0502040204020203" charset="-122"/>
                <a:ea typeface="Microsoft YaHei Bold" panose="020B0502040204020203" charset="-122"/>
                <a:cs typeface="+mj-cs"/>
                <a:sym typeface="宋体" panose="02010600030101010101" pitchFamily="2" charset="-122"/>
              </a:rPr>
              <a:t>按账号权限</a:t>
            </a:r>
            <a:endParaRPr lang="zh-CN" altLang="en-US" kern="1200">
              <a:latin typeface="Microsoft YaHei Bold" panose="020B0502040204020203" charset="-122"/>
              <a:ea typeface="Microsoft YaHei Bold" panose="020B0502040204020203" charset="-122"/>
              <a:cs typeface="+mj-cs"/>
            </a:endParaRPr>
          </a:p>
        </p:txBody>
      </p:sp>
      <p:sp>
        <p:nvSpPr>
          <p:cNvPr id="7" name="同侧圆角矩形 6"/>
          <p:cNvSpPr/>
          <p:nvPr/>
        </p:nvSpPr>
        <p:spPr>
          <a:xfrm>
            <a:off x="1454150" y="1970088"/>
            <a:ext cx="1276350" cy="495300"/>
          </a:xfrm>
          <a:prstGeom prst="round2SameRect">
            <a:avLst/>
          </a:prstGeom>
          <a:solidFill>
            <a:srgbClr val="C51A24"/>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sym typeface="Calibri" panose="020F0502020204030204" charset="0"/>
              </a:rPr>
              <a:t>指导老师</a:t>
            </a:r>
            <a:endParaRPr kumimoji="0" lang="zh-CN" altLang="en-US" sz="1600"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sym typeface="Calibri" panose="020F0502020204030204" charset="0"/>
            </a:endParaRPr>
          </a:p>
        </p:txBody>
      </p:sp>
      <p:sp>
        <p:nvSpPr>
          <p:cNvPr id="9" name="同侧圆角矩形 8"/>
          <p:cNvSpPr/>
          <p:nvPr/>
        </p:nvSpPr>
        <p:spPr>
          <a:xfrm>
            <a:off x="1447800" y="927100"/>
            <a:ext cx="1274763" cy="495300"/>
          </a:xfrm>
          <a:prstGeom prst="round2SameRect">
            <a:avLst/>
          </a:prstGeom>
          <a:solidFill>
            <a:srgbClr val="7F7F7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1" i="0" u="none" strike="noStrike" kern="1200" cap="none" spc="0" normalizeH="0" baseline="0" noProof="1">
                <a:ln>
                  <a:noFill/>
                </a:ln>
                <a:solidFill>
                  <a:schemeClr val="bg1"/>
                </a:solidFill>
                <a:effectLst/>
                <a:uLnTx/>
                <a:uFillTx/>
                <a:latin typeface="微软雅黑" panose="020B0503020204020204" charset="-122"/>
                <a:ea typeface="微软雅黑" panose="020B0503020204020204" charset="-122"/>
                <a:cs typeface="+mn-cs"/>
                <a:sym typeface="Calibri" panose="020F0502020204030204" charset="0"/>
              </a:rPr>
              <a:t>学生</a:t>
            </a:r>
            <a:endParaRPr kumimoji="0" lang="zh-CN" altLang="en-US" sz="1600" b="1" i="0" u="none" strike="noStrike" kern="1200" cap="none" spc="0" normalizeH="0" baseline="0" noProof="1">
              <a:ln>
                <a:noFill/>
              </a:ln>
              <a:solidFill>
                <a:schemeClr val="bg1"/>
              </a:solidFill>
              <a:effectLst/>
              <a:uLnTx/>
              <a:uFillTx/>
              <a:latin typeface="微软雅黑" panose="020B0503020204020204" charset="-122"/>
              <a:ea typeface="微软雅黑" panose="020B0503020204020204" charset="-122"/>
              <a:cs typeface="+mn-cs"/>
              <a:sym typeface="Calibri" panose="020F0502020204030204" charset="0"/>
            </a:endParaRPr>
          </a:p>
        </p:txBody>
      </p:sp>
      <p:sp>
        <p:nvSpPr>
          <p:cNvPr id="18" name="同侧圆角矩形 17"/>
          <p:cNvSpPr/>
          <p:nvPr/>
        </p:nvSpPr>
        <p:spPr>
          <a:xfrm>
            <a:off x="808038" y="2922588"/>
            <a:ext cx="2554288" cy="696913"/>
          </a:xfrm>
          <a:prstGeom prst="round2SameRect">
            <a:avLst/>
          </a:prstGeom>
          <a:solidFill>
            <a:schemeClr val="bg1">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sym typeface="+mn-ea"/>
              </a:rPr>
              <a:t>实习负责人</a:t>
            </a:r>
            <a:endParaRPr kumimoji="0" lang="zh-CN" altLang="en-US" sz="1600"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sym typeface="+mn-ea"/>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sym typeface="+mn-ea"/>
              </a:rPr>
              <a:t>（管理员、实习负责老师）</a:t>
            </a:r>
            <a:endParaRPr kumimoji="0" lang="zh-CN" altLang="en-US" sz="1600"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sym typeface="+mn-ea"/>
            </a:endParaRPr>
          </a:p>
        </p:txBody>
      </p:sp>
      <p:sp>
        <p:nvSpPr>
          <p:cNvPr id="19" name="同侧圆角矩形 18"/>
          <p:cNvSpPr/>
          <p:nvPr/>
        </p:nvSpPr>
        <p:spPr>
          <a:xfrm>
            <a:off x="692150" y="4046538"/>
            <a:ext cx="2784475" cy="495300"/>
          </a:xfrm>
          <a:prstGeom prst="round2SameRect">
            <a:avLst/>
          </a:prstGeom>
          <a:solidFill>
            <a:srgbClr val="7F7F7F"/>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sym typeface="+mn-ea"/>
              </a:rPr>
              <a:t>教务管理（管理员）</a:t>
            </a:r>
            <a:endParaRPr kumimoji="0" lang="zh-CN" altLang="en-US" sz="1600"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sym typeface="+mn-ea"/>
            </a:endParaRPr>
          </a:p>
        </p:txBody>
      </p:sp>
      <p:sp>
        <p:nvSpPr>
          <p:cNvPr id="20" name="右箭头 19"/>
          <p:cNvSpPr/>
          <p:nvPr/>
        </p:nvSpPr>
        <p:spPr>
          <a:xfrm>
            <a:off x="2811463" y="2212975"/>
            <a:ext cx="1512888"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600" b="1" i="0" u="none" strike="noStrike" kern="1200" cap="none" spc="0" normalizeH="0" baseline="0" noProof="0">
              <a:ln>
                <a:noFill/>
              </a:ln>
              <a:solidFill>
                <a:srgbClr val="000000"/>
              </a:solidFill>
              <a:effectLst/>
              <a:uLnTx/>
              <a:uFillTx/>
              <a:latin typeface="+mn-lt"/>
              <a:ea typeface="宋体" panose="02010600030101010101" pitchFamily="2" charset="-122"/>
              <a:cs typeface="Calibri" panose="020F0502020204030204" charset="0"/>
              <a:sym typeface="Calibri" panose="020F0502020204030204" charset="0"/>
            </a:endParaRPr>
          </a:p>
        </p:txBody>
      </p:sp>
      <p:sp>
        <p:nvSpPr>
          <p:cNvPr id="21" name="矩形 20"/>
          <p:cNvSpPr/>
          <p:nvPr/>
        </p:nvSpPr>
        <p:spPr>
          <a:xfrm>
            <a:off x="4418013" y="1708150"/>
            <a:ext cx="4068763" cy="1138238"/>
          </a:xfrm>
          <a:prstGeom prst="rect">
            <a:avLst/>
          </a:prstGeom>
          <a:solidFill>
            <a:srgbClr val="C51A24"/>
          </a:soli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600" b="1" i="0" u="none" strike="noStrike" kern="1200" cap="none" spc="0" normalizeH="0" baseline="0" noProof="1">
                <a:solidFill>
                  <a:schemeClr val="lt1"/>
                </a:solidFill>
                <a:latin typeface="微软雅黑" panose="020B0503020204020204" charset="-122"/>
                <a:ea typeface="微软雅黑" panose="020B0503020204020204" charset="-122"/>
                <a:cs typeface="+mn-cs"/>
                <a:sym typeface="+mn-ea"/>
              </a:rPr>
              <a:t>1</a:t>
            </a:r>
            <a:r>
              <a:rPr kumimoji="0" lang="zh-CN" altLang="en-US" sz="1600" b="1" i="0" u="none" strike="noStrike" kern="1200" cap="none" spc="0" normalizeH="0" baseline="0" noProof="1">
                <a:solidFill>
                  <a:schemeClr val="lt1"/>
                </a:solidFill>
                <a:latin typeface="微软雅黑" panose="020B0503020204020204" charset="-122"/>
                <a:ea typeface="微软雅黑" panose="020B0503020204020204" charset="-122"/>
                <a:cs typeface="+mn-cs"/>
                <a:sym typeface="+mn-ea"/>
              </a:rPr>
              <a:t>、岗位、报名审核；</a:t>
            </a:r>
            <a:endParaRPr kumimoji="0" lang="zh-CN" altLang="en-US" sz="1600" b="1" i="0" u="none" strike="noStrike" kern="1200" cap="none" spc="0" normalizeH="0" baseline="0" noProof="1">
              <a:solidFill>
                <a:schemeClr val="lt1"/>
              </a:solidFill>
              <a:latin typeface="微软雅黑" panose="020B0503020204020204" charset="-122"/>
              <a:ea typeface="微软雅黑" panose="020B0503020204020204" charset="-122"/>
              <a:cs typeface="+mn-cs"/>
              <a:sym typeface="Calibri" panose="020F0502020204030204"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600" b="1" i="0" u="none" strike="noStrike" kern="1200" cap="none" spc="0" normalizeH="0" baseline="0" noProof="1">
                <a:solidFill>
                  <a:schemeClr val="lt1"/>
                </a:solidFill>
                <a:latin typeface="微软雅黑" panose="020B0503020204020204" charset="-122"/>
                <a:ea typeface="微软雅黑" panose="020B0503020204020204" charset="-122"/>
                <a:cs typeface="+mn-cs"/>
                <a:sym typeface="+mn-ea"/>
              </a:rPr>
              <a:t>2</a:t>
            </a:r>
            <a:r>
              <a:rPr kumimoji="0" lang="zh-CN" altLang="en-US" sz="1600" b="1" i="0" u="none" strike="noStrike" kern="1200" cap="none" spc="0" normalizeH="0" baseline="0" noProof="1">
                <a:solidFill>
                  <a:schemeClr val="lt1"/>
                </a:solidFill>
                <a:latin typeface="微软雅黑" panose="020B0503020204020204" charset="-122"/>
                <a:ea typeface="微软雅黑" panose="020B0503020204020204" charset="-122"/>
                <a:cs typeface="+mn-cs"/>
                <a:sym typeface="+mn-ea"/>
              </a:rPr>
              <a:t>、签到考勤查看提醒；</a:t>
            </a:r>
            <a:endParaRPr kumimoji="0" lang="zh-CN" altLang="en-US" sz="1600" b="1" i="0" u="none" strike="noStrike" kern="1200" cap="none" spc="0" normalizeH="0" baseline="0" noProof="1">
              <a:solidFill>
                <a:schemeClr val="lt1"/>
              </a:solidFill>
              <a:latin typeface="微软雅黑" panose="020B0503020204020204" charset="-122"/>
              <a:ea typeface="微软雅黑" panose="020B0503020204020204" charset="-122"/>
              <a:cs typeface="+mn-cs"/>
              <a:sym typeface="Calibri" panose="020F0502020204030204"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600" b="1" i="0" u="none" strike="noStrike" kern="1200" cap="none" spc="0" normalizeH="0" baseline="0" noProof="1">
                <a:solidFill>
                  <a:schemeClr val="lt1"/>
                </a:solidFill>
                <a:latin typeface="微软雅黑" panose="020B0503020204020204" charset="-122"/>
                <a:ea typeface="微软雅黑" panose="020B0503020204020204" charset="-122"/>
                <a:cs typeface="+mn-cs"/>
                <a:sym typeface="+mn-ea"/>
              </a:rPr>
              <a:t>3</a:t>
            </a:r>
            <a:r>
              <a:rPr kumimoji="0" lang="zh-CN" altLang="en-US" sz="1600" b="1" i="0" u="none" strike="noStrike" kern="1200" cap="none" spc="0" normalizeH="0" baseline="0" noProof="1">
                <a:solidFill>
                  <a:schemeClr val="lt1"/>
                </a:solidFill>
                <a:latin typeface="微软雅黑" panose="020B0503020204020204" charset="-122"/>
                <a:ea typeface="微软雅黑" panose="020B0503020204020204" charset="-122"/>
                <a:cs typeface="+mn-cs"/>
                <a:sym typeface="+mn-ea"/>
              </a:rPr>
              <a:t>、周日志和实习报告批阅、实习成绩鉴定；</a:t>
            </a:r>
            <a:endParaRPr kumimoji="0" lang="zh-CN" altLang="en-US" sz="1600" b="1" i="0" u="none" strike="noStrike" kern="1200" cap="none" spc="0" normalizeH="0" baseline="0" noProof="1">
              <a:solidFill>
                <a:schemeClr val="lt1"/>
              </a:solidFill>
              <a:latin typeface="微软雅黑" panose="020B0503020204020204" charset="-122"/>
              <a:ea typeface="微软雅黑" panose="020B0503020204020204" charset="-122"/>
              <a:cs typeface="+mn-cs"/>
              <a:sym typeface="+mn-ea"/>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600"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sym typeface="Calibri" panose="020F0502020204030204" charset="0"/>
              </a:rPr>
              <a:t>4</a:t>
            </a:r>
            <a:r>
              <a:rPr kumimoji="0" lang="zh-CN" altLang="en-US" sz="1600"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sym typeface="Calibri" panose="020F0502020204030204" charset="0"/>
              </a:rPr>
              <a:t>、</a:t>
            </a:r>
            <a:r>
              <a:rPr lang="zh-CN" altLang="en-US" strike="noStrike" noProof="1">
                <a:ln>
                  <a:noFill/>
                </a:ln>
                <a:effectLst/>
                <a:uLnTx/>
                <a:uFillTx/>
                <a:latin typeface="微软雅黑" panose="020B0503020204020204" charset="-122"/>
                <a:ea typeface="微软雅黑" panose="020B0503020204020204" charset="-122"/>
                <a:sym typeface="Calibri" panose="020F0502020204030204" charset="0"/>
              </a:rPr>
              <a:t>查看统计报表等</a:t>
            </a:r>
            <a:r>
              <a:rPr kumimoji="0" lang="zh-CN" altLang="en-US" sz="1600"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sym typeface="Calibri" panose="020F0502020204030204" charset="0"/>
              </a:rPr>
              <a:t>。</a:t>
            </a:r>
            <a:endParaRPr kumimoji="0" lang="zh-CN" altLang="en-US" sz="1600"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sym typeface="Calibri" panose="020F0502020204030204" charset="0"/>
            </a:endParaRPr>
          </a:p>
        </p:txBody>
      </p:sp>
      <p:sp>
        <p:nvSpPr>
          <p:cNvPr id="23" name="右箭头 22"/>
          <p:cNvSpPr/>
          <p:nvPr/>
        </p:nvSpPr>
        <p:spPr>
          <a:xfrm>
            <a:off x="3408363" y="3232150"/>
            <a:ext cx="962025"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600" b="1" i="0" u="none" strike="noStrike" kern="1200" cap="none" spc="0" normalizeH="0" baseline="0" noProof="0">
              <a:ln>
                <a:noFill/>
              </a:ln>
              <a:solidFill>
                <a:srgbClr val="000000"/>
              </a:solidFill>
              <a:effectLst/>
              <a:uLnTx/>
              <a:uFillTx/>
              <a:latin typeface="+mn-lt"/>
              <a:ea typeface="宋体" panose="02010600030101010101" pitchFamily="2" charset="-122"/>
              <a:cs typeface="Calibri" panose="020F0502020204030204" charset="0"/>
              <a:sym typeface="Calibri" panose="020F0502020204030204" charset="0"/>
            </a:endParaRPr>
          </a:p>
        </p:txBody>
      </p:sp>
      <p:sp>
        <p:nvSpPr>
          <p:cNvPr id="24" name="右箭头 23"/>
          <p:cNvSpPr/>
          <p:nvPr/>
        </p:nvSpPr>
        <p:spPr>
          <a:xfrm>
            <a:off x="3529013" y="4256088"/>
            <a:ext cx="795338"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600" b="1" i="0" u="none" strike="noStrike" kern="1200" cap="none" spc="0" normalizeH="0" baseline="0" noProof="0">
              <a:ln>
                <a:noFill/>
              </a:ln>
              <a:solidFill>
                <a:srgbClr val="000000"/>
              </a:solidFill>
              <a:effectLst/>
              <a:uLnTx/>
              <a:uFillTx/>
              <a:latin typeface="+mn-lt"/>
              <a:ea typeface="宋体" panose="02010600030101010101" pitchFamily="2" charset="-122"/>
              <a:cs typeface="Calibri" panose="020F0502020204030204" charset="0"/>
              <a:sym typeface="Calibri" panose="020F0502020204030204" charset="0"/>
            </a:endParaRPr>
          </a:p>
        </p:txBody>
      </p:sp>
      <p:sp>
        <p:nvSpPr>
          <p:cNvPr id="25" name="右箭头 24"/>
          <p:cNvSpPr/>
          <p:nvPr/>
        </p:nvSpPr>
        <p:spPr>
          <a:xfrm>
            <a:off x="2759075" y="1182688"/>
            <a:ext cx="1565275"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600" b="1" i="0" u="none" strike="noStrike" kern="1200" cap="none" spc="0" normalizeH="0" baseline="0" noProof="0">
              <a:ln>
                <a:noFill/>
              </a:ln>
              <a:solidFill>
                <a:srgbClr val="000000"/>
              </a:solidFill>
              <a:effectLst/>
              <a:uLnTx/>
              <a:uFillTx/>
              <a:latin typeface="+mn-lt"/>
              <a:ea typeface="宋体" panose="02010600030101010101" pitchFamily="2" charset="-122"/>
              <a:cs typeface="Calibri" panose="020F0502020204030204" charset="0"/>
              <a:sym typeface="Calibri" panose="020F0502020204030204" charset="0"/>
            </a:endParaRPr>
          </a:p>
        </p:txBody>
      </p:sp>
      <p:sp>
        <p:nvSpPr>
          <p:cNvPr id="26" name="矩形 25"/>
          <p:cNvSpPr/>
          <p:nvPr/>
        </p:nvSpPr>
        <p:spPr>
          <a:xfrm>
            <a:off x="4416425" y="2908300"/>
            <a:ext cx="4070350" cy="974725"/>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400" b="1" i="0" u="none" strike="noStrike" kern="1200" cap="none" spc="0" normalizeH="0" baseline="0" noProof="1" smtClean="0">
                <a:solidFill>
                  <a:schemeClr val="lt1"/>
                </a:solidFill>
                <a:latin typeface="微软雅黑" panose="020B0503020204020204" charset="-122"/>
                <a:ea typeface="微软雅黑" panose="020B0503020204020204" charset="-122"/>
                <a:cs typeface="+mn-cs"/>
                <a:sym typeface="+mn-ea"/>
              </a:rPr>
              <a:t>1</a:t>
            </a:r>
            <a:r>
              <a:rPr kumimoji="0" lang="zh-CN" altLang="en-US" sz="1400" b="1" i="0" u="none" strike="noStrike" kern="1200" cap="none" spc="0" normalizeH="0" baseline="0" noProof="1" smtClean="0">
                <a:solidFill>
                  <a:schemeClr val="lt1"/>
                </a:solidFill>
                <a:latin typeface="微软雅黑" panose="020B0503020204020204" charset="-122"/>
                <a:ea typeface="微软雅黑" panose="020B0503020204020204" charset="-122"/>
                <a:cs typeface="+mn-cs"/>
                <a:sym typeface="+mn-ea"/>
              </a:rPr>
              <a:t>、发布实习计划（选择实习形式、制定实习要求， 编辑实习项目、关联指导老师）</a:t>
            </a:r>
            <a:endParaRPr kumimoji="0" lang="zh-CN" altLang="en-US" sz="1400" b="1" i="0" u="none" strike="noStrike" kern="1200" cap="none" spc="0" normalizeH="0" baseline="0" noProof="1" smtClean="0">
              <a:solidFill>
                <a:schemeClr val="lt1"/>
              </a:solidFill>
              <a:latin typeface="微软雅黑" panose="020B0503020204020204" charset="-122"/>
              <a:ea typeface="微软雅黑" panose="020B0503020204020204" charset="-122"/>
              <a:cs typeface="+mn-cs"/>
              <a:sym typeface="Calibri" panose="020F0502020204030204"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400" b="1" i="0" u="none" strike="noStrike" kern="1200" cap="none" spc="0" normalizeH="0" baseline="0" noProof="1" smtClean="0">
                <a:solidFill>
                  <a:schemeClr val="lt1"/>
                </a:solidFill>
                <a:latin typeface="微软雅黑" panose="020B0503020204020204" charset="-122"/>
                <a:ea typeface="微软雅黑" panose="020B0503020204020204" charset="-122"/>
                <a:cs typeface="+mn-cs"/>
                <a:sym typeface="+mn-ea"/>
              </a:rPr>
              <a:t>2</a:t>
            </a:r>
            <a:r>
              <a:rPr kumimoji="0" lang="zh-CN" altLang="en-US" sz="1400" b="1" i="0" u="none" strike="noStrike" kern="1200" cap="none" spc="0" normalizeH="0" baseline="0" noProof="1" smtClean="0">
                <a:solidFill>
                  <a:schemeClr val="lt1"/>
                </a:solidFill>
                <a:latin typeface="微软雅黑" panose="020B0503020204020204" charset="-122"/>
                <a:ea typeface="微软雅黑" panose="020B0503020204020204" charset="-122"/>
                <a:cs typeface="+mn-cs"/>
                <a:sym typeface="+mn-ea"/>
              </a:rPr>
              <a:t>、实践基地管理；</a:t>
            </a:r>
            <a:endParaRPr kumimoji="0" lang="zh-CN" altLang="en-US" sz="1400" b="1" i="0" u="none" strike="noStrike" kern="1200" cap="none" spc="0" normalizeH="0" baseline="0" noProof="1" smtClean="0">
              <a:solidFill>
                <a:schemeClr val="lt1"/>
              </a:solidFill>
              <a:latin typeface="微软雅黑" panose="020B0503020204020204" charset="-122"/>
              <a:ea typeface="微软雅黑" panose="020B0503020204020204" charset="-122"/>
              <a:cs typeface="+mn-cs"/>
              <a:sym typeface="+mn-ea"/>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400"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sym typeface="Calibri" panose="020F0502020204030204" charset="0"/>
              </a:rPr>
              <a:t>3</a:t>
            </a:r>
            <a:r>
              <a:rPr kumimoji="0" lang="zh-CN" altLang="en-US" sz="1400"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sym typeface="Calibri" panose="020F0502020204030204" charset="0"/>
              </a:rPr>
              <a:t>、查看统计报表等。</a:t>
            </a:r>
            <a:endParaRPr kumimoji="0" lang="zh-CN" altLang="en-US" sz="1400"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sym typeface="Calibri" panose="020F0502020204030204" charset="0"/>
            </a:endParaRPr>
          </a:p>
        </p:txBody>
      </p:sp>
      <p:sp>
        <p:nvSpPr>
          <p:cNvPr id="27" name="矩形 26"/>
          <p:cNvSpPr/>
          <p:nvPr/>
        </p:nvSpPr>
        <p:spPr>
          <a:xfrm>
            <a:off x="4414838" y="3997325"/>
            <a:ext cx="4071938" cy="688975"/>
          </a:xfrm>
          <a:prstGeom prst="rect">
            <a:avLst/>
          </a:prstGeom>
          <a:solidFill>
            <a:srgbClr val="7F7F7F"/>
          </a:soli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zh-CN" sz="1600" b="1" i="0" u="none" strike="noStrike" kern="1200" cap="none" spc="0" normalizeH="0" baseline="0" noProof="1">
              <a:solidFill>
                <a:schemeClr val="lt1"/>
              </a:solidFill>
              <a:latin typeface="微软雅黑" panose="020B0503020204020204" charset="-122"/>
              <a:ea typeface="微软雅黑" panose="020B0503020204020204" charset="-122"/>
              <a:cs typeface="+mn-cs"/>
              <a:sym typeface="+mn-ea"/>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600" b="1" i="0" u="none" strike="noStrike" kern="1200" cap="none" spc="0" normalizeH="0" baseline="0" noProof="1">
                <a:solidFill>
                  <a:schemeClr val="lt1"/>
                </a:solidFill>
                <a:latin typeface="微软雅黑" panose="020B0503020204020204" charset="-122"/>
                <a:ea typeface="微软雅黑" panose="020B0503020204020204" charset="-122"/>
                <a:cs typeface="+mn-cs"/>
                <a:sym typeface="+mn-ea"/>
              </a:rPr>
              <a:t>1</a:t>
            </a:r>
            <a:r>
              <a:rPr kumimoji="0" lang="zh-CN" altLang="en-US" sz="1600" b="1" i="0" u="none" strike="noStrike" kern="1200" cap="none" spc="0" normalizeH="0" baseline="0" noProof="1">
                <a:solidFill>
                  <a:schemeClr val="lt1"/>
                </a:solidFill>
                <a:latin typeface="微软雅黑" panose="020B0503020204020204" charset="-122"/>
                <a:ea typeface="微软雅黑" panose="020B0503020204020204" charset="-122"/>
                <a:cs typeface="+mn-cs"/>
                <a:sym typeface="+mn-ea"/>
              </a:rPr>
              <a:t>、导入基础信息；</a:t>
            </a:r>
            <a:endParaRPr kumimoji="0" lang="zh-CN" altLang="en-US" sz="1600" b="1" i="0" u="none" strike="noStrike" kern="1200" cap="none" spc="0" normalizeH="0" baseline="0" noProof="1">
              <a:solidFill>
                <a:schemeClr val="lt1"/>
              </a:solidFill>
              <a:latin typeface="微软雅黑" panose="020B0503020204020204" charset="-122"/>
              <a:ea typeface="微软雅黑" panose="020B0503020204020204" charset="-122"/>
              <a:cs typeface="+mn-cs"/>
              <a:sym typeface="Calibri" panose="020F0502020204030204"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600" b="1" i="0" u="none" strike="noStrike" kern="1200" cap="none" spc="0" normalizeH="0" baseline="0" noProof="1">
                <a:solidFill>
                  <a:schemeClr val="lt1"/>
                </a:solidFill>
                <a:latin typeface="微软雅黑" panose="020B0503020204020204" charset="-122"/>
                <a:ea typeface="微软雅黑" panose="020B0503020204020204" charset="-122"/>
                <a:cs typeface="+mn-cs"/>
                <a:sym typeface="+mn-ea"/>
              </a:rPr>
              <a:t>2</a:t>
            </a:r>
            <a:r>
              <a:rPr kumimoji="0" lang="zh-CN" altLang="en-US" sz="1600" b="1" i="0" u="none" strike="noStrike" kern="1200" cap="none" spc="0" normalizeH="0" baseline="0" noProof="1">
                <a:solidFill>
                  <a:schemeClr val="lt1"/>
                </a:solidFill>
                <a:latin typeface="微软雅黑" panose="020B0503020204020204" charset="-122"/>
                <a:ea typeface="微软雅黑" panose="020B0503020204020204" charset="-122"/>
                <a:cs typeface="+mn-cs"/>
                <a:sym typeface="+mn-ea"/>
              </a:rPr>
              <a:t>、</a:t>
            </a:r>
            <a:r>
              <a:rPr lang="zh-CN" altLang="en-US" strike="noStrike" noProof="1">
                <a:ln>
                  <a:noFill/>
                </a:ln>
                <a:effectLst/>
                <a:uLnTx/>
                <a:uFillTx/>
                <a:latin typeface="微软雅黑" panose="020B0503020204020204" charset="-122"/>
                <a:ea typeface="微软雅黑" panose="020B0503020204020204" charset="-122"/>
                <a:sym typeface="Calibri" panose="020F0502020204030204" charset="0"/>
              </a:rPr>
              <a:t>查看统计报表等。</a:t>
            </a:r>
            <a:endParaRPr kumimoji="0" lang="zh-CN" altLang="en-US"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sym typeface="Calibri" panose="020F0502020204030204"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600"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sym typeface="Calibri" panose="020F0502020204030204" charset="0"/>
            </a:endParaRPr>
          </a:p>
        </p:txBody>
      </p:sp>
      <p:sp>
        <p:nvSpPr>
          <p:cNvPr id="28" name="矩形 27"/>
          <p:cNvSpPr/>
          <p:nvPr/>
        </p:nvSpPr>
        <p:spPr>
          <a:xfrm>
            <a:off x="4416425" y="511175"/>
            <a:ext cx="4070350" cy="1136650"/>
          </a:xfrm>
          <a:prstGeom prst="rect">
            <a:avLst/>
          </a:prstGeom>
          <a:solidFill>
            <a:srgbClr val="7F7F7F"/>
          </a:soli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600"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sym typeface="Calibri" panose="020F0502020204030204" charset="0"/>
              </a:rPr>
              <a:t>1</a:t>
            </a:r>
            <a:r>
              <a:rPr kumimoji="0" lang="zh-CN" altLang="en-US" sz="1600"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sym typeface="Calibri" panose="020F0502020204030204" charset="0"/>
              </a:rPr>
              <a:t>、提交实习岗位或报名项目；</a:t>
            </a:r>
            <a:endParaRPr kumimoji="0" lang="zh-CN" altLang="en-US" sz="1600"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sym typeface="Calibri" panose="020F0502020204030204"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600"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sym typeface="Calibri" panose="020F0502020204030204" charset="0"/>
              </a:rPr>
              <a:t>2</a:t>
            </a:r>
            <a:r>
              <a:rPr kumimoji="0" lang="zh-CN" altLang="en-US" sz="1600"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sym typeface="Calibri" panose="020F0502020204030204" charset="0"/>
              </a:rPr>
              <a:t>、签到考勤；</a:t>
            </a:r>
            <a:endParaRPr kumimoji="0" lang="zh-CN" altLang="en-US" sz="1600"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sym typeface="Calibri" panose="020F0502020204030204"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600"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sym typeface="Calibri" panose="020F0502020204030204" charset="0"/>
              </a:rPr>
              <a:t>3</a:t>
            </a:r>
            <a:r>
              <a:rPr kumimoji="0" lang="zh-CN" altLang="en-US" sz="1600"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sym typeface="Calibri" panose="020F0502020204030204" charset="0"/>
              </a:rPr>
              <a:t>、提交过程材料（周日志等）和实习报告</a:t>
            </a:r>
            <a:r>
              <a:rPr kumimoji="0" lang="zh-CN" altLang="en-US" sz="1600"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sym typeface="+mn-ea"/>
              </a:rPr>
              <a:t>；</a:t>
            </a:r>
            <a:endParaRPr kumimoji="0" lang="zh-CN" altLang="en-US" sz="1600"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sym typeface="+mn-ea"/>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600"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sym typeface="Calibri" panose="020F0502020204030204" charset="0"/>
              </a:rPr>
              <a:t>4</a:t>
            </a:r>
            <a:r>
              <a:rPr kumimoji="0" lang="zh-CN" altLang="en-US" sz="1600"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sym typeface="Calibri" panose="020F0502020204030204" charset="0"/>
              </a:rPr>
              <a:t>、提交成绩鉴定等。</a:t>
            </a:r>
            <a:endParaRPr kumimoji="0" lang="zh-CN" altLang="en-US" sz="1600" b="1" i="0" u="none" strike="noStrike" kern="1200" cap="none" spc="0" normalizeH="0" baseline="0" noProof="1">
              <a:ln>
                <a:noFill/>
              </a:ln>
              <a:solidFill>
                <a:schemeClr val="lt1"/>
              </a:solidFill>
              <a:effectLst/>
              <a:uLnTx/>
              <a:uFillTx/>
              <a:latin typeface="微软雅黑" panose="020B0503020204020204" charset="-122"/>
              <a:ea typeface="微软雅黑" panose="020B0503020204020204" charset="-122"/>
              <a:cs typeface="+mn-cs"/>
              <a:sym typeface="Calibri" panose="020F0502020204030204" charset="0"/>
            </a:endParaRPr>
          </a:p>
        </p:txBody>
      </p:sp>
      <p:sp>
        <p:nvSpPr>
          <p:cNvPr id="29" name="上箭头 28"/>
          <p:cNvSpPr/>
          <p:nvPr/>
        </p:nvSpPr>
        <p:spPr>
          <a:xfrm>
            <a:off x="2017713" y="3619500"/>
            <a:ext cx="134938" cy="42703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600" b="1" i="0" u="none" strike="noStrike" kern="1200" cap="none" spc="0" normalizeH="0" baseline="0" noProof="0">
              <a:ln>
                <a:noFill/>
              </a:ln>
              <a:solidFill>
                <a:srgbClr val="000000"/>
              </a:solidFill>
              <a:effectLst/>
              <a:uLnTx/>
              <a:uFillTx/>
              <a:latin typeface="+mn-lt"/>
              <a:ea typeface="宋体" panose="02010600030101010101" pitchFamily="2" charset="-122"/>
              <a:cs typeface="Calibri" panose="020F0502020204030204" charset="0"/>
              <a:sym typeface="Calibri" panose="020F0502020204030204" charset="0"/>
            </a:endParaRPr>
          </a:p>
        </p:txBody>
      </p:sp>
      <p:sp>
        <p:nvSpPr>
          <p:cNvPr id="30" name="上箭头 29"/>
          <p:cNvSpPr/>
          <p:nvPr/>
        </p:nvSpPr>
        <p:spPr>
          <a:xfrm>
            <a:off x="2017713" y="2465388"/>
            <a:ext cx="134938" cy="457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600" b="1" i="0" u="none" strike="noStrike" kern="1200" cap="none" spc="0" normalizeH="0" baseline="0" noProof="0">
              <a:ln>
                <a:noFill/>
              </a:ln>
              <a:solidFill>
                <a:srgbClr val="000000"/>
              </a:solidFill>
              <a:effectLst/>
              <a:uLnTx/>
              <a:uFillTx/>
              <a:latin typeface="+mn-lt"/>
              <a:ea typeface="宋体" panose="02010600030101010101" pitchFamily="2" charset="-122"/>
              <a:cs typeface="Calibri" panose="020F0502020204030204" charset="0"/>
              <a:sym typeface="Calibri" panose="020F0502020204030204" charset="0"/>
            </a:endParaRPr>
          </a:p>
        </p:txBody>
      </p:sp>
      <p:sp>
        <p:nvSpPr>
          <p:cNvPr id="31" name="上下箭头 30"/>
          <p:cNvSpPr/>
          <p:nvPr/>
        </p:nvSpPr>
        <p:spPr>
          <a:xfrm>
            <a:off x="2024063" y="1422400"/>
            <a:ext cx="122238" cy="5461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600" b="1" i="0" u="none" strike="noStrike" kern="1200" cap="none" spc="0" normalizeH="0" baseline="0" noProof="0">
              <a:ln>
                <a:noFill/>
              </a:ln>
              <a:solidFill>
                <a:srgbClr val="000000"/>
              </a:solidFill>
              <a:effectLst/>
              <a:uLnTx/>
              <a:uFillTx/>
              <a:latin typeface="+mn-lt"/>
              <a:ea typeface="宋体" panose="02010600030101010101" pitchFamily="2" charset="-122"/>
              <a:cs typeface="Calibri" panose="020F0502020204030204" charset="0"/>
              <a:sym typeface="Calibri" panose="020F0502020204030204" charset="0"/>
            </a:endParaRP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Shape 22"/>
          <p:cNvSpPr>
            <a:spLocks noChangeArrowheads="1"/>
          </p:cNvSpPr>
          <p:nvPr/>
        </p:nvSpPr>
        <p:spPr bwMode="auto">
          <a:xfrm>
            <a:off x="-952" y="1447324"/>
            <a:ext cx="9144953" cy="1966913"/>
          </a:xfrm>
          <a:prstGeom prst="rect">
            <a:avLst/>
          </a:prstGeom>
          <a:solidFill>
            <a:srgbClr val="C51A24"/>
          </a:solidFill>
          <a:ln w="12700">
            <a:noFill/>
            <a:miter lim="400000"/>
          </a:ln>
        </p:spPr>
        <p:txBody>
          <a:bodyPr lIns="45718" rIns="45718" anchor="ctr"/>
          <a:p>
            <a:pPr hangingPunct="0"/>
            <a:endParaRPr lang="en-US" altLang="zh-CN" sz="1800" b="0" baseline="0">
              <a:solidFill>
                <a:srgbClr val="DF2024"/>
              </a:solidFill>
              <a:latin typeface="Calibri" panose="020F0502020204030204" charset="0"/>
              <a:ea typeface="Calibri" panose="020F0502020204030204" charset="0"/>
            </a:endParaRPr>
          </a:p>
        </p:txBody>
      </p:sp>
      <p:sp>
        <p:nvSpPr>
          <p:cNvPr id="2" name="Shape 22"/>
          <p:cNvSpPr>
            <a:spLocks noChangeArrowheads="1"/>
          </p:cNvSpPr>
          <p:nvPr/>
        </p:nvSpPr>
        <p:spPr bwMode="auto">
          <a:xfrm>
            <a:off x="897255" y="1504474"/>
            <a:ext cx="1534478" cy="2319338"/>
          </a:xfrm>
          <a:prstGeom prst="rect">
            <a:avLst/>
          </a:prstGeom>
          <a:solidFill>
            <a:schemeClr val="bg1"/>
          </a:solidFill>
          <a:ln w="12700">
            <a:noFill/>
            <a:miter lim="400000"/>
          </a:ln>
          <a:effectLst>
            <a:outerShdw blurRad="76200" dir="13500000" sy="23000" kx="1200000" algn="br" rotWithShape="0">
              <a:srgbClr val="B90003">
                <a:alpha val="20000"/>
              </a:srgbClr>
            </a:outerShdw>
          </a:effectLst>
        </p:spPr>
        <p:txBody>
          <a:bodyPr lIns="45718" rIns="45718" anchor="ctr"/>
          <a:p>
            <a:pPr hangingPunct="0"/>
            <a:endParaRPr lang="en-US" altLang="zh-CN" sz="1800" b="0" baseline="0">
              <a:solidFill>
                <a:srgbClr val="DF2024"/>
              </a:solidFill>
              <a:latin typeface="Calibri" panose="020F0502020204030204" charset="0"/>
              <a:ea typeface="Calibri" panose="020F0502020204030204" charset="0"/>
            </a:endParaRPr>
          </a:p>
        </p:txBody>
      </p:sp>
      <p:sp>
        <p:nvSpPr>
          <p:cNvPr id="5" name="文本框 4"/>
          <p:cNvSpPr txBox="1"/>
          <p:nvPr/>
        </p:nvSpPr>
        <p:spPr>
          <a:xfrm>
            <a:off x="1011555" y="1814195"/>
            <a:ext cx="1351915" cy="2306955"/>
          </a:xfrm>
          <a:prstGeom prst="rect">
            <a:avLst/>
          </a:prstGeom>
          <a:noFill/>
        </p:spPr>
        <p:txBody>
          <a:bodyPr wrap="square" rtlCol="0" anchor="t">
            <a:spAutoFit/>
          </a:bodyPr>
          <a:p>
            <a:r>
              <a:rPr lang="en-US" altLang="zh-CN" sz="7200" dirty="0" smtClean="0">
                <a:solidFill>
                  <a:srgbClr val="C00000"/>
                </a:solidFill>
                <a:effectLst/>
                <a:latin typeface="DIN Alternate" panose="020B0500000000000000" charset="0"/>
                <a:ea typeface="微软雅黑" panose="020B0503020204020204" charset="-122"/>
                <a:cs typeface="DIN Alternate" panose="020B0500000000000000" charset="0"/>
                <a:sym typeface="+mn-ea"/>
              </a:rPr>
              <a:t> </a:t>
            </a:r>
            <a:r>
              <a:rPr lang="en-US" altLang="zh-CN" sz="7200" b="1" dirty="0" smtClean="0">
                <a:solidFill>
                  <a:srgbClr val="C00000"/>
                </a:solidFill>
                <a:effectLst/>
                <a:latin typeface="DIN Alternate" panose="020B0500000000000000" charset="0"/>
                <a:ea typeface="Microsoft YaHei Bold" panose="020B0502040204020203" charset="-122"/>
                <a:cs typeface="DIN Alternate" panose="020B0500000000000000" charset="0"/>
                <a:sym typeface="+mn-ea"/>
              </a:rPr>
              <a:t>02</a:t>
            </a:r>
            <a:endParaRPr lang="en-US" altLang="zh-CN" sz="7200" b="1" dirty="0" smtClean="0">
              <a:solidFill>
                <a:srgbClr val="C00000"/>
              </a:solidFill>
              <a:effectLst/>
              <a:latin typeface="DIN Alternate" panose="020B0500000000000000" charset="0"/>
              <a:ea typeface="Microsoft YaHei Bold" panose="020B0502040204020203" charset="-122"/>
              <a:cs typeface="DIN Alternate" panose="020B0500000000000000" charset="0"/>
              <a:sym typeface="+mn-ea"/>
            </a:endParaRPr>
          </a:p>
        </p:txBody>
      </p:sp>
      <p:sp>
        <p:nvSpPr>
          <p:cNvPr id="11" name="矩形 10"/>
          <p:cNvSpPr/>
          <p:nvPr/>
        </p:nvSpPr>
        <p:spPr>
          <a:xfrm>
            <a:off x="2781776" y="2007394"/>
            <a:ext cx="4361498" cy="553085"/>
          </a:xfrm>
          <a:prstGeom prst="rect">
            <a:avLst/>
          </a:prstGeom>
          <a:ln w="12700">
            <a:miter lim="400000"/>
          </a:ln>
          <a:effectLst>
            <a:outerShdw blurRad="63500" rotWithShape="0">
              <a:srgbClr val="808080">
                <a:alpha val="31423"/>
              </a:srgbClr>
            </a:outerShdw>
          </a:effectLst>
        </p:spPr>
        <p:txBody>
          <a:bodyPr wrap="square" lIns="45718" rIns="45718" rtlCol="0">
            <a:spAutoFit/>
          </a:bodyPr>
          <a:p>
            <a:pPr lvl="0" algn="l" hangingPunct="0">
              <a:spcBef>
                <a:spcPts val="0"/>
              </a:spcBef>
              <a:spcAft>
                <a:spcPts val="0"/>
              </a:spcAft>
              <a:defRPr sz="4200" b="0" baseline="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sz="3000">
                <a:latin typeface="微软雅黑" panose="020B0503020204020204" charset="-122"/>
                <a:ea typeface="微软雅黑" panose="020B0503020204020204" charset="-122"/>
              </a:rPr>
              <a:t>登录指南</a:t>
            </a:r>
            <a:endParaRPr lang="zh-CN" sz="3000">
              <a:latin typeface="微软雅黑" panose="020B0503020204020204" charset="-122"/>
              <a:ea typeface="微软雅黑" panose="020B0503020204020204" charset="-122"/>
            </a:endParaRPr>
          </a:p>
        </p:txBody>
      </p:sp>
      <p:sp>
        <p:nvSpPr>
          <p:cNvPr id="20" name="矩形 19"/>
          <p:cNvSpPr/>
          <p:nvPr/>
        </p:nvSpPr>
        <p:spPr>
          <a:xfrm>
            <a:off x="2781776" y="2596039"/>
            <a:ext cx="4486751" cy="229870"/>
          </a:xfrm>
          <a:prstGeom prst="rect">
            <a:avLst/>
          </a:prstGeom>
          <a:ln w="12700">
            <a:miter lim="400000"/>
          </a:ln>
          <a:effectLst>
            <a:outerShdw blurRad="63500" rotWithShape="0">
              <a:srgbClr val="808080">
                <a:alpha val="31423"/>
              </a:srgbClr>
            </a:outerShdw>
          </a:effectLst>
        </p:spPr>
        <p:txBody>
          <a:bodyPr wrap="square" lIns="45718" tIns="34290" rIns="45718" bIns="34290" anchor="t">
            <a:spAutoFit/>
          </a:bodyPr>
          <a:p>
            <a:pPr lvl="0" algn="l" hangingPunct="0">
              <a:lnSpc>
                <a:spcPct val="100000"/>
              </a:lnSpc>
              <a:spcBef>
                <a:spcPts val="0"/>
              </a:spcBef>
              <a:spcAft>
                <a:spcPts val="0"/>
              </a:spcAft>
              <a:defRPr sz="4200" b="0" baseline="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sz="1050" kern="0" dirty="0">
                <a:sym typeface="+mn-ea"/>
              </a:rPr>
              <a:t>教师账号如何登录</a:t>
            </a:r>
            <a:endParaRPr lang="zh-CN" sz="1050" kern="0" dirty="0">
              <a:sym typeface="+mn-ea"/>
            </a:endParaRPr>
          </a:p>
        </p:txBody>
      </p:sp>
      <p:sp>
        <p:nvSpPr>
          <p:cNvPr id="6" name="矩形 5"/>
          <p:cNvSpPr/>
          <p:nvPr/>
        </p:nvSpPr>
        <p:spPr>
          <a:xfrm>
            <a:off x="1010920" y="2826385"/>
            <a:ext cx="1122045" cy="460375"/>
          </a:xfrm>
          <a:prstGeom prst="rect">
            <a:avLst/>
          </a:prstGeom>
        </p:spPr>
        <p:txBody>
          <a:bodyPr wrap="square">
            <a:spAutoFit/>
            <a:scene3d>
              <a:camera prst="orthographicFront"/>
              <a:lightRig rig="threePt" dir="t"/>
            </a:scene3d>
            <a:sp3d contourW="12700"/>
          </a:bodyPr>
          <a:p>
            <a:pPr algn="r"/>
            <a:r>
              <a:rPr lang="en-US" altLang="zh-CN" sz="2400" dirty="0">
                <a:solidFill>
                  <a:srgbClr val="C00000"/>
                </a:solidFill>
                <a:latin typeface="DIN Alternate" panose="020B0500000000000000" charset="0"/>
                <a:ea typeface="方正黑体简体" panose="02010601030101010101" pitchFamily="2" charset="-122"/>
                <a:cs typeface="DIN Alternate" panose="020B0500000000000000" charset="0"/>
                <a:sym typeface="Noto Serif CJK SC" panose="02020400000000000000" pitchFamily="18" charset="-122"/>
              </a:rPr>
              <a:t>PART</a:t>
            </a:r>
            <a:endParaRPr lang="en-US" altLang="zh-CN" sz="2400" dirty="0">
              <a:solidFill>
                <a:srgbClr val="C00000"/>
              </a:solidFill>
              <a:latin typeface="DIN Alternate" panose="020B0500000000000000" charset="0"/>
              <a:ea typeface="方正黑体简体" panose="02010601030101010101" pitchFamily="2" charset="-122"/>
              <a:cs typeface="DIN Alternate" panose="020B0500000000000000" charset="0"/>
              <a:sym typeface="Noto Serif CJK SC" panose="02020400000000000000"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337820" y="169545"/>
            <a:ext cx="1391285" cy="243205"/>
          </a:xfrm>
          <a:prstGeom prst="rect">
            <a:avLst/>
          </a:prstGeom>
        </p:spPr>
        <p:txBody>
          <a:bodyPr vert="horz" wrap="square" lIns="0" tIns="12700" rIns="0" bIns="0" rtlCol="0">
            <a:spAutoFit/>
          </a:bodyPr>
          <a:lstStyle/>
          <a:p>
            <a:pPr marL="12700">
              <a:lnSpc>
                <a:spcPct val="100000"/>
              </a:lnSpc>
              <a:spcBef>
                <a:spcPts val="100"/>
              </a:spcBef>
            </a:pPr>
            <a:r>
              <a:rPr lang="en-US" sz="1500">
                <a:latin typeface="宋体" panose="02010600030101010101" pitchFamily="2" charset="-122"/>
                <a:cs typeface="宋体" panose="02010600030101010101" pitchFamily="2" charset="-122"/>
              </a:rPr>
              <a:t>2.1</a:t>
            </a:r>
            <a:r>
              <a:rPr lang="zh-CN" altLang="en-US" sz="1500">
                <a:latin typeface="宋体" panose="02010600030101010101" pitchFamily="2" charset="-122"/>
                <a:cs typeface="宋体" panose="02010600030101010101" pitchFamily="2" charset="-122"/>
              </a:rPr>
              <a:t>电脑端</a:t>
            </a:r>
            <a:r>
              <a:rPr lang="zh-CN" altLang="en-US" sz="1500">
                <a:latin typeface="宋体" panose="02010600030101010101" pitchFamily="2" charset="-122"/>
                <a:cs typeface="宋体" panose="02010600030101010101" pitchFamily="2" charset="-122"/>
              </a:rPr>
              <a:t>登录</a:t>
            </a:r>
            <a:endParaRPr lang="zh-CN" altLang="en-US" sz="1500">
              <a:latin typeface="宋体" panose="02010600030101010101" pitchFamily="2" charset="-122"/>
              <a:cs typeface="宋体" panose="02010600030101010101" pitchFamily="2" charset="-122"/>
            </a:endParaRPr>
          </a:p>
        </p:txBody>
      </p:sp>
      <p:pic>
        <p:nvPicPr>
          <p:cNvPr id="49" name="图片 48"/>
          <p:cNvPicPr>
            <a:picLocks noChangeAspect="1"/>
          </p:cNvPicPr>
          <p:nvPr>
            <p:custDataLst>
              <p:tags r:id="rId1"/>
            </p:custDataLst>
          </p:nvPr>
        </p:nvPicPr>
        <p:blipFill>
          <a:blip r:embed="rId2"/>
          <a:stretch>
            <a:fillRect/>
          </a:stretch>
        </p:blipFill>
        <p:spPr>
          <a:xfrm>
            <a:off x="990600" y="1123950"/>
            <a:ext cx="7165340" cy="3746500"/>
          </a:xfrm>
          <a:prstGeom prst="rect">
            <a:avLst/>
          </a:prstGeom>
        </p:spPr>
      </p:pic>
      <p:sp>
        <p:nvSpPr>
          <p:cNvPr id="52" name="文本框 51"/>
          <p:cNvSpPr txBox="1"/>
          <p:nvPr/>
        </p:nvSpPr>
        <p:spPr>
          <a:xfrm>
            <a:off x="6676390" y="1123315"/>
            <a:ext cx="334010" cy="208915"/>
          </a:xfrm>
          <a:prstGeom prst="rect">
            <a:avLst/>
          </a:prstGeom>
          <a:solidFill>
            <a:schemeClr val="accent3">
              <a:lumMod val="75000"/>
            </a:schemeClr>
          </a:solidFill>
        </p:spPr>
        <p:txBody>
          <a:bodyPr wrap="square" rtlCol="0">
            <a:noAutofit/>
          </a:bodyPr>
          <a:p>
            <a:endParaRPr lang="zh-CN" altLang="en-US"/>
          </a:p>
        </p:txBody>
      </p:sp>
      <p:sp>
        <p:nvSpPr>
          <p:cNvPr id="53" name="文本框 52"/>
          <p:cNvSpPr txBox="1"/>
          <p:nvPr/>
        </p:nvSpPr>
        <p:spPr>
          <a:xfrm>
            <a:off x="673100" y="544830"/>
            <a:ext cx="6619875" cy="368300"/>
          </a:xfrm>
          <a:prstGeom prst="rect">
            <a:avLst/>
          </a:prstGeom>
          <a:noFill/>
        </p:spPr>
        <p:txBody>
          <a:bodyPr wrap="square" rtlCol="0">
            <a:spAutoFit/>
          </a:bodyPr>
          <a:p>
            <a:r>
              <a:rPr lang="en-US" altLang="zh-CN"/>
              <a:t>    </a:t>
            </a:r>
            <a:r>
              <a:rPr lang="zh-CN" altLang="en-US"/>
              <a:t>进入学校办事大厅，搜索实习实践管理，选择第一个进入</a:t>
            </a:r>
            <a:r>
              <a:rPr lang="zh-CN" altLang="en-US"/>
              <a:t>系统。</a:t>
            </a:r>
            <a:endParaRPr lang="zh-C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337820" y="169545"/>
            <a:ext cx="1391285" cy="243205"/>
          </a:xfrm>
          <a:prstGeom prst="rect">
            <a:avLst/>
          </a:prstGeom>
        </p:spPr>
        <p:txBody>
          <a:bodyPr vert="horz" wrap="square" lIns="0" tIns="12700" rIns="0" bIns="0" rtlCol="0">
            <a:spAutoFit/>
          </a:bodyPr>
          <a:lstStyle/>
          <a:p>
            <a:pPr marL="12700">
              <a:lnSpc>
                <a:spcPct val="100000"/>
              </a:lnSpc>
              <a:spcBef>
                <a:spcPts val="100"/>
              </a:spcBef>
            </a:pPr>
            <a:r>
              <a:rPr lang="en-US" sz="1500">
                <a:latin typeface="宋体" panose="02010600030101010101" pitchFamily="2" charset="-122"/>
                <a:cs typeface="宋体" panose="02010600030101010101" pitchFamily="2" charset="-122"/>
              </a:rPr>
              <a:t>2.1</a:t>
            </a:r>
            <a:r>
              <a:rPr lang="zh-CN" altLang="en-US" sz="1500">
                <a:latin typeface="宋体" panose="02010600030101010101" pitchFamily="2" charset="-122"/>
                <a:cs typeface="宋体" panose="02010600030101010101" pitchFamily="2" charset="-122"/>
              </a:rPr>
              <a:t>电脑端</a:t>
            </a:r>
            <a:r>
              <a:rPr lang="zh-CN" altLang="en-US" sz="1500">
                <a:latin typeface="宋体" panose="02010600030101010101" pitchFamily="2" charset="-122"/>
                <a:cs typeface="宋体" panose="02010600030101010101" pitchFamily="2" charset="-122"/>
              </a:rPr>
              <a:t>登录</a:t>
            </a:r>
            <a:endParaRPr lang="zh-CN" altLang="en-US" sz="1500">
              <a:latin typeface="宋体" panose="02010600030101010101" pitchFamily="2" charset="-122"/>
              <a:cs typeface="宋体" panose="02010600030101010101" pitchFamily="2" charset="-122"/>
            </a:endParaRPr>
          </a:p>
        </p:txBody>
      </p:sp>
      <p:sp>
        <p:nvSpPr>
          <p:cNvPr id="53" name="文本框 52"/>
          <p:cNvSpPr txBox="1"/>
          <p:nvPr/>
        </p:nvSpPr>
        <p:spPr>
          <a:xfrm>
            <a:off x="673100" y="544830"/>
            <a:ext cx="6619875" cy="368300"/>
          </a:xfrm>
          <a:prstGeom prst="rect">
            <a:avLst/>
          </a:prstGeom>
          <a:noFill/>
        </p:spPr>
        <p:txBody>
          <a:bodyPr wrap="square" rtlCol="0">
            <a:spAutoFit/>
          </a:bodyPr>
          <a:p>
            <a:r>
              <a:rPr lang="en-US" altLang="zh-CN"/>
              <a:t>    </a:t>
            </a:r>
            <a:r>
              <a:rPr lang="zh-CN" altLang="en-US"/>
              <a:t>进入学校办事大厅，搜索实习实践管理，选择第一个进入</a:t>
            </a:r>
            <a:r>
              <a:rPr lang="zh-CN" altLang="en-US"/>
              <a:t>系统。</a:t>
            </a:r>
            <a:endParaRPr lang="zh-CN" altLang="en-US"/>
          </a:p>
        </p:txBody>
      </p:sp>
      <p:pic>
        <p:nvPicPr>
          <p:cNvPr id="2" name="图片 1"/>
          <p:cNvPicPr>
            <a:picLocks noChangeAspect="1"/>
          </p:cNvPicPr>
          <p:nvPr>
            <p:custDataLst>
              <p:tags r:id="rId1"/>
            </p:custDataLst>
          </p:nvPr>
        </p:nvPicPr>
        <p:blipFill>
          <a:blip r:embed="rId2"/>
          <a:stretch>
            <a:fillRect/>
          </a:stretch>
        </p:blipFill>
        <p:spPr>
          <a:xfrm>
            <a:off x="152400" y="1047750"/>
            <a:ext cx="8573770" cy="3516630"/>
          </a:xfrm>
          <a:prstGeom prst="rect">
            <a:avLst/>
          </a:prstGeom>
        </p:spPr>
      </p:pic>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PP_MARK_KEY" val="bbab6ced-af80-4e21-bf50-ee55b1e3dbd0"/>
  <p:tag name="COMMONDATA" val="eyJoZGlkIjoiYTlhYTZjNTU1ZWZiY2MyYmE0NWFjNTFiZDJhMWMyMGIifQ=="/>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3491</Words>
  <Application>WPS 演示</Application>
  <PresentationFormat>On-screen Show (4:3)</PresentationFormat>
  <Paragraphs>353</Paragraphs>
  <Slides>46</Slides>
  <Notes>0</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46</vt:i4>
      </vt:variant>
    </vt:vector>
  </HeadingPairs>
  <TitlesOfParts>
    <vt:vector size="64" baseType="lpstr">
      <vt:lpstr>Arial</vt:lpstr>
      <vt:lpstr>宋体</vt:lpstr>
      <vt:lpstr>Wingdings</vt:lpstr>
      <vt:lpstr>微软雅黑</vt:lpstr>
      <vt:lpstr>Sitka Text</vt:lpstr>
      <vt:lpstr>Calibri</vt:lpstr>
      <vt:lpstr>Arial Unicode MS</vt:lpstr>
      <vt:lpstr>Calibri</vt:lpstr>
      <vt:lpstr>Times New Roman</vt:lpstr>
      <vt:lpstr>字魂105号-简雅黑</vt:lpstr>
      <vt:lpstr>DIN Alternate</vt:lpstr>
      <vt:lpstr>Segoe UI Symbol</vt:lpstr>
      <vt:lpstr>Microsoft YaHei Regular</vt:lpstr>
      <vt:lpstr>Microsoft YaHei Bold</vt:lpstr>
      <vt:lpstr>方正黑体简体</vt:lpstr>
      <vt:lpstr>Noto Serif CJK SC</vt:lpstr>
      <vt:lpstr>黑体</vt:lpstr>
      <vt:lpstr>Office Theme</vt:lpstr>
      <vt:lpstr>PowerPoint 演示文稿</vt:lpstr>
      <vt:lpstr>PowerPoint 演示文稿</vt:lpstr>
      <vt:lpstr>PowerPoint 演示文稿</vt:lpstr>
      <vt:lpstr>校友邦平台角色介绍和整体流程概述</vt:lpstr>
      <vt:lpstr>PowerPoint 演示文稿</vt:lpstr>
      <vt:lpstr>1.1 平台角色-按账号权限</vt:lpstr>
      <vt:lpstr>PowerPoint 演示文稿</vt:lpstr>
      <vt:lpstr>PowerPoint 演示文稿</vt:lpstr>
      <vt:lpstr>PowerPoint 演示文稿</vt:lpstr>
      <vt:lpstr>4.1移动端登录小程序-工作台</vt:lpstr>
      <vt:lpstr>PowerPoint 演示文稿</vt:lpstr>
      <vt:lpstr>3.1 指导老师电脑网页操作-查看实习计划要求-我的实习生</vt:lpstr>
      <vt:lpstr>3.1 指导老师电脑网页操作-实习生统计-我的实习生</vt:lpstr>
      <vt:lpstr>3.2 指导老师电脑网页操作-实习计划-指导的计划-查看详情</vt:lpstr>
      <vt:lpstr>3.3 指导老师电脑网页操作-过程管理-报名审核</vt:lpstr>
      <vt:lpstr> 3.3 指导老师电脑网页操作-过程管理-报名审核</vt:lpstr>
      <vt:lpstr>3.4 指导老师电脑网页操作-过程管理-周日志批阅</vt:lpstr>
      <vt:lpstr>3.4 指导老师电脑网页操作-过程管理-周日志批阅</vt:lpstr>
      <vt:lpstr>3.6 指导老师电脑网页操作-过程管理-实习报告批阅</vt:lpstr>
      <vt:lpstr>3.6 指导老师电脑网页操作-过程管理-实习报告批阅</vt:lpstr>
      <vt:lpstr>3.7 指导老师电脑网页操作-过程管理-实习成绩鉴定</vt:lpstr>
      <vt:lpstr>3.7 指导老师电脑网页操作-过程管理-实习成绩鉴定</vt:lpstr>
      <vt:lpstr>3.8 指导老师电脑网页操作-签到统计</vt:lpstr>
      <vt:lpstr>3.8 指导老师电脑网页操作-签到统计</vt:lpstr>
      <vt:lpstr>3.9 指导老师电脑网页操作-统计报表</vt:lpstr>
      <vt:lpstr>3.9 指导老师电脑网页操作-统计报表</vt:lpstr>
      <vt:lpstr>3.10 数据监控大屏（专业版）</vt:lpstr>
      <vt:lpstr>3.6 数据监控大屏（专业版）</vt:lpstr>
      <vt:lpstr>3.11 指导老师电脑网页操作-发布公告</vt:lpstr>
      <vt:lpstr>PowerPoint 演示文稿</vt:lpstr>
      <vt:lpstr>PowerPoint 演示文稿</vt:lpstr>
      <vt:lpstr>5.2问卷调查</vt:lpstr>
      <vt:lpstr>PowerPoint 演示文稿</vt:lpstr>
      <vt:lpstr>4.1 指导老师移动端操作-工作台-报名审核</vt:lpstr>
      <vt:lpstr>4.2指导老师移动端操作-工作台-周日志批阅</vt:lpstr>
      <vt:lpstr>4.3 指导老师移动端操作-工作台-签到统计</vt:lpstr>
      <vt:lpstr>4.4 指导老师移动端操作-工作台-实习报告批阅</vt:lpstr>
      <vt:lpstr>4.5指导老师移动端操作-工作台-实习成绩鉴定（专业版用户含鉴定评分协助信息）</vt:lpstr>
      <vt:lpstr>4.6 小程序-大数据</vt:lpstr>
      <vt:lpstr>4.7.1 指导老师移动端操作-电子签名</vt:lpstr>
      <vt:lpstr>4.7.2 指导老师移动端操作-教师签到</vt:lpstr>
      <vt:lpstr>4.7.4 指导老师移动端操作-我的实习生</vt:lpstr>
      <vt:lpstr>4.7.6 指导老师移动端操作-实习消息</vt:lpstr>
      <vt:lpstr>4.7.7 指导老师移动端操作-学校公告</vt:lpstr>
      <vt:lpstr>4.7.10 指导老师移动端操作-管理角色切换</vt:lpstr>
      <vt:lpstr>谢	谢	观	看</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校友邦实习实训平台</dc:title>
  <dc:creator/>
  <cp:lastModifiedBy>Deemo</cp:lastModifiedBy>
  <cp:revision>8</cp:revision>
  <dcterms:created xsi:type="dcterms:W3CDTF">2023-07-03T09:17:00Z</dcterms:created>
  <dcterms:modified xsi:type="dcterms:W3CDTF">2025-05-10T11:22:22Z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2023-04-04T00:00:00Z</vt:filetime>
  </property>
  <property fmtid="{D5CDD505-2E9C-101B-9397-08002B2CF9AE}" pid="3" name="Creator">
    <vt:lpwstr>WPS 演示</vt:lpwstr>
  </property>
  <property fmtid="{D5CDD505-2E9C-101B-9397-08002B2CF9AE}" pid="4" name="LastSaved">
    <vt:filetime>2023-07-04T00:00:00Z</vt:filetime>
  </property>
  <property fmtid="{D5CDD505-2E9C-101B-9397-08002B2CF9AE}" pid="5" name="ICV">
    <vt:lpwstr>949BB6C8414D4F3EAF63921B2CD91989_13</vt:lpwstr>
  </property>
  <property fmtid="{D5CDD505-2E9C-101B-9397-08002B2CF9AE}" pid="6" name="KSOProductBuildVer">
    <vt:lpwstr>2052-12.1.0.16120</vt:lpwstr>
  </property>
</Properties>
</file>