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0" r:id="rId3"/>
    <p:sldId id="340" r:id="rId5"/>
    <p:sldId id="258" r:id="rId6"/>
    <p:sldId id="259" r:id="rId7"/>
    <p:sldId id="329" r:id="rId8"/>
    <p:sldId id="305" r:id="rId9"/>
    <p:sldId id="268" r:id="rId10"/>
    <p:sldId id="306" r:id="rId11"/>
    <p:sldId id="338" r:id="rId12"/>
    <p:sldId id="317" r:id="rId13"/>
    <p:sldId id="287" r:id="rId14"/>
    <p:sldId id="332" r:id="rId15"/>
    <p:sldId id="333" r:id="rId16"/>
    <p:sldId id="334" r:id="rId17"/>
    <p:sldId id="335" r:id="rId18"/>
    <p:sldId id="336" r:id="rId19"/>
    <p:sldId id="337" r:id="rId20"/>
    <p:sldId id="339" r:id="rId21"/>
    <p:sldId id="344" r:id="rId22"/>
    <p:sldId id="345" r:id="rId23"/>
    <p:sldId id="346" r:id="rId24"/>
    <p:sldId id="347" r:id="rId25"/>
    <p:sldId id="348" r:id="rId26"/>
    <p:sldId id="292" r:id="rId27"/>
    <p:sldId id="293" r:id="rId28"/>
    <p:sldId id="320" r:id="rId29"/>
    <p:sldId id="321" r:id="rId30"/>
    <p:sldId id="328" r:id="rId31"/>
    <p:sldId id="323" r:id="rId32"/>
    <p:sldId id="324" r:id="rId33"/>
    <p:sldId id="325" r:id="rId34"/>
    <p:sldId id="303" r:id="rId35"/>
  </p:sldIdLst>
  <p:sldSz cx="9144000" cy="5143500"/>
  <p:notesSz cx="9144000" cy="5143500"/>
  <p:custDataLst>
    <p:tags r:id="rId40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4" userDrawn="1">
          <p15:clr>
            <a:srgbClr val="A4A3A4"/>
          </p15:clr>
        </p15:guide>
        <p15:guide id="2" pos="22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foru" initials="j" lastIdx="1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4"/>
        <p:guide pos="22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30.xml"/><Relationship Id="rId4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1451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1451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5228034" y="361652"/>
            <a:ext cx="1735931" cy="97646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1392362"/>
            <a:ext cx="9753600" cy="11392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2748056"/>
            <a:ext cx="5283200" cy="1451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979" y="2748056"/>
            <a:ext cx="5283200" cy="1451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281D7-AB8B-4A49-B31C-4FE8BBA57302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429496729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7820" y="169545"/>
            <a:ext cx="8468359" cy="25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-24765" y="-6191"/>
            <a:ext cx="9168765" cy="5155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9080" y="72390"/>
            <a:ext cx="5461159" cy="393859"/>
          </a:xfrm>
        </p:spPr>
        <p:txBody>
          <a:bodyPr anchor="b"/>
          <a:lstStyle>
            <a:lvl1pPr algn="l">
              <a:defRPr sz="1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1523" y="134112"/>
            <a:ext cx="189230" cy="269875"/>
          </a:xfrm>
          <a:custGeom>
            <a:avLst/>
            <a:gdLst/>
            <a:ahLst/>
            <a:cxnLst/>
            <a:rect l="l" t="t" r="r" b="b"/>
            <a:pathLst>
              <a:path w="189230" h="269875">
                <a:moveTo>
                  <a:pt x="188976" y="269747"/>
                </a:moveTo>
                <a:lnTo>
                  <a:pt x="0" y="269747"/>
                </a:lnTo>
                <a:lnTo>
                  <a:pt x="0" y="0"/>
                </a:lnTo>
                <a:lnTo>
                  <a:pt x="188976" y="0"/>
                </a:lnTo>
                <a:lnTo>
                  <a:pt x="188976" y="269747"/>
                </a:lnTo>
                <a:close/>
              </a:path>
            </a:pathLst>
          </a:custGeom>
          <a:solidFill>
            <a:srgbClr val="C51A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8132064" y="233172"/>
            <a:ext cx="782320" cy="139065"/>
          </a:xfrm>
          <a:custGeom>
            <a:avLst/>
            <a:gdLst/>
            <a:ahLst/>
            <a:cxnLst/>
            <a:rect l="l" t="t" r="r" b="b"/>
            <a:pathLst>
              <a:path w="782320" h="139065">
                <a:moveTo>
                  <a:pt x="781812" y="138683"/>
                </a:moveTo>
                <a:lnTo>
                  <a:pt x="0" y="138683"/>
                </a:lnTo>
                <a:lnTo>
                  <a:pt x="0" y="0"/>
                </a:lnTo>
                <a:lnTo>
                  <a:pt x="781812" y="0"/>
                </a:lnTo>
                <a:lnTo>
                  <a:pt x="781812" y="13868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73350" y="1637195"/>
            <a:ext cx="3797300" cy="528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1474" y="1226185"/>
            <a:ext cx="8401050" cy="163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1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1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5" Type="http://schemas.openxmlformats.org/officeDocument/2006/relationships/slideLayout" Target="../slideLayouts/slideLayout5.xml"/><Relationship Id="rId24" Type="http://schemas.openxmlformats.org/officeDocument/2006/relationships/image" Target="../media/image41.png"/><Relationship Id="rId23" Type="http://schemas.openxmlformats.org/officeDocument/2006/relationships/image" Target="../media/image40.png"/><Relationship Id="rId22" Type="http://schemas.openxmlformats.org/officeDocument/2006/relationships/image" Target="../media/image39.png"/><Relationship Id="rId21" Type="http://schemas.openxmlformats.org/officeDocument/2006/relationships/image" Target="../media/image38.png"/><Relationship Id="rId20" Type="http://schemas.openxmlformats.org/officeDocument/2006/relationships/image" Target="../media/image37.png"/><Relationship Id="rId2" Type="http://schemas.openxmlformats.org/officeDocument/2006/relationships/image" Target="../media/image19.png"/><Relationship Id="rId19" Type="http://schemas.openxmlformats.org/officeDocument/2006/relationships/image" Target="../media/image36.png"/><Relationship Id="rId18" Type="http://schemas.openxmlformats.org/officeDocument/2006/relationships/image" Target="../media/image35.png"/><Relationship Id="rId17" Type="http://schemas.openxmlformats.org/officeDocument/2006/relationships/image" Target="../media/image34.png"/><Relationship Id="rId16" Type="http://schemas.openxmlformats.org/officeDocument/2006/relationships/image" Target="../media/image33.png"/><Relationship Id="rId15" Type="http://schemas.openxmlformats.org/officeDocument/2006/relationships/image" Target="../media/image32.png"/><Relationship Id="rId14" Type="http://schemas.openxmlformats.org/officeDocument/2006/relationships/image" Target="../media/image31.pn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3" Type="http://schemas.openxmlformats.org/officeDocument/2006/relationships/slideLayout" Target="../slideLayouts/slideLayout5.xml"/><Relationship Id="rId12" Type="http://schemas.openxmlformats.org/officeDocument/2006/relationships/image" Target="../media/image54.png"/><Relationship Id="rId11" Type="http://schemas.openxmlformats.org/officeDocument/2006/relationships/image" Target="../media/image53.png"/><Relationship Id="rId10" Type="http://schemas.openxmlformats.org/officeDocument/2006/relationships/image" Target="../media/image52.png"/><Relationship Id="rId1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5.png"/><Relationship Id="rId1" Type="http://schemas.openxmlformats.org/officeDocument/2006/relationships/tags" Target="../tags/tag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27.png"/><Relationship Id="rId7" Type="http://schemas.openxmlformats.org/officeDocument/2006/relationships/image" Target="../media/image59.png"/><Relationship Id="rId6" Type="http://schemas.openxmlformats.org/officeDocument/2006/relationships/image" Target="../media/image25.png"/><Relationship Id="rId5" Type="http://schemas.openxmlformats.org/officeDocument/2006/relationships/image" Target="../media/image58.png"/><Relationship Id="rId43" Type="http://schemas.openxmlformats.org/officeDocument/2006/relationships/slideLayout" Target="../slideLayouts/slideLayout5.xml"/><Relationship Id="rId42" Type="http://schemas.openxmlformats.org/officeDocument/2006/relationships/image" Target="../media/image88.png"/><Relationship Id="rId41" Type="http://schemas.openxmlformats.org/officeDocument/2006/relationships/image" Target="../media/image87.png"/><Relationship Id="rId40" Type="http://schemas.openxmlformats.org/officeDocument/2006/relationships/image" Target="../media/image86.png"/><Relationship Id="rId4" Type="http://schemas.openxmlformats.org/officeDocument/2006/relationships/image" Target="../media/image21.png"/><Relationship Id="rId39" Type="http://schemas.openxmlformats.org/officeDocument/2006/relationships/image" Target="../media/image85.png"/><Relationship Id="rId38" Type="http://schemas.openxmlformats.org/officeDocument/2006/relationships/image" Target="../media/image84.png"/><Relationship Id="rId37" Type="http://schemas.openxmlformats.org/officeDocument/2006/relationships/image" Target="../media/image83.png"/><Relationship Id="rId36" Type="http://schemas.openxmlformats.org/officeDocument/2006/relationships/image" Target="../media/image82.png"/><Relationship Id="rId35" Type="http://schemas.openxmlformats.org/officeDocument/2006/relationships/image" Target="../media/image81.png"/><Relationship Id="rId34" Type="http://schemas.openxmlformats.org/officeDocument/2006/relationships/image" Target="../media/image80.png"/><Relationship Id="rId33" Type="http://schemas.openxmlformats.org/officeDocument/2006/relationships/image" Target="../media/image79.png"/><Relationship Id="rId32" Type="http://schemas.openxmlformats.org/officeDocument/2006/relationships/image" Target="../media/image78.png"/><Relationship Id="rId31" Type="http://schemas.openxmlformats.org/officeDocument/2006/relationships/image" Target="../media/image77.png"/><Relationship Id="rId30" Type="http://schemas.openxmlformats.org/officeDocument/2006/relationships/image" Target="../media/image76.png"/><Relationship Id="rId3" Type="http://schemas.openxmlformats.org/officeDocument/2006/relationships/image" Target="../media/image57.png"/><Relationship Id="rId29" Type="http://schemas.openxmlformats.org/officeDocument/2006/relationships/image" Target="../media/image75.png"/><Relationship Id="rId28" Type="http://schemas.openxmlformats.org/officeDocument/2006/relationships/image" Target="../media/image74.png"/><Relationship Id="rId27" Type="http://schemas.openxmlformats.org/officeDocument/2006/relationships/image" Target="../media/image39.png"/><Relationship Id="rId26" Type="http://schemas.openxmlformats.org/officeDocument/2006/relationships/image" Target="../media/image73.png"/><Relationship Id="rId25" Type="http://schemas.openxmlformats.org/officeDocument/2006/relationships/image" Target="../media/image72.png"/><Relationship Id="rId24" Type="http://schemas.openxmlformats.org/officeDocument/2006/relationships/image" Target="../media/image71.png"/><Relationship Id="rId23" Type="http://schemas.openxmlformats.org/officeDocument/2006/relationships/image" Target="../media/image70.png"/><Relationship Id="rId22" Type="http://schemas.openxmlformats.org/officeDocument/2006/relationships/image" Target="../media/image20.png"/><Relationship Id="rId21" Type="http://schemas.openxmlformats.org/officeDocument/2006/relationships/image" Target="../media/image36.png"/><Relationship Id="rId20" Type="http://schemas.openxmlformats.org/officeDocument/2006/relationships/image" Target="../media/image69.png"/><Relationship Id="rId2" Type="http://schemas.openxmlformats.org/officeDocument/2006/relationships/image" Target="../media/image19.png"/><Relationship Id="rId19" Type="http://schemas.openxmlformats.org/officeDocument/2006/relationships/image" Target="../media/image68.png"/><Relationship Id="rId18" Type="http://schemas.openxmlformats.org/officeDocument/2006/relationships/image" Target="../media/image67.png"/><Relationship Id="rId17" Type="http://schemas.openxmlformats.org/officeDocument/2006/relationships/image" Target="../media/image66.png"/><Relationship Id="rId16" Type="http://schemas.openxmlformats.org/officeDocument/2006/relationships/image" Target="../media/image30.png"/><Relationship Id="rId15" Type="http://schemas.openxmlformats.org/officeDocument/2006/relationships/image" Target="../media/image65.png"/><Relationship Id="rId14" Type="http://schemas.openxmlformats.org/officeDocument/2006/relationships/image" Target="../media/image64.png"/><Relationship Id="rId13" Type="http://schemas.openxmlformats.org/officeDocument/2006/relationships/image" Target="../media/image23.png"/><Relationship Id="rId12" Type="http://schemas.openxmlformats.org/officeDocument/2006/relationships/image" Target="../media/image63.png"/><Relationship Id="rId11" Type="http://schemas.openxmlformats.org/officeDocument/2006/relationships/image" Target="../media/image62.png"/><Relationship Id="rId10" Type="http://schemas.openxmlformats.org/officeDocument/2006/relationships/image" Target="../media/image61.png"/><Relationship Id="rId1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9.png"/><Relationship Id="rId1" Type="http://schemas.openxmlformats.org/officeDocument/2006/relationships/tags" Target="../tags/tag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.xml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7.xml"/><Relationship Id="rId2" Type="http://schemas.openxmlformats.org/officeDocument/2006/relationships/image" Target="../media/image91.png"/><Relationship Id="rId1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98.png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image" Target="../media/image99.png"/><Relationship Id="rId1" Type="http://schemas.openxmlformats.org/officeDocument/2006/relationships/tags" Target="../tags/tag20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tags" Target="../tags/tag5.xml"/><Relationship Id="rId2" Type="http://schemas.openxmlformats.org/officeDocument/2006/relationships/image" Target="../media/image9.png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2"/>
          <p:cNvSpPr>
            <a:spLocks noChangeArrowheads="1"/>
          </p:cNvSpPr>
          <p:nvPr/>
        </p:nvSpPr>
        <p:spPr bwMode="auto">
          <a:xfrm>
            <a:off x="0" y="988695"/>
            <a:ext cx="9144000" cy="2946083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6148" name="Shape 22"/>
          <p:cNvSpPr>
            <a:spLocks noChangeArrowheads="1"/>
          </p:cNvSpPr>
          <p:nvPr/>
        </p:nvSpPr>
        <p:spPr bwMode="auto">
          <a:xfrm>
            <a:off x="733901" y="801529"/>
            <a:ext cx="7676674" cy="3319939"/>
          </a:xfrm>
          <a:prstGeom prst="rect">
            <a:avLst/>
          </a:prstGeom>
          <a:solidFill>
            <a:srgbClr val="C51A24"/>
          </a:solidFill>
          <a:ln w="12700">
            <a:noFill/>
            <a:miter lim="400000"/>
          </a:ln>
          <a:effectLst/>
        </p:spPr>
        <p:txBody>
          <a:bodyPr lIns="45718" rIns="45718" anchor="ctr"/>
          <a:lstStyle/>
          <a:p>
            <a:pPr algn="ctr"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pic>
        <p:nvPicPr>
          <p:cNvPr id="6151" name="未标题-2-01.png" descr="未标题-2-01.png"/>
          <p:cNvPicPr>
            <a:picLocks noChangeAspect="1"/>
          </p:cNvPicPr>
          <p:nvPr/>
        </p:nvPicPr>
        <p:blipFill>
          <a:blip r:embed="rId1"/>
          <a:srcRect l="11929" t="5841" r="17577" b="54250"/>
          <a:stretch>
            <a:fillRect/>
          </a:stretch>
        </p:blipFill>
        <p:spPr bwMode="auto">
          <a:xfrm>
            <a:off x="-54292" y="22860"/>
            <a:ext cx="9198293" cy="5174456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24" name="Shape 26"/>
          <p:cNvSpPr/>
          <p:nvPr/>
        </p:nvSpPr>
        <p:spPr>
          <a:xfrm>
            <a:off x="3021330" y="3127375"/>
            <a:ext cx="3148965" cy="299085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rIns="45718">
            <a:spAutoFit/>
          </a:bodyPr>
          <a:p>
            <a:pPr lvl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350" kern="0" dirty="0">
                <a:sym typeface="微软雅黑" panose="020B0503020204020204" charset="-122"/>
              </a:rPr>
              <a:t>课程负责人（实习计划设置）</a:t>
            </a:r>
            <a:endParaRPr lang="zh-CN" sz="1350" kern="0" dirty="0">
              <a:sym typeface="微软雅黑" panose="020B0503020204020204" charset="-122"/>
            </a:endParaRPr>
          </a:p>
        </p:txBody>
      </p:sp>
      <p:sp>
        <p:nvSpPr>
          <p:cNvPr id="16" name="Shape 26"/>
          <p:cNvSpPr/>
          <p:nvPr/>
        </p:nvSpPr>
        <p:spPr>
          <a:xfrm>
            <a:off x="1127760" y="1405414"/>
            <a:ext cx="6888956" cy="1337945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rIns="45718">
            <a:spAutoFit/>
          </a:bodyPr>
          <a:lstStyle/>
          <a:p>
            <a:pPr lvl="0" algn="ctr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3300" b="1" kern="0" dirty="0">
                <a:sym typeface="微软雅黑" panose="020B0503020204020204" charset="-122"/>
              </a:rPr>
              <a:t>实习实践</a:t>
            </a:r>
            <a:r>
              <a:rPr lang="zh-CN" sz="3300" b="1" kern="0" dirty="0">
                <a:sym typeface="微软雅黑" panose="020B0503020204020204" charset="-122"/>
              </a:rPr>
              <a:t>管理平台</a:t>
            </a:r>
            <a:endParaRPr lang="zh-CN" sz="3600" b="1" kern="0" dirty="0">
              <a:sym typeface="微软雅黑" panose="020B0503020204020204" charset="-122"/>
            </a:endParaRPr>
          </a:p>
          <a:p>
            <a:pPr lvl="0" algn="ctr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2100" kern="0" dirty="0">
                <a:sym typeface="微软雅黑" panose="020B0503020204020204" charset="-122"/>
              </a:rPr>
              <a:t>操作指南</a:t>
            </a:r>
            <a:endParaRPr lang="zh-CN" sz="2100" kern="0" dirty="0">
              <a:sym typeface="微软雅黑" panose="020B050302020402020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3781901" y="2923699"/>
            <a:ext cx="15801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4010978" y="4356735"/>
            <a:ext cx="1122521" cy="359569"/>
            <a:chOff x="8365" y="9148"/>
            <a:chExt cx="2357" cy="755"/>
          </a:xfrm>
        </p:grpSpPr>
        <p:sp>
          <p:nvSpPr>
            <p:cNvPr id="29" name="Shape 22"/>
            <p:cNvSpPr>
              <a:spLocks noChangeArrowheads="1"/>
            </p:cNvSpPr>
            <p:nvPr/>
          </p:nvSpPr>
          <p:spPr bwMode="auto">
            <a:xfrm>
              <a:off x="8365" y="9454"/>
              <a:ext cx="2357" cy="4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  <a:miter lim="400000"/>
            </a:ln>
          </p:spPr>
          <p:txBody>
            <a:bodyPr lIns="45718" rIns="45718" anchor="ctr"/>
            <a:p>
              <a:pPr hangingPunct="0"/>
              <a:endParaRPr lang="en-US" altLang="zh-CN" sz="1800" b="0" baseline="0">
                <a:solidFill>
                  <a:srgbClr val="DF2024"/>
                </a:solidFill>
                <a:latin typeface="Calibri" panose="020F0502020204030204" charset="0"/>
                <a:ea typeface="Calibri" panose="020F0502020204030204" charset="0"/>
              </a:endParaRPr>
            </a:p>
          </p:txBody>
        </p:sp>
        <p:sp>
          <p:nvSpPr>
            <p:cNvPr id="31" name="Shape 26"/>
            <p:cNvSpPr/>
            <p:nvPr/>
          </p:nvSpPr>
          <p:spPr>
            <a:xfrm>
              <a:off x="8647" y="9518"/>
              <a:ext cx="1793" cy="38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45718" rIns="45718">
              <a:spAutoFit/>
            </a:bodyPr>
            <a:p>
              <a:pPr algn="ctr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4200" b="0" baseline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r>
                <a:rPr lang="en-US" altLang="zh-CN" sz="600" kern="0" baseline="0" dirty="0">
                  <a:solidFill>
                    <a:srgbClr val="C00000"/>
                  </a:solidFill>
                  <a:effectLst/>
                  <a:sym typeface="微软雅黑" panose="020B0503020204020204" charset="-122"/>
                </a:rPr>
                <a:t>www.xybsyw.com</a:t>
              </a:r>
              <a:endParaRPr lang="en-US" altLang="zh-CN" sz="600" kern="0" baseline="0" dirty="0">
                <a:solidFill>
                  <a:srgbClr val="C00000"/>
                </a:solidFill>
                <a:effectLst/>
                <a:sym typeface="微软雅黑" panose="020B0503020204020204" charset="-122"/>
              </a:endParaRPr>
            </a:p>
          </p:txBody>
        </p:sp>
        <p:pic>
          <p:nvPicPr>
            <p:cNvPr id="32" name="图片 31" descr="红色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6" y="9148"/>
              <a:ext cx="1335" cy="43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hape 22"/>
          <p:cNvSpPr>
            <a:spLocks noChangeArrowheads="1"/>
          </p:cNvSpPr>
          <p:nvPr/>
        </p:nvSpPr>
        <p:spPr bwMode="auto">
          <a:xfrm>
            <a:off x="-952" y="1447324"/>
            <a:ext cx="9144953" cy="1966913"/>
          </a:xfrm>
          <a:prstGeom prst="rect">
            <a:avLst/>
          </a:prstGeom>
          <a:solidFill>
            <a:srgbClr val="C51A24"/>
          </a:solidFill>
          <a:ln w="12700">
            <a:noFill/>
            <a:miter lim="400000"/>
          </a:ln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" name="Shape 22"/>
          <p:cNvSpPr>
            <a:spLocks noChangeArrowheads="1"/>
          </p:cNvSpPr>
          <p:nvPr/>
        </p:nvSpPr>
        <p:spPr bwMode="auto">
          <a:xfrm>
            <a:off x="897255" y="1504474"/>
            <a:ext cx="1534478" cy="2319338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ffectLst>
            <a:outerShdw blurRad="76200" dir="13500000" sy="23000" kx="1200000" algn="br" rotWithShape="0">
              <a:srgbClr val="B90003">
                <a:alpha val="20000"/>
              </a:srgbClr>
            </a:outerShdw>
          </a:effectLst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1555" y="1814195"/>
            <a:ext cx="135191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7200" dirty="0" smtClean="0">
                <a:solidFill>
                  <a:srgbClr val="C00000"/>
                </a:solidFill>
                <a:effectLst/>
                <a:latin typeface="DIN Alternate" panose="020B0500000000000000" charset="0"/>
                <a:ea typeface="微软雅黑" panose="020B0503020204020204" charset="-122"/>
                <a:cs typeface="DIN Alternate" panose="020B0500000000000000" charset="0"/>
                <a:sym typeface="+mn-ea"/>
              </a:rPr>
              <a:t> </a:t>
            </a:r>
            <a:r>
              <a:rPr lang="en-US" altLang="zh-CN" sz="7200" b="1" dirty="0" smtClean="0">
                <a:solidFill>
                  <a:srgbClr val="C00000"/>
                </a:solidFill>
                <a:effectLst/>
                <a:latin typeface="DIN Alternate" panose="020B0500000000000000" charset="0"/>
                <a:ea typeface="Microsoft YaHei Bold" panose="020B0502040204020203" charset="-122"/>
                <a:cs typeface="DIN Alternate" panose="020B0500000000000000" charset="0"/>
                <a:sym typeface="+mn-ea"/>
              </a:rPr>
              <a:t>03</a:t>
            </a:r>
            <a:endParaRPr lang="en-US" altLang="zh-CN" sz="7200" b="1" dirty="0" smtClean="0">
              <a:solidFill>
                <a:srgbClr val="C00000"/>
              </a:solidFill>
              <a:effectLst/>
              <a:latin typeface="DIN Alternate" panose="020B0500000000000000" charset="0"/>
              <a:ea typeface="Microsoft YaHei Bold" panose="020B0502040204020203" charset="-122"/>
              <a:cs typeface="DIN Alternate" panose="020B0500000000000000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781776" y="2007394"/>
            <a:ext cx="4361498" cy="553085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rIns="45718" rtlCol="0">
            <a:spAutoFit/>
          </a:bodyPr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3000">
                <a:latin typeface="微软雅黑" panose="020B0503020204020204" charset="-122"/>
                <a:ea typeface="微软雅黑" panose="020B0503020204020204" charset="-122"/>
              </a:rPr>
              <a:t>实习计划</a:t>
            </a:r>
            <a:r>
              <a:rPr lang="zh-CN" sz="3000">
                <a:latin typeface="微软雅黑" panose="020B0503020204020204" charset="-122"/>
                <a:ea typeface="微软雅黑" panose="020B0503020204020204" charset="-122"/>
              </a:rPr>
              <a:t>设置</a:t>
            </a:r>
            <a:endParaRPr lang="zh-CN" sz="3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81776" y="2596039"/>
            <a:ext cx="4486751" cy="229870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tIns="34290" rIns="45718" bIns="34290" anchor="t">
            <a:spAutoFit/>
          </a:bodyPr>
          <a:p>
            <a:pPr lvl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ym typeface="+mn-ea"/>
              </a:rPr>
              <a:t>设置实习计划</a:t>
            </a:r>
            <a:r>
              <a:rPr lang="zh-CN" sz="1050" kern="0" dirty="0">
                <a:sym typeface="+mn-ea"/>
              </a:rPr>
              <a:t>流程</a:t>
            </a:r>
            <a:endParaRPr lang="zh-CN" sz="1050" kern="0" dirty="0"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10920" y="2826385"/>
            <a:ext cx="1122045" cy="4603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r"/>
            <a:r>
              <a:rPr lang="en-US" altLang="zh-CN" sz="2400" dirty="0">
                <a:solidFill>
                  <a:srgbClr val="C00000"/>
                </a:solidFill>
                <a:latin typeface="DIN Alternate" panose="020B0500000000000000" charset="0"/>
                <a:ea typeface="方正黑体简体" panose="02010601030101010101" pitchFamily="2" charset="-122"/>
                <a:cs typeface="DIN Alternate" panose="020B0500000000000000" charset="0"/>
                <a:sym typeface="Noto Serif CJK SC" panose="02020400000000000000" pitchFamily="18" charset="-122"/>
              </a:rPr>
              <a:t>PART</a:t>
            </a:r>
            <a:endParaRPr lang="en-US" altLang="zh-CN" sz="2400" dirty="0">
              <a:solidFill>
                <a:srgbClr val="C00000"/>
              </a:solidFill>
              <a:latin typeface="DIN Alternate" panose="020B0500000000000000" charset="0"/>
              <a:ea typeface="方正黑体简体" panose="02010601030101010101" pitchFamily="2" charset="-122"/>
              <a:cs typeface="DIN Alternate" panose="020B0500000000000000" charset="0"/>
              <a:sym typeface="Noto Serif CJK SC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63004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3.1</a:t>
            </a:r>
            <a:r>
              <a:rPr 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实习计划</a:t>
            </a:r>
            <a:r>
              <a:rPr 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设置</a:t>
            </a:r>
            <a:endParaRPr lang="zh-CN" sz="1500" spc="1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9600" y="514350"/>
            <a:ext cx="7757160" cy="43529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63004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3.2</a:t>
            </a:r>
            <a:r>
              <a:rPr 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实习要求设置</a:t>
            </a:r>
            <a:endParaRPr lang="zh-CN" sz="1500" spc="1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5800" y="590550"/>
            <a:ext cx="7476490" cy="41878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63004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3.2</a:t>
            </a:r>
            <a:r>
              <a:rPr 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实习要求设置</a:t>
            </a:r>
            <a:endParaRPr lang="zh-CN" sz="1500" spc="1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9600" y="666750"/>
            <a:ext cx="7626350" cy="42862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63004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3.2</a:t>
            </a:r>
            <a:r>
              <a:rPr lang="zh-CN" alt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实习</a:t>
            </a:r>
            <a:r>
              <a:rPr 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要求设置</a:t>
            </a:r>
            <a:endParaRPr lang="zh-CN" sz="1500" spc="1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9600" y="438150"/>
            <a:ext cx="7907020" cy="44392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63004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3.2</a:t>
            </a:r>
            <a:r>
              <a:rPr lang="zh-CN" alt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模板</a:t>
            </a:r>
            <a:r>
              <a:rPr lang="zh-CN" alt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设置</a:t>
            </a:r>
            <a:endParaRPr lang="zh-CN" altLang="en-US" sz="1500" spc="1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38200" y="590550"/>
            <a:ext cx="7541895" cy="42265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63004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3.3</a:t>
            </a:r>
            <a:r>
              <a:rPr lang="zh-CN" alt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实习</a:t>
            </a:r>
            <a:r>
              <a:rPr lang="zh-CN" alt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安排设置</a:t>
            </a:r>
            <a:endParaRPr lang="zh-CN" altLang="en-US" sz="1500" spc="1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5800" y="474345"/>
            <a:ext cx="7448550" cy="41954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63004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3.3</a:t>
            </a:r>
            <a:r>
              <a:rPr lang="zh-CN" alt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实习</a:t>
            </a:r>
            <a:r>
              <a:rPr lang="zh-CN" alt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安排设置</a:t>
            </a:r>
            <a:endParaRPr lang="zh-CN" altLang="en-US" sz="1500" spc="1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5840" y="762635"/>
            <a:ext cx="7352665" cy="41198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hape 22"/>
          <p:cNvSpPr>
            <a:spLocks noChangeArrowheads="1"/>
          </p:cNvSpPr>
          <p:nvPr/>
        </p:nvSpPr>
        <p:spPr bwMode="auto">
          <a:xfrm>
            <a:off x="-952" y="1447324"/>
            <a:ext cx="9144953" cy="1966913"/>
          </a:xfrm>
          <a:prstGeom prst="rect">
            <a:avLst/>
          </a:prstGeom>
          <a:solidFill>
            <a:srgbClr val="C51A24"/>
          </a:solidFill>
          <a:ln w="12700">
            <a:noFill/>
            <a:miter lim="400000"/>
          </a:ln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" name="Shape 22"/>
          <p:cNvSpPr>
            <a:spLocks noChangeArrowheads="1"/>
          </p:cNvSpPr>
          <p:nvPr/>
        </p:nvSpPr>
        <p:spPr bwMode="auto">
          <a:xfrm>
            <a:off x="897255" y="1504474"/>
            <a:ext cx="1534478" cy="2319338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ffectLst>
            <a:outerShdw blurRad="76200" dir="13500000" sy="23000" kx="1200000" algn="br" rotWithShape="0">
              <a:srgbClr val="B90003">
                <a:alpha val="20000"/>
              </a:srgbClr>
            </a:outerShdw>
          </a:effectLst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1555" y="1814195"/>
            <a:ext cx="135191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7200" dirty="0" smtClean="0">
                <a:solidFill>
                  <a:srgbClr val="C00000"/>
                </a:solidFill>
                <a:effectLst/>
                <a:latin typeface="DIN Alternate" panose="020B0500000000000000" charset="0"/>
                <a:ea typeface="微软雅黑" panose="020B0503020204020204" charset="-122"/>
                <a:cs typeface="DIN Alternate" panose="020B0500000000000000" charset="0"/>
                <a:sym typeface="+mn-ea"/>
              </a:rPr>
              <a:t> </a:t>
            </a:r>
            <a:r>
              <a:rPr lang="en-US" altLang="zh-CN" sz="7200" b="1" dirty="0" smtClean="0">
                <a:solidFill>
                  <a:srgbClr val="C00000"/>
                </a:solidFill>
                <a:effectLst/>
                <a:latin typeface="DIN Alternate" panose="020B0500000000000000" charset="0"/>
                <a:ea typeface="Microsoft YaHei Bold" panose="020B0502040204020203" charset="-122"/>
                <a:cs typeface="DIN Alternate" panose="020B0500000000000000" charset="0"/>
                <a:sym typeface="+mn-ea"/>
              </a:rPr>
              <a:t>04</a:t>
            </a:r>
            <a:endParaRPr lang="en-US" altLang="zh-CN" sz="7200" b="1" dirty="0" smtClean="0">
              <a:solidFill>
                <a:srgbClr val="C00000"/>
              </a:solidFill>
              <a:effectLst/>
              <a:latin typeface="DIN Alternate" panose="020B0500000000000000" charset="0"/>
              <a:ea typeface="Microsoft YaHei Bold" panose="020B0502040204020203" charset="-122"/>
              <a:cs typeface="DIN Alternate" panose="020B0500000000000000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781776" y="2007394"/>
            <a:ext cx="4361498" cy="553085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rIns="45718" rtlCol="0">
            <a:spAutoFit/>
          </a:bodyPr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3000">
                <a:latin typeface="微软雅黑" panose="020B0503020204020204" charset="-122"/>
                <a:ea typeface="微软雅黑" panose="020B0503020204020204" charset="-122"/>
              </a:rPr>
              <a:t>实践基地</a:t>
            </a:r>
            <a:r>
              <a:rPr lang="zh-CN" sz="3000">
                <a:latin typeface="微软雅黑" panose="020B0503020204020204" charset="-122"/>
                <a:ea typeface="微软雅黑" panose="020B0503020204020204" charset="-122"/>
              </a:rPr>
              <a:t>管理</a:t>
            </a:r>
            <a:endParaRPr lang="zh-CN" sz="3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81776" y="2596039"/>
            <a:ext cx="4486751" cy="229870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tIns="34290" rIns="45718" bIns="34290" anchor="t">
            <a:spAutoFit/>
          </a:bodyPr>
          <a:p>
            <a:pPr lvl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ym typeface="+mn-ea"/>
              </a:rPr>
              <a:t>实践基地</a:t>
            </a:r>
            <a:r>
              <a:rPr lang="en-US" altLang="zh-CN" sz="1050" kern="0" dirty="0">
                <a:sym typeface="+mn-ea"/>
              </a:rPr>
              <a:t>/</a:t>
            </a:r>
            <a:r>
              <a:rPr lang="zh-CN" sz="1050" kern="0" dirty="0">
                <a:sym typeface="+mn-ea"/>
              </a:rPr>
              <a:t>实习点的录入、使用和</a:t>
            </a:r>
            <a:r>
              <a:rPr lang="zh-CN" sz="1050" kern="0" dirty="0">
                <a:sym typeface="+mn-ea"/>
              </a:rPr>
              <a:t>管理</a:t>
            </a:r>
            <a:endParaRPr lang="zh-CN" sz="1050" kern="0" dirty="0"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10920" y="2826385"/>
            <a:ext cx="1122045" cy="4603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r"/>
            <a:r>
              <a:rPr lang="en-US" altLang="zh-CN" sz="2400" dirty="0">
                <a:solidFill>
                  <a:srgbClr val="C00000"/>
                </a:solidFill>
                <a:latin typeface="DIN Alternate" panose="020B0500000000000000" charset="0"/>
                <a:ea typeface="方正黑体简体" panose="02010601030101010101" pitchFamily="2" charset="-122"/>
                <a:cs typeface="DIN Alternate" panose="020B0500000000000000" charset="0"/>
                <a:sym typeface="Noto Serif CJK SC" panose="02020400000000000000" pitchFamily="18" charset="-122"/>
              </a:rPr>
              <a:t>PART</a:t>
            </a:r>
            <a:endParaRPr lang="en-US" altLang="zh-CN" sz="2400" dirty="0">
              <a:solidFill>
                <a:srgbClr val="C00000"/>
              </a:solidFill>
              <a:latin typeface="DIN Alternate" panose="020B0500000000000000" charset="0"/>
              <a:ea typeface="方正黑体简体" panose="02010601030101010101" pitchFamily="2" charset="-122"/>
              <a:cs typeface="DIN Alternate" panose="020B0500000000000000" charset="0"/>
              <a:sym typeface="Noto Serif CJK SC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56654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4.1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实践基地管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object 5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652656" y="818083"/>
            <a:ext cx="1842217" cy="32764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9921" y="1613878"/>
            <a:ext cx="176751" cy="2084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8856" y="1599993"/>
            <a:ext cx="477013" cy="24769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2326696" y="1587398"/>
            <a:ext cx="1450975" cy="276225"/>
            <a:chOff x="2326696" y="1587398"/>
            <a:chExt cx="1450975" cy="27622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26696" y="1611210"/>
              <a:ext cx="98578" cy="8143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01468" y="1587398"/>
              <a:ext cx="506564" cy="2658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51683" y="1605178"/>
              <a:ext cx="157314" cy="2551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57728" y="1587398"/>
              <a:ext cx="728814" cy="2760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53053" y="1602638"/>
              <a:ext cx="124294" cy="107149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87542" y="1598647"/>
            <a:ext cx="930123" cy="24621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95411" y="1971541"/>
            <a:ext cx="187243" cy="21113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8856" y="1956228"/>
            <a:ext cx="477013" cy="247695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2326696" y="1943633"/>
            <a:ext cx="2365375" cy="276225"/>
            <a:chOff x="2326696" y="1943633"/>
            <a:chExt cx="2365375" cy="27622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26696" y="1971731"/>
              <a:ext cx="98578" cy="8143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02738" y="1943633"/>
              <a:ext cx="962494" cy="2760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26663" y="1958873"/>
              <a:ext cx="580859" cy="2576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72128" y="1943633"/>
              <a:ext cx="728814" cy="2760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67453" y="1958873"/>
              <a:ext cx="124294" cy="107149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801923" y="1958361"/>
            <a:ext cx="1387356" cy="24949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402239" y="2327776"/>
            <a:ext cx="184480" cy="206909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728792" y="2298598"/>
            <a:ext cx="4237990" cy="277495"/>
            <a:chOff x="1728792" y="2298598"/>
            <a:chExt cx="4237990" cy="277495"/>
          </a:xfrm>
        </p:grpSpPr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28792" y="2312416"/>
              <a:ext cx="1852551" cy="25096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37483" y="2317648"/>
              <a:ext cx="157314" cy="25510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643528" y="2298598"/>
              <a:ext cx="2322664" cy="277329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384153" y="2686412"/>
            <a:ext cx="202488" cy="204646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1728782" y="2655468"/>
            <a:ext cx="4935855" cy="276860"/>
            <a:chOff x="1728782" y="2655468"/>
            <a:chExt cx="4935855" cy="276860"/>
          </a:xfrm>
        </p:grpSpPr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28782" y="2667439"/>
              <a:ext cx="3681371" cy="25211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66283" y="2673883"/>
              <a:ext cx="157314" cy="25510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72328" y="2655468"/>
              <a:ext cx="1191729" cy="276694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401282" y="3042647"/>
            <a:ext cx="185376" cy="204646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1729428" y="3011068"/>
            <a:ext cx="3103880" cy="277495"/>
            <a:chOff x="1729428" y="3011068"/>
            <a:chExt cx="3103880" cy="277495"/>
          </a:xfrm>
        </p:grpSpPr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29428" y="3024309"/>
              <a:ext cx="1394714" cy="25211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80283" y="3030118"/>
              <a:ext cx="157314" cy="25510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6328" y="3012338"/>
              <a:ext cx="728814" cy="27605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870223" y="3011068"/>
              <a:ext cx="962494" cy="2760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hape 22"/>
          <p:cNvSpPr>
            <a:spLocks noChangeArrowheads="1"/>
          </p:cNvSpPr>
          <p:nvPr/>
        </p:nvSpPr>
        <p:spPr bwMode="auto">
          <a:xfrm>
            <a:off x="1363980" y="1133475"/>
            <a:ext cx="7399973" cy="3068003"/>
          </a:xfrm>
          <a:prstGeom prst="rect">
            <a:avLst/>
          </a:prstGeom>
          <a:solidFill>
            <a:srgbClr val="EFEFEF"/>
          </a:solidFill>
          <a:ln w="12700">
            <a:noFill/>
            <a:miter lim="400000"/>
          </a:ln>
          <a:effectLst>
            <a:outerShdw dir="13500000" sy="23000" kx="1200000" algn="br" rotWithShape="0">
              <a:prstClr val="black">
                <a:alpha val="9000"/>
              </a:prstClr>
            </a:outerShdw>
            <a:reflection stA="45000" endPos="0" dist="50800" dir="5400000" sy="-100000" algn="bl" rotWithShape="0"/>
          </a:effectLst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3" name="Shape 22"/>
          <p:cNvSpPr>
            <a:spLocks noChangeArrowheads="1"/>
          </p:cNvSpPr>
          <p:nvPr/>
        </p:nvSpPr>
        <p:spPr bwMode="auto">
          <a:xfrm>
            <a:off x="-476" y="923925"/>
            <a:ext cx="1772603" cy="939165"/>
          </a:xfrm>
          <a:prstGeom prst="rect">
            <a:avLst/>
          </a:prstGeom>
          <a:solidFill>
            <a:srgbClr val="C51A24"/>
          </a:solidFill>
          <a:ln w="12700">
            <a:noFill/>
            <a:miter lim="400000"/>
          </a:ln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-1745153" y="-922362"/>
            <a:ext cx="1279706" cy="504321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ea typeface="字魂105号-简雅黑" panose="00000500000000000000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396240" y="1001078"/>
            <a:ext cx="967740" cy="506730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rIns="45718" rtlCol="0">
            <a:spAutoFit/>
          </a:bodyPr>
          <a:lstStyle/>
          <a:p>
            <a:pPr lvl="0" algn="dist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2700" kern="0" dirty="0">
                <a:sym typeface="+mn-ea"/>
              </a:rPr>
              <a:t>目录</a:t>
            </a:r>
            <a:endParaRPr lang="zh-CN" sz="2700" kern="0" dirty="0">
              <a:sym typeface="+mn-ea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48603" y="1484948"/>
            <a:ext cx="1286351" cy="299085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rIns="45718" rtlCol="0">
            <a:spAutoFit/>
          </a:bodyPr>
          <a:lstStyle/>
          <a:p>
            <a:pPr lvl="0" algn="ctr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350" kern="0" dirty="0">
                <a:sym typeface="+mn-ea"/>
              </a:rPr>
              <a:t>CONTENTS</a:t>
            </a:r>
            <a:endParaRPr lang="zh-CN" sz="1350" kern="0" dirty="0"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24810" y="1727200"/>
            <a:ext cx="2439035" cy="229870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lstStyle/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olidFill>
                  <a:schemeClr val="bg1">
                    <a:lumMod val="50000"/>
                  </a:schemeClr>
                </a:solidFill>
                <a:sym typeface="+mn-ea"/>
              </a:rPr>
              <a:t>校友邦平台角色介绍和整体流程概述</a:t>
            </a:r>
            <a:endParaRPr lang="zh-CN" sz="1050" kern="0" dirty="0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90520" y="1405890"/>
            <a:ext cx="2065020" cy="299085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lstStyle/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500" kern="0" dirty="0">
                <a:solidFill>
                  <a:schemeClr val="tx1"/>
                </a:solidFill>
                <a:sym typeface="+mn-ea"/>
              </a:rPr>
              <a:t>平台角色和流程概述</a:t>
            </a:r>
            <a:endParaRPr lang="zh-CN" sz="1500" kern="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30438" y="1311910"/>
            <a:ext cx="69024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altLang="zh-CN" sz="3600" dirty="0" smtClean="0">
                <a:solidFill>
                  <a:srgbClr val="C00000"/>
                </a:solidFill>
                <a:latin typeface="DIN Alternate" panose="020B0500000000000000" charset="0"/>
                <a:ea typeface="Microsoft YaHei Regular" panose="020B0502040204020203" charset="-122"/>
                <a:cs typeface="DIN Alternate" panose="020B0500000000000000" charset="0"/>
              </a:rPr>
              <a:t>01</a:t>
            </a:r>
            <a:endParaRPr lang="en-US" altLang="zh-CN" sz="3600" dirty="0" smtClean="0">
              <a:solidFill>
                <a:srgbClr val="C00000"/>
              </a:solidFill>
              <a:latin typeface="DIN Alternate" panose="020B0500000000000000" charset="0"/>
              <a:ea typeface="Microsoft YaHei Regular" panose="020B0502040204020203" charset="-122"/>
              <a:cs typeface="DIN Alternate" panose="020B0500000000000000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2924651" y="2760186"/>
            <a:ext cx="2198370" cy="229870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lstStyle/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olidFill>
                  <a:schemeClr val="bg1">
                    <a:lumMod val="50000"/>
                  </a:schemeClr>
                </a:solidFill>
                <a:sym typeface="+mn-ea"/>
              </a:rPr>
              <a:t>设置实习计划的流程</a:t>
            </a:r>
            <a:endParaRPr lang="zh-CN" sz="1050" kern="0" dirty="0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921000" y="2422525"/>
            <a:ext cx="2131060" cy="299085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lstStyle/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500" kern="0" dirty="0">
                <a:solidFill>
                  <a:schemeClr val="tx1"/>
                </a:solidFill>
                <a:sym typeface="+mn-ea"/>
              </a:rPr>
              <a:t>实习计划设置</a:t>
            </a:r>
            <a:endParaRPr lang="zh-CN" sz="1500" kern="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2204244" y="2345055"/>
            <a:ext cx="74358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altLang="zh-CN" sz="3600" dirty="0" smtClean="0">
                <a:solidFill>
                  <a:srgbClr val="C00000"/>
                </a:solidFill>
                <a:latin typeface="DIN Alternate" panose="020B0500000000000000" charset="0"/>
                <a:ea typeface="Microsoft YaHei Regular" panose="020B0502040204020203" charset="-122"/>
                <a:cs typeface="DIN Alternate" panose="020B0500000000000000" charset="0"/>
              </a:rPr>
              <a:t>03</a:t>
            </a:r>
            <a:endParaRPr lang="en-US" altLang="zh-CN" sz="3600" dirty="0" smtClean="0">
              <a:solidFill>
                <a:srgbClr val="C00000"/>
              </a:solidFill>
              <a:latin typeface="DIN Alternate" panose="020B0500000000000000" charset="0"/>
              <a:ea typeface="Microsoft YaHei Regular" panose="020B0502040204020203" charset="-122"/>
              <a:cs typeface="DIN Alternate" panose="020B0500000000000000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6043136" y="1727359"/>
            <a:ext cx="1971199" cy="229870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lstStyle/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olidFill>
                  <a:schemeClr val="bg1">
                    <a:lumMod val="50000"/>
                  </a:schemeClr>
                </a:solidFill>
                <a:sym typeface="+mn-ea"/>
              </a:rPr>
              <a:t>教师账号如何登录</a:t>
            </a:r>
            <a:endParaRPr lang="zh-CN" sz="1050" kern="0" dirty="0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6008846" y="1405890"/>
            <a:ext cx="1627823" cy="299085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lstStyle/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500" kern="0" dirty="0">
                <a:solidFill>
                  <a:schemeClr val="tx1"/>
                </a:solidFill>
                <a:sym typeface="+mn-ea"/>
              </a:rPr>
              <a:t>登录指南</a:t>
            </a:r>
            <a:endParaRPr lang="zh-CN" sz="1500" kern="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5273834" y="1311910"/>
            <a:ext cx="74676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altLang="zh-CN" sz="3600" dirty="0" smtClean="0">
                <a:solidFill>
                  <a:srgbClr val="C00000"/>
                </a:solidFill>
                <a:latin typeface="DIN Alternate" panose="020B0500000000000000" charset="0"/>
                <a:ea typeface="Microsoft YaHei Regular" panose="020B0502040204020203" charset="-122"/>
                <a:cs typeface="DIN Alternate" panose="020B0500000000000000" charset="0"/>
              </a:rPr>
              <a:t>02</a:t>
            </a:r>
            <a:endParaRPr lang="en-US" altLang="zh-CN" sz="3600" dirty="0" smtClean="0">
              <a:solidFill>
                <a:srgbClr val="C00000"/>
              </a:solidFill>
              <a:latin typeface="DIN Alternate" panose="020B0500000000000000" charset="0"/>
              <a:ea typeface="Microsoft YaHei Regular" panose="020B0502040204020203" charset="-122"/>
              <a:cs typeface="DIN Alternate" panose="020B0500000000000000" charset="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6043295" y="2760345"/>
            <a:ext cx="2258695" cy="229870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lstStyle/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olidFill>
                  <a:schemeClr val="bg1">
                    <a:lumMod val="50000"/>
                  </a:schemeClr>
                </a:solidFill>
                <a:sym typeface="+mn-ea"/>
              </a:rPr>
              <a:t>实习基地</a:t>
            </a:r>
            <a:r>
              <a:rPr lang="en-US" altLang="zh-CN" sz="1050" kern="0" dirty="0">
                <a:solidFill>
                  <a:schemeClr val="bg1">
                    <a:lumMod val="50000"/>
                  </a:schemeClr>
                </a:solidFill>
                <a:sym typeface="+mn-ea"/>
              </a:rPr>
              <a:t>/</a:t>
            </a:r>
            <a:r>
              <a:rPr lang="zh-CN" altLang="en-US" sz="1050" kern="0" dirty="0">
                <a:solidFill>
                  <a:schemeClr val="bg1">
                    <a:lumMod val="50000"/>
                  </a:schemeClr>
                </a:solidFill>
                <a:sym typeface="+mn-ea"/>
              </a:rPr>
              <a:t>实习点录入、使用和管理</a:t>
            </a:r>
            <a:endParaRPr lang="zh-CN" altLang="en-US" sz="1050" kern="0" dirty="0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6009005" y="2421890"/>
            <a:ext cx="2004695" cy="299085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lstStyle/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500" kern="0" dirty="0">
                <a:solidFill>
                  <a:schemeClr val="tx1"/>
                </a:solidFill>
                <a:sym typeface="+mn-ea"/>
              </a:rPr>
              <a:t>实践基地管理</a:t>
            </a:r>
            <a:endParaRPr lang="zh-CN" sz="1500" kern="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5267484" y="2345055"/>
            <a:ext cx="75946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altLang="zh-CN" sz="3600" dirty="0" smtClean="0">
                <a:solidFill>
                  <a:srgbClr val="C00000"/>
                </a:solidFill>
                <a:latin typeface="DIN Alternate" panose="020B0500000000000000" charset="0"/>
                <a:ea typeface="Microsoft YaHei Regular" panose="020B0502040204020203" charset="-122"/>
                <a:cs typeface="DIN Alternate" panose="020B0500000000000000" charset="0"/>
              </a:rPr>
              <a:t>04</a:t>
            </a:r>
            <a:endParaRPr lang="en-US" altLang="zh-CN" sz="3600" dirty="0" smtClean="0">
              <a:solidFill>
                <a:srgbClr val="C00000"/>
              </a:solidFill>
              <a:latin typeface="DIN Alternate" panose="020B0500000000000000" charset="0"/>
              <a:ea typeface="Microsoft YaHei Regular" panose="020B0502040204020203" charset="-122"/>
              <a:cs typeface="DIN Alternate" panose="020B0500000000000000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30914" y="3340735"/>
            <a:ext cx="743585" cy="645160"/>
          </a:xfrm>
          <a:prstGeom prst="rect">
            <a:avLst/>
          </a:prstGeom>
        </p:spPr>
        <p:txBody>
          <a:bodyPr wrap="none">
            <a:spAutoFit/>
          </a:bodyPr>
          <a:p>
            <a:pPr algn="ctr" defTabSz="914400"/>
            <a:r>
              <a:rPr lang="en-US" altLang="zh-CN" sz="3600" dirty="0" smtClean="0">
                <a:solidFill>
                  <a:srgbClr val="C00000"/>
                </a:solidFill>
                <a:latin typeface="DIN Alternate" panose="020B0500000000000000" charset="0"/>
                <a:ea typeface="Microsoft YaHei Regular" panose="020B0502040204020203" charset="-122"/>
                <a:cs typeface="DIN Alternate" panose="020B0500000000000000" charset="0"/>
              </a:rPr>
              <a:t>05</a:t>
            </a:r>
            <a:endParaRPr lang="en-US" altLang="zh-CN" sz="3600" dirty="0" smtClean="0">
              <a:solidFill>
                <a:srgbClr val="C00000"/>
              </a:solidFill>
              <a:latin typeface="DIN Alternate" panose="020B0500000000000000" charset="0"/>
              <a:ea typeface="Microsoft YaHei Regular" panose="020B0502040204020203" charset="-122"/>
              <a:cs typeface="DIN Alternate" panose="020B0500000000000000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65897" y="3340735"/>
            <a:ext cx="75946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altLang="zh-CN" sz="3600" dirty="0" smtClean="0">
                <a:solidFill>
                  <a:srgbClr val="C00000"/>
                </a:solidFill>
                <a:latin typeface="DIN Alternate" panose="020B0500000000000000" charset="0"/>
                <a:ea typeface="Microsoft YaHei Regular" panose="020B0502040204020203" charset="-122"/>
                <a:cs typeface="DIN Alternate" panose="020B0500000000000000" charset="0"/>
              </a:rPr>
              <a:t>06</a:t>
            </a:r>
            <a:endParaRPr lang="en-US" altLang="zh-CN" sz="3600" dirty="0" smtClean="0">
              <a:solidFill>
                <a:srgbClr val="C00000"/>
              </a:solidFill>
              <a:latin typeface="DIN Alternate" panose="020B0500000000000000" charset="0"/>
              <a:ea typeface="Microsoft YaHei Regular" panose="020B0502040204020203" charset="-122"/>
              <a:cs typeface="DIN Alternate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21000" y="3456940"/>
            <a:ext cx="2131060" cy="299085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500" kern="0" dirty="0">
                <a:solidFill>
                  <a:schemeClr val="tx1"/>
                </a:solidFill>
                <a:sym typeface="+mn-ea"/>
              </a:rPr>
              <a:t>统计报表</a:t>
            </a:r>
            <a:endParaRPr lang="zh-CN" sz="1500" kern="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043295" y="3456940"/>
            <a:ext cx="2131060" cy="299085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lstStyle/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500" kern="0" dirty="0">
                <a:solidFill>
                  <a:schemeClr val="tx1"/>
                </a:solidFill>
                <a:sym typeface="+mn-ea"/>
              </a:rPr>
              <a:t>移动端功能</a:t>
            </a:r>
            <a:r>
              <a:rPr lang="zh-CN" sz="1500" kern="0" dirty="0">
                <a:solidFill>
                  <a:schemeClr val="tx1"/>
                </a:solidFill>
                <a:sym typeface="+mn-ea"/>
              </a:rPr>
              <a:t>介绍</a:t>
            </a:r>
            <a:endParaRPr lang="zh-CN" sz="1500" kern="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47511" y="3797776"/>
            <a:ext cx="2198370" cy="229870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olidFill>
                  <a:schemeClr val="bg1">
                    <a:lumMod val="50000"/>
                  </a:schemeClr>
                </a:solidFill>
                <a:sym typeface="+mn-ea"/>
              </a:rPr>
              <a:t>实习数据的查看、统计和导出</a:t>
            </a:r>
            <a:endParaRPr lang="zh-CN" sz="1050" kern="0" dirty="0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43136" y="3755866"/>
            <a:ext cx="2198370" cy="229870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lstStyle/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olidFill>
                  <a:schemeClr val="bg1">
                    <a:lumMod val="50000"/>
                  </a:schemeClr>
                </a:solidFill>
                <a:sym typeface="+mn-ea"/>
              </a:rPr>
              <a:t>移动端操作</a:t>
            </a:r>
            <a:r>
              <a:rPr lang="zh-CN" sz="1050" kern="0" dirty="0">
                <a:solidFill>
                  <a:schemeClr val="bg1">
                    <a:lumMod val="50000"/>
                  </a:schemeClr>
                </a:solidFill>
                <a:sym typeface="+mn-ea"/>
              </a:rPr>
              <a:t>指南</a:t>
            </a:r>
            <a:endParaRPr lang="zh-CN" sz="1050" kern="0" dirty="0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 txBox="1"/>
          <p:nvPr/>
        </p:nvSpPr>
        <p:spPr>
          <a:xfrm>
            <a:off x="337820" y="169545"/>
            <a:ext cx="165290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4.1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实践基地管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3400" y="666750"/>
            <a:ext cx="7807960" cy="44151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537972" y="638555"/>
            <a:ext cx="8179434" cy="4036060"/>
            <a:chOff x="537972" y="638555"/>
            <a:chExt cx="8179434" cy="4036060"/>
          </a:xfrm>
        </p:grpSpPr>
        <p:pic>
          <p:nvPicPr>
            <p:cNvPr id="5" name="object 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37972" y="638555"/>
              <a:ext cx="8179308" cy="40355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0176" y="886231"/>
              <a:ext cx="1417739" cy="4049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8581" y="902106"/>
              <a:ext cx="310540" cy="3859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75057" y="885596"/>
              <a:ext cx="2433142" cy="4062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57598" y="1129436"/>
              <a:ext cx="3045917" cy="4056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4180" y="1145946"/>
              <a:ext cx="310540" cy="3859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00657" y="1130071"/>
              <a:ext cx="876795" cy="4056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58194" y="1373276"/>
              <a:ext cx="1013320" cy="4037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62181" y="1389786"/>
              <a:ext cx="310540" cy="38594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8657" y="1373911"/>
              <a:ext cx="2833789" cy="4056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69701" y="1617116"/>
              <a:ext cx="2221014" cy="40499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81381" y="1633626"/>
              <a:ext cx="310540" cy="38594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87857" y="1617751"/>
              <a:ext cx="1621535" cy="4056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60569" y="1860956"/>
              <a:ext cx="2501798" cy="405625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37820" y="169545"/>
            <a:ext cx="147002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3.2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实践基地管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18990" y="3154044"/>
            <a:ext cx="368236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1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基地</a:t>
            </a:r>
            <a:r>
              <a:rPr sz="1400" b="1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/</a:t>
            </a:r>
            <a:r>
              <a:rPr sz="1400" spc="1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实习点名称请用实习单位完整名称或正</a:t>
            </a:r>
            <a:r>
              <a:rPr sz="14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确 </a:t>
            </a:r>
            <a:r>
              <a:rPr sz="1400" spc="1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的统一社会信用代码，以避免同一个单位对</a:t>
            </a:r>
            <a:r>
              <a:rPr sz="1400" spc="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应 </a:t>
            </a:r>
            <a:r>
              <a:rPr sz="1400" spc="1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多个实习基地</a:t>
            </a:r>
            <a:r>
              <a:rPr sz="1400" b="1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/</a:t>
            </a:r>
            <a:r>
              <a:rPr sz="1400" spc="1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实习点的情</a:t>
            </a:r>
            <a:r>
              <a:rPr sz="1400" spc="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况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65544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4.1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实践基地管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8600" y="895350"/>
            <a:ext cx="8597265" cy="40176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hape 22"/>
          <p:cNvSpPr>
            <a:spLocks noChangeArrowheads="1"/>
          </p:cNvSpPr>
          <p:nvPr/>
        </p:nvSpPr>
        <p:spPr bwMode="auto">
          <a:xfrm>
            <a:off x="-952" y="1447324"/>
            <a:ext cx="9144953" cy="1966913"/>
          </a:xfrm>
          <a:prstGeom prst="rect">
            <a:avLst/>
          </a:prstGeom>
          <a:solidFill>
            <a:srgbClr val="C51A24"/>
          </a:solidFill>
          <a:ln w="12700">
            <a:noFill/>
            <a:miter lim="400000"/>
          </a:ln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" name="Shape 22"/>
          <p:cNvSpPr>
            <a:spLocks noChangeArrowheads="1"/>
          </p:cNvSpPr>
          <p:nvPr/>
        </p:nvSpPr>
        <p:spPr bwMode="auto">
          <a:xfrm>
            <a:off x="897255" y="1504474"/>
            <a:ext cx="1534478" cy="2319338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ffectLst>
            <a:outerShdw blurRad="76200" dir="13500000" sy="23000" kx="1200000" algn="br" rotWithShape="0">
              <a:srgbClr val="B90003">
                <a:alpha val="20000"/>
              </a:srgbClr>
            </a:outerShdw>
          </a:effectLst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1555" y="1814195"/>
            <a:ext cx="135191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7200" dirty="0" smtClean="0">
                <a:solidFill>
                  <a:srgbClr val="C00000"/>
                </a:solidFill>
                <a:effectLst/>
                <a:latin typeface="DIN Alternate" panose="020B0500000000000000" charset="0"/>
                <a:ea typeface="微软雅黑" panose="020B0503020204020204" charset="-122"/>
                <a:cs typeface="DIN Alternate" panose="020B0500000000000000" charset="0"/>
                <a:sym typeface="+mn-ea"/>
              </a:rPr>
              <a:t> </a:t>
            </a:r>
            <a:r>
              <a:rPr lang="en-US" altLang="zh-CN" sz="7200" b="1" dirty="0" smtClean="0">
                <a:solidFill>
                  <a:srgbClr val="C00000"/>
                </a:solidFill>
                <a:effectLst/>
                <a:latin typeface="DIN Alternate" panose="020B0500000000000000" charset="0"/>
                <a:ea typeface="Microsoft YaHei Bold" panose="020B0502040204020203" charset="-122"/>
                <a:cs typeface="DIN Alternate" panose="020B0500000000000000" charset="0"/>
                <a:sym typeface="+mn-ea"/>
              </a:rPr>
              <a:t>05</a:t>
            </a:r>
            <a:endParaRPr lang="en-US" altLang="zh-CN" sz="7200" b="1" dirty="0" smtClean="0">
              <a:solidFill>
                <a:srgbClr val="C00000"/>
              </a:solidFill>
              <a:effectLst/>
              <a:latin typeface="DIN Alternate" panose="020B0500000000000000" charset="0"/>
              <a:ea typeface="Microsoft YaHei Bold" panose="020B0502040204020203" charset="-122"/>
              <a:cs typeface="DIN Alternate" panose="020B0500000000000000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781776" y="2007394"/>
            <a:ext cx="4361498" cy="553085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rIns="45718" rtlCol="0">
            <a:spAutoFit/>
          </a:bodyPr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3000">
                <a:latin typeface="微软雅黑" panose="020B0503020204020204" charset="-122"/>
                <a:ea typeface="微软雅黑" panose="020B0503020204020204" charset="-122"/>
              </a:rPr>
              <a:t>统计</a:t>
            </a:r>
            <a:r>
              <a:rPr lang="zh-CN" altLang="en-US" sz="3000">
                <a:latin typeface="微软雅黑" panose="020B0503020204020204" charset="-122"/>
                <a:ea typeface="微软雅黑" panose="020B0503020204020204" charset="-122"/>
              </a:rPr>
              <a:t>报表</a:t>
            </a:r>
            <a:endParaRPr lang="zh-CN" altLang="en-US" sz="3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81776" y="2596039"/>
            <a:ext cx="4486751" cy="229870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tIns="34290" rIns="45718" bIns="34290" anchor="t">
            <a:spAutoFit/>
          </a:bodyPr>
          <a:p>
            <a:pPr lvl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ym typeface="+mn-ea"/>
              </a:rPr>
              <a:t>实习数据的统计、查看和</a:t>
            </a:r>
            <a:r>
              <a:rPr lang="zh-CN" sz="1050" kern="0" dirty="0">
                <a:sym typeface="+mn-ea"/>
              </a:rPr>
              <a:t>导出</a:t>
            </a:r>
            <a:endParaRPr lang="zh-CN" sz="1050" kern="0" dirty="0"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10920" y="2826385"/>
            <a:ext cx="1122045" cy="4603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r"/>
            <a:r>
              <a:rPr lang="en-US" altLang="zh-CN" sz="2400" dirty="0">
                <a:solidFill>
                  <a:srgbClr val="C00000"/>
                </a:solidFill>
                <a:latin typeface="DIN Alternate" panose="020B0500000000000000" charset="0"/>
                <a:ea typeface="方正黑体简体" panose="02010601030101010101" pitchFamily="2" charset="-122"/>
                <a:cs typeface="DIN Alternate" panose="020B0500000000000000" charset="0"/>
                <a:sym typeface="Noto Serif CJK SC" panose="02020400000000000000" pitchFamily="18" charset="-122"/>
              </a:rPr>
              <a:t>PART</a:t>
            </a:r>
            <a:endParaRPr lang="en-US" altLang="zh-CN" sz="2400" dirty="0">
              <a:solidFill>
                <a:srgbClr val="C00000"/>
              </a:solidFill>
              <a:latin typeface="DIN Alternate" panose="020B0500000000000000" charset="0"/>
              <a:ea typeface="方正黑体简体" panose="02010601030101010101" pitchFamily="2" charset="-122"/>
              <a:cs typeface="DIN Alternate" panose="020B0500000000000000" charset="0"/>
              <a:sym typeface="Noto Serif CJK SC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319530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5.1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统计报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表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object 5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780540" y="821891"/>
            <a:ext cx="1841651" cy="3222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9604" y="1614195"/>
            <a:ext cx="176751" cy="2084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8458" y="1598994"/>
            <a:ext cx="1617287" cy="24678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469378" y="1585810"/>
            <a:ext cx="1124585" cy="277495"/>
            <a:chOff x="3469378" y="1585810"/>
            <a:chExt cx="1124585" cy="27749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69378" y="1611527"/>
              <a:ext cx="98578" cy="8143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44150" y="1585810"/>
              <a:ext cx="961859" cy="2773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69345" y="1602955"/>
              <a:ext cx="124294" cy="107149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99646" y="1599629"/>
            <a:ext cx="549798" cy="2467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95093" y="1971858"/>
            <a:ext cx="187243" cy="21113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28457" y="1958678"/>
            <a:ext cx="2835219" cy="24949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01921" y="2328093"/>
            <a:ext cx="184480" cy="21113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27847" y="2318312"/>
            <a:ext cx="474866" cy="240210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2326378" y="2298915"/>
            <a:ext cx="1777364" cy="277495"/>
            <a:chOff x="2326378" y="2298915"/>
            <a:chExt cx="1777364" cy="27749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26378" y="2328283"/>
              <a:ext cx="98578" cy="8143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12580" y="2298915"/>
              <a:ext cx="488784" cy="2754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51365" y="2317965"/>
              <a:ext cx="157314" cy="25510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58680" y="2300820"/>
              <a:ext cx="501484" cy="2754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06355" y="2317965"/>
              <a:ext cx="157314" cy="25510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11765" y="2300185"/>
              <a:ext cx="504659" cy="27478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79125" y="2315425"/>
              <a:ext cx="124294" cy="107149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220235" y="2479820"/>
            <a:ext cx="79229" cy="79986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4579358" y="2298915"/>
            <a:ext cx="1222375" cy="277495"/>
            <a:chOff x="4579358" y="2298915"/>
            <a:chExt cx="1222375" cy="277495"/>
          </a:xfrm>
        </p:grpSpPr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9358" y="2328283"/>
              <a:ext cx="98578" cy="8143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56035" y="2298915"/>
              <a:ext cx="503389" cy="27605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04345" y="2317965"/>
              <a:ext cx="157314" cy="25510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11025" y="2299550"/>
              <a:ext cx="490689" cy="27669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77115" y="2315425"/>
              <a:ext cx="124294" cy="107149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906766" y="2316397"/>
            <a:ext cx="1926227" cy="252695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383836" y="2686730"/>
            <a:ext cx="202488" cy="204646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728538" y="2669015"/>
            <a:ext cx="477013" cy="247695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2326378" y="2668334"/>
            <a:ext cx="1353185" cy="251460"/>
            <a:chOff x="2326378" y="2668334"/>
            <a:chExt cx="1353185" cy="251460"/>
          </a:xfrm>
        </p:grpSpPr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26378" y="2684518"/>
              <a:ext cx="98578" cy="7714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438405" y="2668334"/>
              <a:ext cx="1140715" cy="25096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54945" y="2671660"/>
              <a:ext cx="124294" cy="107149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785224" y="2662304"/>
            <a:ext cx="3293049" cy="256906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400965" y="3042965"/>
            <a:ext cx="185376" cy="204646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710758" y="3025250"/>
            <a:ext cx="477013" cy="247695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2312884" y="3012655"/>
            <a:ext cx="1120140" cy="272415"/>
            <a:chOff x="2312884" y="3012655"/>
            <a:chExt cx="1120140" cy="272415"/>
          </a:xfrm>
        </p:grpSpPr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12884" y="3040753"/>
              <a:ext cx="98578" cy="8143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383370" y="3012655"/>
              <a:ext cx="944079" cy="27224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08565" y="3027895"/>
              <a:ext cx="124294" cy="107149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543000" y="3023860"/>
            <a:ext cx="4361123" cy="249492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385564" y="3384986"/>
            <a:ext cx="781963" cy="246780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392896" y="3715035"/>
            <a:ext cx="5342744" cy="195484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6833433" y="3702558"/>
            <a:ext cx="809625" cy="224154"/>
            <a:chOff x="6833433" y="3702558"/>
            <a:chExt cx="809625" cy="224154"/>
          </a:xfrm>
        </p:grpSpPr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833433" y="3732079"/>
              <a:ext cx="71549" cy="5887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884543" y="3702558"/>
              <a:ext cx="757999" cy="223964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1405690" y="3992117"/>
            <a:ext cx="259079" cy="194945"/>
            <a:chOff x="1405690" y="3992117"/>
            <a:chExt cx="259079" cy="194945"/>
          </a:xfrm>
        </p:grpSpPr>
        <p:pic>
          <p:nvPicPr>
            <p:cNvPr id="53" name="object 5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405690" y="3993293"/>
              <a:ext cx="162881" cy="19328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558798" y="3992117"/>
              <a:ext cx="105854" cy="92519"/>
            </a:xfrm>
            <a:prstGeom prst="rect">
              <a:avLst/>
            </a:prstGeom>
          </p:spPr>
        </p:pic>
      </p:grpSp>
      <p:pic>
        <p:nvPicPr>
          <p:cNvPr id="55" name="object 55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764948" y="3996102"/>
            <a:ext cx="3014890" cy="191866"/>
          </a:xfrm>
          <a:prstGeom prst="rect">
            <a:avLst/>
          </a:prstGeom>
        </p:spPr>
      </p:pic>
      <p:grpSp>
        <p:nvGrpSpPr>
          <p:cNvPr id="56" name="object 56"/>
          <p:cNvGrpSpPr/>
          <p:nvPr/>
        </p:nvGrpSpPr>
        <p:grpSpPr>
          <a:xfrm>
            <a:off x="4881841" y="3979417"/>
            <a:ext cx="1050290" cy="224154"/>
            <a:chOff x="4881841" y="3979417"/>
            <a:chExt cx="1050290" cy="224154"/>
          </a:xfrm>
        </p:grpSpPr>
        <p:pic>
          <p:nvPicPr>
            <p:cNvPr id="57" name="object 5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881841" y="4008939"/>
              <a:ext cx="71549" cy="5887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928743" y="3979417"/>
              <a:ext cx="923734" cy="22396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825998" y="3992117"/>
              <a:ext cx="105854" cy="92519"/>
            </a:xfrm>
            <a:prstGeom prst="rect">
              <a:avLst/>
            </a:prstGeom>
          </p:spPr>
        </p:pic>
      </p:grpSp>
      <p:pic>
        <p:nvPicPr>
          <p:cNvPr id="60" name="object 60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036301" y="3996320"/>
            <a:ext cx="877142" cy="194384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7011137" y="4008921"/>
            <a:ext cx="347331" cy="155432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7454289" y="3992694"/>
            <a:ext cx="541515" cy="193833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393529" y="4273550"/>
            <a:ext cx="602820" cy="1913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 txBox="1"/>
          <p:nvPr/>
        </p:nvSpPr>
        <p:spPr>
          <a:xfrm>
            <a:off x="337820" y="169545"/>
            <a:ext cx="1592580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.1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查看统计报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表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3400" y="742950"/>
            <a:ext cx="8162290" cy="415163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260" y="606425"/>
            <a:ext cx="7564120" cy="3615690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 flipV="1">
            <a:off x="3347403" y="4150360"/>
            <a:ext cx="144145" cy="3600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064510" y="4587875"/>
            <a:ext cx="3015615" cy="306705"/>
          </a:xfrm>
          <a:prstGeom prst="rect">
            <a:avLst/>
          </a:prstGeom>
          <a:noFill/>
          <a:effectLst>
            <a:glow rad="1079500">
              <a:schemeClr val="accent3">
                <a:satMod val="175000"/>
                <a:alpha val="10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1400" b="0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3</a:t>
            </a:r>
            <a:r>
              <a:rPr lang="zh-CN" altLang="en-US" sz="1400" b="0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.点击下方四个模块查看实时数据</a:t>
            </a:r>
            <a:endParaRPr lang="en-US" altLang="zh-CN" sz="1400" noProof="1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ctrTitle"/>
          </p:nvPr>
        </p:nvSpPr>
        <p:spPr>
          <a:xfrm>
            <a:off x="259080" y="235585"/>
            <a:ext cx="4225290" cy="230505"/>
          </a:xfrm>
        </p:spPr>
        <p:txBody>
          <a:bodyPr/>
          <a:p>
            <a:r>
              <a:rPr lang="en-US" altLang="zh-CN" b="0">
                <a:solidFill>
                  <a:schemeClr val="tx1"/>
                </a:solidFill>
                <a:sym typeface="+mn-ea"/>
              </a:rPr>
              <a:t>5.2</a:t>
            </a:r>
            <a:r>
              <a:rPr lang="zh-CN" altLang="en-US" b="0">
                <a:solidFill>
                  <a:schemeClr val="tx1"/>
                </a:solidFill>
                <a:sym typeface="+mn-ea"/>
              </a:rPr>
              <a:t>实习数据监控</a:t>
            </a:r>
            <a:r>
              <a:rPr lang="en-US" altLang="zh-CN">
                <a:sym typeface="+mn-ea"/>
              </a:rPr>
              <a:t>.6 </a:t>
            </a:r>
            <a:r>
              <a:rPr lang="zh-CN" altLang="en-US">
                <a:sym typeface="+mn-ea"/>
              </a:rPr>
              <a:t>数据监控大屏</a:t>
            </a:r>
            <a:r>
              <a:rPr lang="zh-CN" altLang="en-US">
                <a:sym typeface="Calibri" panose="020F0502020204030204" charset="0"/>
              </a:rPr>
              <a:t>（专业版）</a:t>
            </a:r>
            <a:endParaRPr lang="zh-CN" altLang="en-US">
              <a:sym typeface="+mn-ea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4067493" y="4156075"/>
            <a:ext cx="0" cy="3600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4859973" y="4156075"/>
            <a:ext cx="0" cy="3600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5507673" y="4156075"/>
            <a:ext cx="144145" cy="3600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hape 22"/>
          <p:cNvSpPr>
            <a:spLocks noChangeArrowheads="1"/>
          </p:cNvSpPr>
          <p:nvPr/>
        </p:nvSpPr>
        <p:spPr bwMode="auto">
          <a:xfrm>
            <a:off x="-952" y="1447324"/>
            <a:ext cx="9144953" cy="1966913"/>
          </a:xfrm>
          <a:prstGeom prst="rect">
            <a:avLst/>
          </a:prstGeom>
          <a:solidFill>
            <a:srgbClr val="C51A24"/>
          </a:solidFill>
          <a:ln w="12700">
            <a:noFill/>
            <a:miter lim="400000"/>
          </a:ln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" name="Shape 22"/>
          <p:cNvSpPr>
            <a:spLocks noChangeArrowheads="1"/>
          </p:cNvSpPr>
          <p:nvPr/>
        </p:nvSpPr>
        <p:spPr bwMode="auto">
          <a:xfrm>
            <a:off x="897255" y="1504474"/>
            <a:ext cx="1534478" cy="2319338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ffectLst>
            <a:outerShdw blurRad="76200" dir="13500000" sy="23000" kx="1200000" algn="br" rotWithShape="0">
              <a:srgbClr val="B90003">
                <a:alpha val="20000"/>
              </a:srgbClr>
            </a:outerShdw>
          </a:effectLst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1555" y="1814195"/>
            <a:ext cx="135191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7200" dirty="0" smtClean="0">
                <a:solidFill>
                  <a:srgbClr val="C00000"/>
                </a:solidFill>
                <a:effectLst/>
                <a:latin typeface="DIN Alternate" panose="020B0500000000000000" charset="0"/>
                <a:ea typeface="微软雅黑" panose="020B0503020204020204" charset="-122"/>
                <a:cs typeface="DIN Alternate" panose="020B0500000000000000" charset="0"/>
                <a:sym typeface="+mn-ea"/>
              </a:rPr>
              <a:t> </a:t>
            </a:r>
            <a:r>
              <a:rPr lang="en-US" altLang="zh-CN" sz="7200" b="1" dirty="0" smtClean="0">
                <a:solidFill>
                  <a:srgbClr val="C00000"/>
                </a:solidFill>
                <a:effectLst/>
                <a:latin typeface="DIN Alternate" panose="020B0500000000000000" charset="0"/>
                <a:ea typeface="Microsoft YaHei Bold" panose="020B0502040204020203" charset="-122"/>
                <a:cs typeface="DIN Alternate" panose="020B0500000000000000" charset="0"/>
                <a:sym typeface="+mn-ea"/>
              </a:rPr>
              <a:t>06</a:t>
            </a:r>
            <a:endParaRPr lang="en-US" altLang="zh-CN" sz="7200" b="1" dirty="0" smtClean="0">
              <a:solidFill>
                <a:srgbClr val="C00000"/>
              </a:solidFill>
              <a:effectLst/>
              <a:latin typeface="DIN Alternate" panose="020B0500000000000000" charset="0"/>
              <a:ea typeface="Microsoft YaHei Bold" panose="020B0502040204020203" charset="-122"/>
              <a:cs typeface="DIN Alternate" panose="020B0500000000000000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781776" y="2007394"/>
            <a:ext cx="4361498" cy="553085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rIns="45718" rtlCol="0">
            <a:spAutoFit/>
          </a:bodyPr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3000">
                <a:latin typeface="微软雅黑" panose="020B0503020204020204" charset="-122"/>
                <a:ea typeface="微软雅黑" panose="020B0503020204020204" charset="-122"/>
              </a:rPr>
              <a:t>移动端操作</a:t>
            </a:r>
            <a:endParaRPr lang="zh-CN" sz="3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81776" y="2596039"/>
            <a:ext cx="4486751" cy="229870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tIns="34290" rIns="45718" bIns="34290" anchor="t">
            <a:spAutoFit/>
          </a:bodyPr>
          <a:p>
            <a:pPr lvl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ym typeface="+mn-ea"/>
              </a:rPr>
              <a:t>微信小程序端的操作说明</a:t>
            </a:r>
            <a:endParaRPr lang="zh-CN" sz="1050" kern="0" dirty="0"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10920" y="2826385"/>
            <a:ext cx="1122045" cy="4603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r"/>
            <a:r>
              <a:rPr lang="en-US" altLang="zh-CN" sz="2400" dirty="0">
                <a:solidFill>
                  <a:srgbClr val="C00000"/>
                </a:solidFill>
                <a:latin typeface="DIN Alternate" panose="020B0500000000000000" charset="0"/>
                <a:ea typeface="方正黑体简体" panose="02010601030101010101" pitchFamily="2" charset="-122"/>
                <a:cs typeface="DIN Alternate" panose="020B0500000000000000" charset="0"/>
                <a:sym typeface="Noto Serif CJK SC" panose="02020400000000000000" pitchFamily="18" charset="-122"/>
              </a:rPr>
              <a:t>PART</a:t>
            </a:r>
            <a:endParaRPr lang="en-US" altLang="zh-CN" sz="2400" dirty="0">
              <a:solidFill>
                <a:srgbClr val="C00000"/>
              </a:solidFill>
              <a:latin typeface="DIN Alternate" panose="020B0500000000000000" charset="0"/>
              <a:ea typeface="方正黑体简体" panose="02010601030101010101" pitchFamily="2" charset="-122"/>
              <a:cs typeface="DIN Alternate" panose="020B0500000000000000" charset="0"/>
              <a:sym typeface="Noto Serif CJK SC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9080" y="235744"/>
            <a:ext cx="5461159" cy="230505"/>
          </a:xfrm>
        </p:spPr>
        <p:txBody>
          <a:bodyPr/>
          <a:p>
            <a:r>
              <a:rPr lang="en-US" altLang="zh-CN" b="0">
                <a:solidFill>
                  <a:schemeClr val="tx1"/>
                </a:solidFill>
                <a:sym typeface="+mn-ea"/>
              </a:rPr>
              <a:t>6.1</a:t>
            </a:r>
            <a:r>
              <a:rPr lang="zh-CN" altLang="en-US" b="0">
                <a:solidFill>
                  <a:schemeClr val="tx1"/>
                </a:solidFill>
                <a:sym typeface="+mn-ea"/>
              </a:rPr>
              <a:t>小程序管理界面</a:t>
            </a:r>
            <a:r>
              <a:rPr lang="zh-CN" b="0">
                <a:sym typeface="+mn-ea"/>
              </a:rPr>
              <a:t>小</a:t>
            </a:r>
            <a:r>
              <a:rPr lang="zh-CN">
                <a:sym typeface="+mn-ea"/>
              </a:rPr>
              <a:t>程序</a:t>
            </a:r>
            <a:r>
              <a:rPr lang="en-US" altLang="zh-CN">
                <a:sym typeface="+mn-ea"/>
              </a:rPr>
              <a:t>-</a:t>
            </a:r>
            <a:r>
              <a:rPr lang="zh-CN" altLang="en-US">
                <a:sym typeface="+mn-ea"/>
              </a:rPr>
              <a:t>工作台</a:t>
            </a:r>
            <a:endParaRPr lang="zh-CN" altLang="en-US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628015"/>
            <a:ext cx="2113280" cy="3623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30" y="628015"/>
            <a:ext cx="2103755" cy="36417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755" y="628015"/>
            <a:ext cx="2134870" cy="36937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780" y="699770"/>
            <a:ext cx="2091690" cy="36195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28040" y="1636395"/>
            <a:ext cx="958850" cy="275590"/>
          </a:xfrm>
          <a:prstGeom prst="rect">
            <a:avLst/>
          </a:prstGeom>
          <a:noFill/>
          <a:effectLst>
            <a:glow rad="1079500">
              <a:schemeClr val="accent3">
                <a:satMod val="175000"/>
                <a:alpha val="10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1200" b="0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可切换权限</a:t>
            </a:r>
            <a:endParaRPr lang="zh-CN" altLang="en-US" noProof="1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251460" y="1348105"/>
            <a:ext cx="695960" cy="288290"/>
          </a:xfrm>
          <a:prstGeom prst="rect">
            <a:avLst/>
          </a:prstGeom>
          <a:noFill/>
          <a:ln w="28575">
            <a:solidFill>
              <a:srgbClr val="C51A24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39750" y="4413250"/>
            <a:ext cx="66116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说明：切换账号角色权限需要老师账号有多个角色权限。如需要管理员权限请联系更高一级的管理员老师，开通账号权限。</a:t>
            </a:r>
            <a:endParaRPr lang="zh-CN" altLang="en-US" sz="1200" b="0">
              <a:solidFill>
                <a:srgbClr val="FF0000"/>
              </a:solidFill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9080" y="235744"/>
            <a:ext cx="5461159" cy="230505"/>
          </a:xfrm>
        </p:spPr>
        <p:txBody>
          <a:bodyPr/>
          <a:p>
            <a:r>
              <a:rPr lang="en-US" altLang="zh-CN" b="0">
                <a:solidFill>
                  <a:schemeClr val="tx1"/>
                </a:solidFill>
                <a:sym typeface="+mn-ea"/>
              </a:rPr>
              <a:t>6.1</a:t>
            </a:r>
            <a:r>
              <a:rPr lang="zh-CN" altLang="en-US" b="0">
                <a:solidFill>
                  <a:schemeClr val="tx1"/>
                </a:solidFill>
                <a:sym typeface="+mn-ea"/>
              </a:rPr>
              <a:t>小程序管理界面</a:t>
            </a:r>
            <a:r>
              <a:rPr lang="zh-CN">
                <a:sym typeface="+mn-ea"/>
              </a:rPr>
              <a:t>小程序</a:t>
            </a:r>
            <a:r>
              <a:rPr lang="en-US" altLang="zh-CN">
                <a:sym typeface="+mn-ea"/>
              </a:rPr>
              <a:t>-</a:t>
            </a:r>
            <a:r>
              <a:rPr lang="zh-CN" altLang="en-US">
                <a:sym typeface="+mn-ea"/>
              </a:rPr>
              <a:t>工作台</a:t>
            </a:r>
            <a:endParaRPr lang="zh-CN" altLang="en-US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72225" y="1564005"/>
            <a:ext cx="2072005" cy="1306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</a:t>
            </a:r>
            <a:r>
              <a:rPr lang="en-US" altLang="zh-CN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工作台</a:t>
            </a:r>
            <a:r>
              <a:rPr lang="en-US" altLang="zh-CN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en-US" altLang="zh-CN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过程管理</a:t>
            </a:r>
            <a:r>
              <a:rPr lang="en-US" altLang="zh-CN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模块，选择对应学年学期，即可查看当前管理范围下，各学院</a:t>
            </a:r>
            <a:r>
              <a:rPr lang="en-US" altLang="zh-CN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专业的计划概况。</a:t>
            </a:r>
            <a:endParaRPr lang="zh-CN" altLang="en-US" sz="12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说明：点击</a:t>
            </a:r>
            <a:r>
              <a:rPr lang="en-US" altLang="zh-CN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更多筛选</a:t>
            </a:r>
            <a:r>
              <a:rPr lang="en-US" altLang="zh-CN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，可选择更多维度。</a:t>
            </a:r>
            <a:endParaRPr lang="zh-CN" altLang="en-US" sz="12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3665" y="483870"/>
            <a:ext cx="2294890" cy="3957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0" y="549275"/>
            <a:ext cx="2250440" cy="38588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691640" y="1203960"/>
            <a:ext cx="1901825" cy="275590"/>
          </a:xfrm>
          <a:prstGeom prst="rect">
            <a:avLst/>
          </a:prstGeom>
          <a:noFill/>
          <a:effectLst>
            <a:glow rad="1079500">
              <a:schemeClr val="accent3">
                <a:satMod val="175000"/>
                <a:alpha val="10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1200" b="0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</a:t>
            </a:r>
            <a:r>
              <a:rPr lang="en-US" altLang="zh-CN" sz="1200" b="0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200" b="0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过程管理</a:t>
            </a:r>
            <a:r>
              <a:rPr lang="en-US" altLang="zh-CN" sz="1200" b="0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1200" b="0" noProof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1259205" y="772160"/>
            <a:ext cx="465455" cy="431800"/>
          </a:xfrm>
          <a:prstGeom prst="rect">
            <a:avLst/>
          </a:prstGeom>
          <a:noFill/>
          <a:ln w="28575">
            <a:solidFill>
              <a:srgbClr val="C51A24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1447800"/>
            <a:ext cx="9145905" cy="2455545"/>
            <a:chOff x="-1523" y="1447800"/>
            <a:chExt cx="9145905" cy="2455545"/>
          </a:xfrm>
        </p:grpSpPr>
        <p:sp>
          <p:nvSpPr>
            <p:cNvPr id="3" name="object 3"/>
            <p:cNvSpPr/>
            <p:nvPr/>
          </p:nvSpPr>
          <p:spPr>
            <a:xfrm>
              <a:off x="-1523" y="1447800"/>
              <a:ext cx="9145905" cy="1965960"/>
            </a:xfrm>
            <a:custGeom>
              <a:avLst/>
              <a:gdLst/>
              <a:ahLst/>
              <a:cxnLst/>
              <a:rect l="l" t="t" r="r" b="b"/>
              <a:pathLst>
                <a:path w="9145905" h="1965960">
                  <a:moveTo>
                    <a:pt x="9145524" y="1965960"/>
                  </a:moveTo>
                  <a:lnTo>
                    <a:pt x="0" y="1965960"/>
                  </a:lnTo>
                  <a:lnTo>
                    <a:pt x="0" y="0"/>
                  </a:lnTo>
                  <a:lnTo>
                    <a:pt x="9145524" y="0"/>
                  </a:lnTo>
                  <a:lnTo>
                    <a:pt x="9145524" y="1965960"/>
                  </a:lnTo>
                  <a:close/>
                </a:path>
              </a:pathLst>
            </a:custGeom>
            <a:solidFill>
              <a:srgbClr val="C51A2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1489240"/>
              <a:ext cx="2511209" cy="241405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90294" y="2814154"/>
            <a:ext cx="10756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1" spc="-5" dirty="0">
                <a:solidFill>
                  <a:srgbClr val="C00000"/>
                </a:solidFill>
                <a:latin typeface="Sitka Text"/>
                <a:cs typeface="Sitka Text"/>
              </a:rPr>
              <a:t>0</a:t>
            </a:r>
            <a:r>
              <a:rPr sz="7200" b="1" spc="285" dirty="0">
                <a:solidFill>
                  <a:srgbClr val="C00000"/>
                </a:solidFill>
                <a:latin typeface="Sitka Text"/>
                <a:cs typeface="Sitka Text"/>
              </a:rPr>
              <a:t>1</a:t>
            </a:r>
            <a:endParaRPr sz="7200">
              <a:latin typeface="Sitka Text"/>
              <a:cs typeface="Sitka Tex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712999" y="1938616"/>
            <a:ext cx="4624705" cy="956310"/>
            <a:chOff x="2712999" y="1938616"/>
            <a:chExt cx="4624705" cy="95631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2999" y="1938616"/>
              <a:ext cx="4499038" cy="6906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12999" y="2527274"/>
              <a:ext cx="4624285" cy="36741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814154" y="2030895"/>
            <a:ext cx="3454400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latin typeface="微软雅黑" panose="020B0503020204020204" charset="-122"/>
                <a:cs typeface="微软雅黑" panose="020B0503020204020204" charset="-122"/>
              </a:rPr>
              <a:t>平台角色和流程概述</a:t>
            </a:r>
            <a:endParaRPr sz="3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995"/>
              </a:spcBef>
            </a:pPr>
            <a:r>
              <a:rPr sz="1050" b="0" dirty="0">
                <a:latin typeface="微软雅黑" panose="020B0503020204020204" charset="-122"/>
                <a:cs typeface="微软雅黑" panose="020B0503020204020204" charset="-122"/>
              </a:rPr>
              <a:t>校友邦平台角色介绍和整体流程概</a:t>
            </a:r>
            <a:r>
              <a:rPr sz="1050" b="0" spc="5" dirty="0">
                <a:latin typeface="微软雅黑" panose="020B0503020204020204" charset="-122"/>
                <a:cs typeface="微软雅黑" panose="020B0503020204020204" charset="-122"/>
              </a:rPr>
              <a:t>述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13485" y="2816225"/>
            <a:ext cx="853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00000"/>
                </a:solidFill>
                <a:latin typeface="Sitka Text"/>
                <a:cs typeface="Sitka Text"/>
              </a:rPr>
              <a:t>P</a:t>
            </a:r>
            <a:r>
              <a:rPr sz="2400" b="1" spc="-5" dirty="0">
                <a:solidFill>
                  <a:srgbClr val="C00000"/>
                </a:solidFill>
                <a:latin typeface="Sitka Text"/>
                <a:cs typeface="Sitka Text"/>
              </a:rPr>
              <a:t>A</a:t>
            </a:r>
            <a:r>
              <a:rPr sz="2400" b="1" spc="-5" dirty="0">
                <a:solidFill>
                  <a:srgbClr val="C00000"/>
                </a:solidFill>
                <a:latin typeface="Sitka Text"/>
                <a:cs typeface="Sitka Text"/>
              </a:rPr>
              <a:t>R</a:t>
            </a:r>
            <a:r>
              <a:rPr sz="2400" b="1" spc="90" dirty="0">
                <a:solidFill>
                  <a:srgbClr val="C00000"/>
                </a:solidFill>
                <a:latin typeface="Sitka Text"/>
                <a:cs typeface="Sitka Text"/>
              </a:rPr>
              <a:t>T</a:t>
            </a:r>
            <a:endParaRPr sz="2400">
              <a:latin typeface="Sitka Text"/>
              <a:cs typeface="Sitka Tex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9080" y="235744"/>
            <a:ext cx="5461159" cy="230505"/>
          </a:xfrm>
        </p:spPr>
        <p:txBody>
          <a:bodyPr/>
          <a:p>
            <a:r>
              <a:rPr lang="en-US" altLang="zh-CN" b="0">
                <a:solidFill>
                  <a:schemeClr val="tx1"/>
                </a:solidFill>
                <a:sym typeface="+mn-ea"/>
              </a:rPr>
              <a:t>6.1</a:t>
            </a:r>
            <a:r>
              <a:rPr lang="zh-CN" altLang="en-US" b="0">
                <a:solidFill>
                  <a:schemeClr val="tx1"/>
                </a:solidFill>
                <a:sym typeface="+mn-ea"/>
              </a:rPr>
              <a:t>小程序管理界面</a:t>
            </a:r>
            <a:r>
              <a:rPr lang="zh-CN">
                <a:sym typeface="+mn-ea"/>
              </a:rPr>
              <a:t>小程序</a:t>
            </a:r>
            <a:r>
              <a:rPr lang="en-US" altLang="zh-CN">
                <a:sym typeface="+mn-ea"/>
              </a:rPr>
              <a:t>-</a:t>
            </a:r>
            <a:r>
              <a:rPr lang="zh-CN" altLang="en-US">
                <a:sym typeface="+mn-ea"/>
              </a:rPr>
              <a:t>大数据</a:t>
            </a:r>
            <a:endParaRPr lang="zh-CN" altLang="en-US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83935" y="1708150"/>
            <a:ext cx="2314575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可在移动端随时查看实时数据和相关统计数据</a:t>
            </a:r>
            <a:endParaRPr lang="zh-CN" altLang="en-US" sz="12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260" y="694055"/>
            <a:ext cx="2284730" cy="39363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720" y="699770"/>
            <a:ext cx="2270760" cy="394144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1187450" y="4300220"/>
            <a:ext cx="384175" cy="431800"/>
          </a:xfrm>
          <a:prstGeom prst="rect">
            <a:avLst/>
          </a:prstGeom>
          <a:noFill/>
          <a:ln w="28575">
            <a:solidFill>
              <a:srgbClr val="C51A24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829685" y="4300220"/>
            <a:ext cx="415290" cy="431800"/>
          </a:xfrm>
          <a:prstGeom prst="rect">
            <a:avLst/>
          </a:prstGeom>
          <a:noFill/>
          <a:ln w="28575">
            <a:solidFill>
              <a:srgbClr val="C51A24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43940" y="699770"/>
            <a:ext cx="2131060" cy="40544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9080" y="235744"/>
            <a:ext cx="5461159" cy="230505"/>
          </a:xfrm>
        </p:spPr>
        <p:txBody>
          <a:bodyPr/>
          <a:p>
            <a:r>
              <a:rPr lang="en-US" altLang="zh-CN" b="0">
                <a:solidFill>
                  <a:schemeClr val="tx1"/>
                </a:solidFill>
                <a:sym typeface="+mn-ea"/>
              </a:rPr>
              <a:t>6.2</a:t>
            </a:r>
            <a:r>
              <a:rPr lang="zh-CN" altLang="en-US" b="0">
                <a:solidFill>
                  <a:schemeClr val="tx1"/>
                </a:solidFill>
                <a:sym typeface="+mn-ea"/>
              </a:rPr>
              <a:t>即时互动</a:t>
            </a:r>
            <a:r>
              <a:rPr lang="zh-CN">
                <a:sym typeface="+mn-ea"/>
              </a:rPr>
              <a:t>序</a:t>
            </a:r>
            <a:r>
              <a:rPr lang="en-US" altLang="zh-CN">
                <a:sym typeface="+mn-ea"/>
              </a:rPr>
              <a:t>-</a:t>
            </a:r>
            <a:r>
              <a:rPr lang="zh-CN" altLang="en-US">
                <a:sym typeface="+mn-ea"/>
              </a:rPr>
              <a:t>消息</a:t>
            </a:r>
            <a:r>
              <a:rPr lang="en-US" altLang="zh-CN">
                <a:sym typeface="+mn-ea"/>
              </a:rPr>
              <a:t>-</a:t>
            </a:r>
            <a:r>
              <a:rPr lang="zh-CN" altLang="en-US">
                <a:sym typeface="+mn-ea"/>
              </a:rPr>
              <a:t>通讯录、实习、系统、互动消息</a:t>
            </a:r>
            <a:endParaRPr lang="zh-CN" altLang="en-US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32270" y="1851660"/>
            <a:ext cx="21336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2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说明：我的群组是根据教师参与的实习计划自动生成，无法自行创建。</a:t>
            </a:r>
            <a:endParaRPr lang="zh-CN" altLang="en-US" sz="12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1115695" y="1343025"/>
            <a:ext cx="1917065" cy="447040"/>
          </a:xfrm>
          <a:prstGeom prst="rect">
            <a:avLst/>
          </a:prstGeom>
          <a:noFill/>
          <a:ln w="28575">
            <a:solidFill>
              <a:srgbClr val="C51A24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411730" y="4444365"/>
            <a:ext cx="311150" cy="309880"/>
          </a:xfrm>
          <a:prstGeom prst="rect">
            <a:avLst/>
          </a:prstGeom>
          <a:noFill/>
          <a:ln w="28575">
            <a:solidFill>
              <a:srgbClr val="C51A24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187450" y="2143125"/>
            <a:ext cx="1917065" cy="367030"/>
          </a:xfrm>
          <a:prstGeom prst="rect">
            <a:avLst/>
          </a:prstGeom>
          <a:noFill/>
          <a:ln w="28575">
            <a:solidFill>
              <a:srgbClr val="C51A24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195830" y="2555875"/>
            <a:ext cx="1494155" cy="7550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点开右侧箭头，可与学生发送信息，学生端可实时收到。</a:t>
            </a:r>
            <a:endParaRPr lang="zh-CN" altLang="en-US" sz="12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2267585" y="4754245"/>
            <a:ext cx="149415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</a:t>
            </a:r>
            <a:r>
              <a:rPr lang="en-US" altLang="zh-CN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消息</a:t>
            </a:r>
            <a:r>
              <a:rPr lang="en-US" altLang="zh-CN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12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1403985" y="988060"/>
            <a:ext cx="191071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点击消息类型进入查看</a:t>
            </a:r>
            <a:endParaRPr lang="en-US" altLang="zh-CN" sz="12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67810" y="699770"/>
            <a:ext cx="2125345" cy="400431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5220335" y="4228465"/>
            <a:ext cx="1092200" cy="367030"/>
          </a:xfrm>
          <a:prstGeom prst="rect">
            <a:avLst/>
          </a:prstGeom>
          <a:noFill/>
          <a:ln w="28575">
            <a:solidFill>
              <a:srgbClr val="C51A24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5076190" y="3651885"/>
            <a:ext cx="1586865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点击消息处的</a:t>
            </a:r>
            <a:r>
              <a:rPr lang="en-US" altLang="zh-CN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学校公告</a:t>
            </a:r>
            <a:r>
              <a:rPr lang="en-US" altLang="zh-CN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可发布公告</a:t>
            </a:r>
            <a:endParaRPr lang="zh-CN" altLang="en-US" sz="12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5775"/>
            <a:ext cx="728980" cy="2174875"/>
          </a:xfrm>
          <a:custGeom>
            <a:avLst/>
            <a:gdLst/>
            <a:ahLst/>
            <a:cxnLst/>
            <a:rect l="l" t="t" r="r" b="b"/>
            <a:pathLst>
              <a:path w="728980" h="2174875">
                <a:moveTo>
                  <a:pt x="0" y="2174748"/>
                </a:moveTo>
                <a:lnTo>
                  <a:pt x="728472" y="2174748"/>
                </a:lnTo>
                <a:lnTo>
                  <a:pt x="728472" y="0"/>
                </a:lnTo>
                <a:lnTo>
                  <a:pt x="0" y="0"/>
                </a:lnTo>
                <a:lnTo>
                  <a:pt x="0" y="2174748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4" name="object 4"/>
            <p:cNvSpPr/>
            <p:nvPr/>
          </p:nvSpPr>
          <p:spPr>
            <a:xfrm>
              <a:off x="8415528" y="1255775"/>
              <a:ext cx="728980" cy="2174875"/>
            </a:xfrm>
            <a:custGeom>
              <a:avLst/>
              <a:gdLst/>
              <a:ahLst/>
              <a:cxnLst/>
              <a:rect l="l" t="t" r="r" b="b"/>
              <a:pathLst>
                <a:path w="728979" h="2174875">
                  <a:moveTo>
                    <a:pt x="0" y="2174748"/>
                  </a:moveTo>
                  <a:lnTo>
                    <a:pt x="728472" y="2174748"/>
                  </a:lnTo>
                  <a:lnTo>
                    <a:pt x="728472" y="0"/>
                  </a:lnTo>
                  <a:lnTo>
                    <a:pt x="0" y="0"/>
                  </a:lnTo>
                  <a:lnTo>
                    <a:pt x="0" y="2174748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28472" y="952500"/>
              <a:ext cx="7687309" cy="2679700"/>
            </a:xfrm>
            <a:custGeom>
              <a:avLst/>
              <a:gdLst/>
              <a:ahLst/>
              <a:cxnLst/>
              <a:rect l="l" t="t" r="r" b="b"/>
              <a:pathLst>
                <a:path w="7687309" h="2679700">
                  <a:moveTo>
                    <a:pt x="7687056" y="2679192"/>
                  </a:moveTo>
                  <a:lnTo>
                    <a:pt x="0" y="2679192"/>
                  </a:lnTo>
                  <a:lnTo>
                    <a:pt x="0" y="0"/>
                  </a:lnTo>
                  <a:lnTo>
                    <a:pt x="7687056" y="0"/>
                  </a:lnTo>
                  <a:lnTo>
                    <a:pt x="7687056" y="2679192"/>
                  </a:lnTo>
                  <a:close/>
                </a:path>
              </a:pathLst>
            </a:custGeom>
            <a:solidFill>
              <a:srgbClr val="C51A2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22574" y="1364259"/>
              <a:ext cx="3098863" cy="78270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23730" y="1454619"/>
            <a:ext cx="2896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16610" algn="l"/>
                <a:tab pos="1621155" algn="l"/>
                <a:tab pos="2425700" algn="l"/>
              </a:tabLst>
            </a:pPr>
            <a:r>
              <a:rPr sz="3600" dirty="0"/>
              <a:t>谢	谢	观	看</a:t>
            </a:r>
            <a:endParaRPr sz="360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10152" y="2352484"/>
            <a:ext cx="3952303" cy="1059561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3172777" y="2164079"/>
            <a:ext cx="2867025" cy="2146300"/>
            <a:chOff x="3172777" y="2164079"/>
            <a:chExt cx="2867025" cy="2146300"/>
          </a:xfrm>
        </p:grpSpPr>
        <p:sp>
          <p:nvSpPr>
            <p:cNvPr id="12" name="object 12"/>
            <p:cNvSpPr/>
            <p:nvPr/>
          </p:nvSpPr>
          <p:spPr>
            <a:xfrm>
              <a:off x="3172777" y="2164079"/>
              <a:ext cx="2867025" cy="7620"/>
            </a:xfrm>
            <a:custGeom>
              <a:avLst/>
              <a:gdLst/>
              <a:ahLst/>
              <a:cxnLst/>
              <a:rect l="l" t="t" r="r" b="b"/>
              <a:pathLst>
                <a:path w="2867025" h="7619">
                  <a:moveTo>
                    <a:pt x="2867025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2867025" y="0"/>
                  </a:lnTo>
                  <a:lnTo>
                    <a:pt x="2867025" y="76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011167" y="4111751"/>
              <a:ext cx="1122045" cy="198120"/>
            </a:xfrm>
            <a:custGeom>
              <a:avLst/>
              <a:gdLst/>
              <a:ahLst/>
              <a:cxnLst/>
              <a:rect l="l" t="t" r="r" b="b"/>
              <a:pathLst>
                <a:path w="1122045" h="198120">
                  <a:moveTo>
                    <a:pt x="1121664" y="198120"/>
                  </a:moveTo>
                  <a:lnTo>
                    <a:pt x="0" y="198120"/>
                  </a:lnTo>
                  <a:lnTo>
                    <a:pt x="0" y="0"/>
                  </a:lnTo>
                  <a:lnTo>
                    <a:pt x="1121664" y="0"/>
                  </a:lnTo>
                  <a:lnTo>
                    <a:pt x="1121664" y="19812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2232660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1.1</a:t>
            </a:r>
            <a:r>
              <a:rPr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平台</a:t>
            </a:r>
            <a:r>
              <a:rPr 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流程图</a:t>
            </a:r>
            <a:endParaRPr lang="zh-CN" sz="1500" spc="1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object 5" descr="C:/Users/huangkaixin/Desktop/企业微信截图_20250510161643.png企业微信截图_20250510161643"/>
          <p:cNvPicPr/>
          <p:nvPr/>
        </p:nvPicPr>
        <p:blipFill>
          <a:blip r:embed="rId1"/>
          <a:srcRect l="8503" r="8503"/>
          <a:stretch>
            <a:fillRect/>
          </a:stretch>
        </p:blipFill>
        <p:spPr>
          <a:xfrm>
            <a:off x="837565" y="772160"/>
            <a:ext cx="7155180" cy="40900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en-US" altLang="zh-CN">
                <a:sym typeface="+mn-ea"/>
              </a:rPr>
              <a:t>1.1 </a:t>
            </a:r>
            <a:r>
              <a:rPr lang="zh-CN">
                <a:sym typeface="+mn-ea"/>
              </a:rPr>
              <a:t>平台角色</a:t>
            </a:r>
            <a:r>
              <a:rPr lang="en-US" altLang="zh-CN">
                <a:sym typeface="+mn-ea"/>
              </a:rPr>
              <a:t>-</a:t>
            </a:r>
            <a:r>
              <a:rPr lang="zh-CN" altLang="en-US">
                <a:sym typeface="+mn-ea"/>
              </a:rPr>
              <a:t>按账号权限</a:t>
            </a:r>
            <a:endParaRPr lang="zh-CN" altLang="en-US"/>
          </a:p>
        </p:txBody>
      </p:sp>
      <p:sp>
        <p:nvSpPr>
          <p:cNvPr id="7" name="同侧圆角矩形 6"/>
          <p:cNvSpPr/>
          <p:nvPr/>
        </p:nvSpPr>
        <p:spPr>
          <a:xfrm>
            <a:off x="1454150" y="1969770"/>
            <a:ext cx="1276350" cy="495300"/>
          </a:xfrm>
          <a:prstGeom prst="round2SameRect">
            <a:avLst/>
          </a:prstGeom>
          <a:solidFill>
            <a:srgbClr val="7F7F7F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Calibri" panose="020F0502020204030204" charset="0"/>
              </a:rPr>
              <a:t>指导老师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Calibri" panose="020F0502020204030204" charset="0"/>
            </a:endParaRPr>
          </a:p>
        </p:txBody>
      </p:sp>
      <p:sp>
        <p:nvSpPr>
          <p:cNvPr id="9" name="同侧圆角矩形 8"/>
          <p:cNvSpPr/>
          <p:nvPr/>
        </p:nvSpPr>
        <p:spPr>
          <a:xfrm>
            <a:off x="1447800" y="926465"/>
            <a:ext cx="1274763" cy="495300"/>
          </a:xfrm>
          <a:prstGeom prst="round2SameRect">
            <a:avLst/>
          </a:prstGeom>
          <a:solidFill>
            <a:srgbClr val="7F7F7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Calibri" panose="020F0502020204030204" charset="0"/>
              </a:rPr>
              <a:t>学生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Calibri" panose="020F0502020204030204" charset="0"/>
            </a:endParaRPr>
          </a:p>
        </p:txBody>
      </p:sp>
      <p:sp>
        <p:nvSpPr>
          <p:cNvPr id="18" name="同侧圆角矩形 17"/>
          <p:cNvSpPr/>
          <p:nvPr/>
        </p:nvSpPr>
        <p:spPr>
          <a:xfrm>
            <a:off x="807720" y="2922905"/>
            <a:ext cx="2554605" cy="695960"/>
          </a:xfrm>
          <a:prstGeom prst="round2SameRect">
            <a:avLst/>
          </a:prstGeom>
          <a:solidFill>
            <a:srgbClr val="C51A24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实习负责人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（管理员、实习负责老师）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9" name="同侧圆角矩形 18"/>
          <p:cNvSpPr/>
          <p:nvPr/>
        </p:nvSpPr>
        <p:spPr>
          <a:xfrm>
            <a:off x="692785" y="4046220"/>
            <a:ext cx="2784475" cy="495300"/>
          </a:xfrm>
          <a:prstGeom prst="round2SameRect">
            <a:avLst/>
          </a:prstGeom>
          <a:solidFill>
            <a:srgbClr val="7F7F7F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教务管理（管理员）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0" name="右箭头 19"/>
          <p:cNvSpPr/>
          <p:nvPr/>
        </p:nvSpPr>
        <p:spPr>
          <a:xfrm>
            <a:off x="2811463" y="2212658"/>
            <a:ext cx="1512888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418013" y="1707515"/>
            <a:ext cx="4068763" cy="10191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b="1" i="0" u="none" strike="noStrike" kern="1200" cap="none" spc="0" normalizeH="0" baseline="0" noProof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1</a:t>
            </a:r>
            <a:r>
              <a:rPr kumimoji="0" lang="zh-CN" altLang="en-US" sz="1600" b="1" i="0" u="none" strike="noStrike" kern="1200" cap="none" spc="0" normalizeH="0" baseline="0" noProof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、岗位、报名审核；</a:t>
            </a:r>
            <a:endParaRPr kumimoji="0" lang="zh-CN" altLang="en-US" sz="1600" b="1" i="0" u="none" strike="noStrike" kern="1200" cap="none" spc="0" normalizeH="0" baseline="0" noProof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Calibri" panose="020F05020202040302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b="1" i="0" u="none" strike="noStrike" kern="1200" cap="none" spc="0" normalizeH="0" baseline="0" noProof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2</a:t>
            </a:r>
            <a:r>
              <a:rPr kumimoji="0" lang="zh-CN" altLang="en-US" sz="1600" b="1" i="0" u="none" strike="noStrike" kern="1200" cap="none" spc="0" normalizeH="0" baseline="0" noProof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、签到考勤查看提醒；</a:t>
            </a:r>
            <a:endParaRPr kumimoji="0" lang="zh-CN" altLang="en-US" sz="1600" b="1" i="0" u="none" strike="noStrike" kern="1200" cap="none" spc="0" normalizeH="0" baseline="0" noProof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Calibri" panose="020F05020202040302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b="1" i="0" u="none" strike="noStrike" kern="1200" cap="none" spc="0" normalizeH="0" baseline="0" noProof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3</a:t>
            </a:r>
            <a:r>
              <a:rPr kumimoji="0" lang="zh-CN" altLang="en-US" sz="1600" b="1" i="0" u="none" strike="noStrike" kern="1200" cap="none" spc="0" normalizeH="0" baseline="0" noProof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、周日志和实习报告批阅、实习成绩鉴定；</a:t>
            </a:r>
            <a:endParaRPr kumimoji="0" lang="zh-CN" altLang="en-US" sz="1600" b="1" i="0" u="none" strike="noStrike" kern="1200" cap="none" spc="0" normalizeH="0" baseline="0" noProof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Calibri" panose="020F0502020204030204" charset="0"/>
              </a:rPr>
              <a:t>4</a:t>
            </a: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Calibri" panose="020F0502020204030204" charset="0"/>
              </a:rPr>
              <a:t>、部分统计信息查看。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Calibri" panose="020F0502020204030204" charset="0"/>
            </a:endParaRPr>
          </a:p>
        </p:txBody>
      </p:sp>
      <p:sp>
        <p:nvSpPr>
          <p:cNvPr id="23" name="右箭头 22"/>
          <p:cNvSpPr/>
          <p:nvPr/>
        </p:nvSpPr>
        <p:spPr>
          <a:xfrm>
            <a:off x="3408045" y="3232785"/>
            <a:ext cx="96266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4" name="右箭头 23"/>
          <p:cNvSpPr/>
          <p:nvPr/>
        </p:nvSpPr>
        <p:spPr>
          <a:xfrm>
            <a:off x="3529330" y="4255770"/>
            <a:ext cx="795655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5" name="右箭头 24"/>
          <p:cNvSpPr/>
          <p:nvPr/>
        </p:nvSpPr>
        <p:spPr>
          <a:xfrm>
            <a:off x="2759075" y="1183005"/>
            <a:ext cx="156591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416425" y="2821940"/>
            <a:ext cx="4070350" cy="954405"/>
          </a:xfrm>
          <a:prstGeom prst="rect">
            <a:avLst/>
          </a:prstGeom>
          <a:solidFill>
            <a:srgbClr val="C51A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1" i="0" u="none" strike="noStrike" kern="1200" cap="none" spc="0" normalizeH="0" baseline="0" noProof="1" smtClean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1</a:t>
            </a:r>
            <a:r>
              <a:rPr kumimoji="0" lang="zh-CN" altLang="en-US" sz="1400" b="1" i="0" u="none" strike="noStrike" kern="1200" cap="none" spc="0" normalizeH="0" baseline="0" noProof="1" smtClean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、发布实习计划（选择实习形式、制定实习要求， 编辑实习项目、关联指导老师）</a:t>
            </a:r>
            <a:endParaRPr kumimoji="0" lang="zh-CN" altLang="en-US" sz="1400" b="1" i="0" u="none" strike="noStrike" kern="1200" cap="none" spc="0" normalizeH="0" baseline="0" noProof="1" smtClean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Calibri" panose="020F05020202040302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1" i="0" u="none" strike="noStrike" kern="1200" cap="none" spc="0" normalizeH="0" baseline="0" noProof="1" smtClean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2</a:t>
            </a:r>
            <a:r>
              <a:rPr kumimoji="0" lang="zh-CN" altLang="en-US" sz="1400" b="1" i="0" u="none" strike="noStrike" kern="1200" cap="none" spc="0" normalizeH="0" baseline="0" noProof="1" smtClean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、实践基地管理；</a:t>
            </a:r>
            <a:endParaRPr kumimoji="0" lang="zh-CN" altLang="en-US" sz="1400" b="1" i="0" u="none" strike="noStrike" kern="1200" cap="none" spc="0" normalizeH="0" baseline="0" noProof="1" smtClean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Calibri" panose="020F0502020204030204" charset="0"/>
              </a:rPr>
              <a:t>3</a:t>
            </a: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Calibri" panose="020F0502020204030204" charset="0"/>
              </a:rPr>
              <a:t>、查看统计报表等。</a:t>
            </a: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Calibri" panose="020F050202020403020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414520" y="3882390"/>
            <a:ext cx="4072255" cy="803910"/>
          </a:xfrm>
          <a:prstGeom prst="rect">
            <a:avLst/>
          </a:prstGeom>
          <a:solidFill>
            <a:srgbClr val="7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600" b="1" i="0" u="none" strike="noStrike" kern="1200" cap="none" spc="0" normalizeH="0" baseline="0" noProof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b="1" i="0" u="none" strike="noStrike" kern="1200" cap="none" spc="0" normalizeH="0" baseline="0" noProof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1</a:t>
            </a:r>
            <a:r>
              <a:rPr kumimoji="0" lang="zh-CN" altLang="en-US" sz="1600" b="1" i="0" u="none" strike="noStrike" kern="1200" cap="none" spc="0" normalizeH="0" baseline="0" noProof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、导入基础信息；</a:t>
            </a:r>
            <a:endParaRPr kumimoji="0" lang="zh-CN" altLang="en-US" sz="1600" b="1" i="0" u="none" strike="noStrike" kern="1200" cap="none" spc="0" normalizeH="0" baseline="0" noProof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Calibri" panose="020F05020202040302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b="1" i="0" u="none" strike="noStrike" kern="1200" cap="none" spc="0" normalizeH="0" baseline="0" noProof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2</a:t>
            </a:r>
            <a:r>
              <a:rPr kumimoji="0" lang="zh-CN" altLang="en-US" sz="1600" b="1" i="0" u="none" strike="noStrike" kern="1200" cap="none" spc="0" normalizeH="0" baseline="0" noProof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、</a:t>
            </a:r>
            <a:r>
              <a:rPr lang="zh-CN" altLang="en-US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rPr>
              <a:t>查看统计报表等。</a:t>
            </a:r>
            <a:endParaRPr kumimoji="0" lang="zh-CN" altLang="en-US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Calibri" panose="020F05020202040302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Calibri" panose="020F050202020403020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416425" y="510540"/>
            <a:ext cx="4070350" cy="1136650"/>
          </a:xfrm>
          <a:prstGeom prst="rect">
            <a:avLst/>
          </a:prstGeom>
          <a:solidFill>
            <a:srgbClr val="7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Calibri" panose="020F0502020204030204" charset="0"/>
              </a:rPr>
              <a:t>1</a:t>
            </a: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Calibri" panose="020F0502020204030204" charset="0"/>
              </a:rPr>
              <a:t>、提交实习岗位或报名项目；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Calibri" panose="020F05020202040302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Calibri" panose="020F0502020204030204" charset="0"/>
              </a:rPr>
              <a:t>2</a:t>
            </a: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Calibri" panose="020F0502020204030204" charset="0"/>
              </a:rPr>
              <a:t>、签到考勤；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Calibri" panose="020F05020202040302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Calibri" panose="020F0502020204030204" charset="0"/>
              </a:rPr>
              <a:t>3</a:t>
            </a: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Calibri" panose="020F0502020204030204" charset="0"/>
              </a:rPr>
              <a:t>、提交过程材料（周日志等）和实习报告</a:t>
            </a: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；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Calibri" panose="020F0502020204030204" charset="0"/>
              </a:rPr>
              <a:t>4</a:t>
            </a: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Calibri" panose="020F0502020204030204" charset="0"/>
              </a:rPr>
              <a:t>、提交成绩鉴定等。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Calibri" panose="020F0502020204030204" charset="0"/>
            </a:endParaRPr>
          </a:p>
        </p:txBody>
      </p:sp>
      <p:sp>
        <p:nvSpPr>
          <p:cNvPr id="29" name="上箭头 28"/>
          <p:cNvSpPr/>
          <p:nvPr/>
        </p:nvSpPr>
        <p:spPr>
          <a:xfrm>
            <a:off x="2018030" y="3618865"/>
            <a:ext cx="135255" cy="4273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0" name="上箭头 29"/>
          <p:cNvSpPr/>
          <p:nvPr/>
        </p:nvSpPr>
        <p:spPr>
          <a:xfrm>
            <a:off x="2017395" y="2465070"/>
            <a:ext cx="135255" cy="457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1" name="上下箭头 30"/>
          <p:cNvSpPr/>
          <p:nvPr/>
        </p:nvSpPr>
        <p:spPr>
          <a:xfrm>
            <a:off x="2023745" y="1421765"/>
            <a:ext cx="121920" cy="54737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custDataLst>
              <p:tags r:id="rId1"/>
            </p:custDataLst>
          </p:nvPr>
        </p:nvSpPr>
        <p:spPr>
          <a:xfrm>
            <a:off x="337820" y="169545"/>
            <a:ext cx="2232660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300" b="1" i="0">
                <a:solidFill>
                  <a:schemeClr val="bg1"/>
                </a:solidFill>
                <a:latin typeface="微软雅黑" panose="020B0503020204020204" charset="-122"/>
                <a:ea typeface="+mj-ea"/>
                <a:cs typeface="微软雅黑" panose="020B0503020204020204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0" spc="1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en-US" sz="1500" b="0" spc="1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sz="1500" b="0" spc="-8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500" b="0" spc="1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平台角色-按账号权</a:t>
            </a:r>
            <a:r>
              <a:rPr sz="1500" b="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限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hape 22"/>
          <p:cNvSpPr>
            <a:spLocks noChangeArrowheads="1"/>
          </p:cNvSpPr>
          <p:nvPr/>
        </p:nvSpPr>
        <p:spPr bwMode="auto">
          <a:xfrm>
            <a:off x="-952" y="1447324"/>
            <a:ext cx="9144953" cy="1966913"/>
          </a:xfrm>
          <a:prstGeom prst="rect">
            <a:avLst/>
          </a:prstGeom>
          <a:solidFill>
            <a:srgbClr val="C51A24"/>
          </a:solidFill>
          <a:ln w="12700">
            <a:noFill/>
            <a:miter lim="400000"/>
          </a:ln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" name="Shape 22"/>
          <p:cNvSpPr>
            <a:spLocks noChangeArrowheads="1"/>
          </p:cNvSpPr>
          <p:nvPr/>
        </p:nvSpPr>
        <p:spPr bwMode="auto">
          <a:xfrm>
            <a:off x="897255" y="1504474"/>
            <a:ext cx="1534478" cy="2319338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ffectLst>
            <a:outerShdw blurRad="76200" dir="13500000" sy="23000" kx="1200000" algn="br" rotWithShape="0">
              <a:srgbClr val="B90003">
                <a:alpha val="20000"/>
              </a:srgbClr>
            </a:outerShdw>
          </a:effectLst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1555" y="1814195"/>
            <a:ext cx="135191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7200" dirty="0" smtClean="0">
                <a:solidFill>
                  <a:srgbClr val="C00000"/>
                </a:solidFill>
                <a:effectLst/>
                <a:latin typeface="DIN Alternate" panose="020B0500000000000000" charset="0"/>
                <a:ea typeface="微软雅黑" panose="020B0503020204020204" charset="-122"/>
                <a:cs typeface="DIN Alternate" panose="020B0500000000000000" charset="0"/>
                <a:sym typeface="+mn-ea"/>
              </a:rPr>
              <a:t> </a:t>
            </a:r>
            <a:r>
              <a:rPr lang="en-US" altLang="zh-CN" sz="7200" b="1" dirty="0" smtClean="0">
                <a:solidFill>
                  <a:srgbClr val="C00000"/>
                </a:solidFill>
                <a:effectLst/>
                <a:latin typeface="DIN Alternate" panose="020B0500000000000000" charset="0"/>
                <a:ea typeface="Microsoft YaHei Bold" panose="020B0502040204020203" charset="-122"/>
                <a:cs typeface="DIN Alternate" panose="020B0500000000000000" charset="0"/>
                <a:sym typeface="+mn-ea"/>
              </a:rPr>
              <a:t>02</a:t>
            </a:r>
            <a:endParaRPr lang="en-US" altLang="zh-CN" sz="7200" b="1" dirty="0" smtClean="0">
              <a:solidFill>
                <a:srgbClr val="C00000"/>
              </a:solidFill>
              <a:effectLst/>
              <a:latin typeface="DIN Alternate" panose="020B0500000000000000" charset="0"/>
              <a:ea typeface="Microsoft YaHei Bold" panose="020B0502040204020203" charset="-122"/>
              <a:cs typeface="DIN Alternate" panose="020B0500000000000000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781776" y="2007394"/>
            <a:ext cx="4361498" cy="553085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rIns="45718" rtlCol="0">
            <a:spAutoFit/>
          </a:bodyPr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3000">
                <a:latin typeface="微软雅黑" panose="020B0503020204020204" charset="-122"/>
                <a:ea typeface="微软雅黑" panose="020B0503020204020204" charset="-122"/>
              </a:rPr>
              <a:t>登录指南</a:t>
            </a:r>
            <a:endParaRPr lang="zh-CN" sz="3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81776" y="2596039"/>
            <a:ext cx="4486751" cy="229870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tIns="34290" rIns="45718" bIns="34290" anchor="t">
            <a:spAutoFit/>
          </a:bodyPr>
          <a:p>
            <a:pPr lvl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ym typeface="+mn-ea"/>
              </a:rPr>
              <a:t>教师账号如何登录</a:t>
            </a:r>
            <a:endParaRPr lang="zh-CN" sz="1050" kern="0" dirty="0"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10920" y="2826385"/>
            <a:ext cx="1122045" cy="4603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r"/>
            <a:r>
              <a:rPr lang="en-US" altLang="zh-CN" sz="2400" dirty="0">
                <a:solidFill>
                  <a:srgbClr val="C00000"/>
                </a:solidFill>
                <a:latin typeface="DIN Alternate" panose="020B0500000000000000" charset="0"/>
                <a:ea typeface="方正黑体简体" panose="02010601030101010101" pitchFamily="2" charset="-122"/>
                <a:cs typeface="DIN Alternate" panose="020B0500000000000000" charset="0"/>
                <a:sym typeface="Noto Serif CJK SC" panose="02020400000000000000" pitchFamily="18" charset="-122"/>
              </a:rPr>
              <a:t>PART</a:t>
            </a:r>
            <a:endParaRPr lang="en-US" altLang="zh-CN" sz="2400" dirty="0">
              <a:solidFill>
                <a:srgbClr val="C00000"/>
              </a:solidFill>
              <a:latin typeface="DIN Alternate" panose="020B0500000000000000" charset="0"/>
              <a:ea typeface="方正黑体简体" panose="02010601030101010101" pitchFamily="2" charset="-122"/>
              <a:cs typeface="DIN Alternate" panose="020B0500000000000000" charset="0"/>
              <a:sym typeface="Noto Serif CJK SC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39128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>
                <a:latin typeface="宋体" panose="02010600030101010101" pitchFamily="2" charset="-122"/>
                <a:cs typeface="宋体" panose="02010600030101010101" pitchFamily="2" charset="-122"/>
              </a:rPr>
              <a:t>2.1</a:t>
            </a:r>
            <a:r>
              <a:rPr lang="zh-CN" altLang="en-US" sz="1500">
                <a:latin typeface="宋体" panose="02010600030101010101" pitchFamily="2" charset="-122"/>
                <a:cs typeface="宋体" panose="02010600030101010101" pitchFamily="2" charset="-122"/>
              </a:rPr>
              <a:t>电脑端</a:t>
            </a:r>
            <a:r>
              <a:rPr lang="zh-CN" altLang="en-US" sz="1500">
                <a:latin typeface="宋体" panose="02010600030101010101" pitchFamily="2" charset="-122"/>
                <a:cs typeface="宋体" panose="02010600030101010101" pitchFamily="2" charset="-122"/>
              </a:rPr>
              <a:t>登录</a:t>
            </a:r>
            <a:endParaRPr lang="zh-CN" altLang="en-US"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9" name="图片 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90600" y="1123950"/>
            <a:ext cx="7165340" cy="3746500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6676390" y="1123315"/>
            <a:ext cx="334010" cy="20891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673100" y="544830"/>
            <a:ext cx="6619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</a:t>
            </a:r>
            <a:r>
              <a:rPr lang="zh-CN" altLang="en-US"/>
              <a:t>进入学校办事大厅，搜索实习实践管理，选择第一个进入</a:t>
            </a:r>
            <a:r>
              <a:rPr lang="zh-CN" altLang="en-US"/>
              <a:t>系统。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39128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>
                <a:latin typeface="宋体" panose="02010600030101010101" pitchFamily="2" charset="-122"/>
                <a:cs typeface="宋体" panose="02010600030101010101" pitchFamily="2" charset="-122"/>
              </a:rPr>
              <a:t>2.1</a:t>
            </a:r>
            <a:r>
              <a:rPr lang="zh-CN" altLang="en-US" sz="1500">
                <a:latin typeface="宋体" panose="02010600030101010101" pitchFamily="2" charset="-122"/>
                <a:cs typeface="宋体" panose="02010600030101010101" pitchFamily="2" charset="-122"/>
              </a:rPr>
              <a:t>电脑端</a:t>
            </a:r>
            <a:r>
              <a:rPr lang="zh-CN" altLang="en-US" sz="1500">
                <a:latin typeface="宋体" panose="02010600030101010101" pitchFamily="2" charset="-122"/>
                <a:cs typeface="宋体" panose="02010600030101010101" pitchFamily="2" charset="-122"/>
              </a:rPr>
              <a:t>登录</a:t>
            </a:r>
            <a:endParaRPr lang="zh-CN" altLang="en-US"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73100" y="544830"/>
            <a:ext cx="6619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</a:t>
            </a:r>
            <a:r>
              <a:rPr lang="zh-CN" altLang="en-US"/>
              <a:t>进入学校办事大厅，搜索实习实践管理，选择第一个进入</a:t>
            </a:r>
            <a:r>
              <a:rPr lang="zh-CN" altLang="en-US"/>
              <a:t>系统。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2400" y="1047750"/>
            <a:ext cx="8573770" cy="35166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9080" y="235744"/>
            <a:ext cx="5461159" cy="230505"/>
          </a:xfrm>
        </p:spPr>
        <p:txBody>
          <a:bodyPr/>
          <a:p>
            <a:r>
              <a:rPr lang="en-US" altLang="zh-CN" b="0">
                <a:solidFill>
                  <a:schemeClr val="tx1"/>
                </a:solidFill>
                <a:sym typeface="+mn-ea"/>
              </a:rPr>
              <a:t>2.2</a:t>
            </a:r>
            <a:r>
              <a:rPr lang="zh-CN" altLang="en-US" b="0">
                <a:solidFill>
                  <a:schemeClr val="tx1"/>
                </a:solidFill>
                <a:sym typeface="+mn-ea"/>
              </a:rPr>
              <a:t>移动端登录</a:t>
            </a:r>
            <a:r>
              <a:rPr lang="zh-CN" b="0">
                <a:sym typeface="+mn-ea"/>
              </a:rPr>
              <a:t>小程</a:t>
            </a:r>
            <a:r>
              <a:rPr lang="zh-CN">
                <a:sym typeface="+mn-ea"/>
              </a:rPr>
              <a:t>序</a:t>
            </a:r>
            <a:r>
              <a:rPr lang="en-US" altLang="zh-CN">
                <a:sym typeface="+mn-ea"/>
              </a:rPr>
              <a:t>-</a:t>
            </a:r>
            <a:r>
              <a:rPr lang="zh-CN" altLang="en-US">
                <a:sym typeface="+mn-ea"/>
              </a:rPr>
              <a:t>工作台</a:t>
            </a:r>
            <a:endParaRPr lang="zh-CN" altLang="en-US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66800" y="666750"/>
            <a:ext cx="2610485" cy="4145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91000" y="635000"/>
            <a:ext cx="2752090" cy="4177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UNIT_PLACING_PICTURE_USER_VIEWPORT" val="{&quot;height&quot;:11640,&quot;width&quot;:6120}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PP_MARK_KEY" val="bbab6ced-af80-4e21-bf50-ee55b1e3dbd0"/>
  <p:tag name="COMMONDATA" val="eyJoZGlkIjoiYTlhYTZjNTU1ZWZiY2MyYmE0NWFjNTFiZDJhMWMyMGI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1203</Words>
  <Application>WPS 演示</Application>
  <PresentationFormat>On-screen Show (4:3)</PresentationFormat>
  <Paragraphs>200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Calibri</vt:lpstr>
      <vt:lpstr>字魂105号-简雅黑</vt:lpstr>
      <vt:lpstr>DIN Alternate</vt:lpstr>
      <vt:lpstr>Segoe UI Symbol</vt:lpstr>
      <vt:lpstr>Microsoft YaHei Regular</vt:lpstr>
      <vt:lpstr>Calibri</vt:lpstr>
      <vt:lpstr>Sitka Text</vt:lpstr>
      <vt:lpstr>Microsoft YaHei Bold</vt:lpstr>
      <vt:lpstr>方正黑体简体</vt:lpstr>
      <vt:lpstr>Noto Serif CJK SC</vt:lpstr>
      <vt:lpstr>Arial Unicode MS</vt:lpstr>
      <vt:lpstr>黑体</vt:lpstr>
      <vt:lpstr>Office Theme</vt:lpstr>
      <vt:lpstr>PowerPoint 演示文稿</vt:lpstr>
      <vt:lpstr>PowerPoint 演示文稿</vt:lpstr>
      <vt:lpstr>校友邦平台角色介绍和整体流程概述</vt:lpstr>
      <vt:lpstr>PowerPoint 演示文稿</vt:lpstr>
      <vt:lpstr>1.1 平台角色-按账号权限</vt:lpstr>
      <vt:lpstr>PowerPoint 演示文稿</vt:lpstr>
      <vt:lpstr>PowerPoint 演示文稿</vt:lpstr>
      <vt:lpstr>PowerPoint 演示文稿</vt:lpstr>
      <vt:lpstr>2.2移动端登录小程序-工作台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5.2实习数据监控.6 数据监控大屏（专业版）</vt:lpstr>
      <vt:lpstr>PowerPoint 演示文稿</vt:lpstr>
      <vt:lpstr>6.1小程序管理界面小程序-工作台</vt:lpstr>
      <vt:lpstr>6.1小程序管理界面小程序-工作台</vt:lpstr>
      <vt:lpstr>6.1小程序管理界面小程序-大数据</vt:lpstr>
      <vt:lpstr>6.2即时互动序-消息-通讯录、实习、系统、互动消息</vt:lpstr>
      <vt:lpstr>谢	谢	观	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校友邦实习实训平台</dc:title>
  <dc:creator/>
  <cp:lastModifiedBy>Deemo</cp:lastModifiedBy>
  <cp:revision>8</cp:revision>
  <dcterms:created xsi:type="dcterms:W3CDTF">2023-07-03T09:17:00Z</dcterms:created>
  <dcterms:modified xsi:type="dcterms:W3CDTF">2025-05-10T11:22:42Z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2023-04-04T08:00:00Z</vt:filetime>
  </property>
  <property fmtid="{D5CDD505-2E9C-101B-9397-08002B2CF9AE}" pid="3" name="Creator">
    <vt:lpwstr>WPS 演示</vt:lpwstr>
  </property>
  <property fmtid="{D5CDD505-2E9C-101B-9397-08002B2CF9AE}" pid="4" name="LastSaved">
    <vt:filetime>2023-07-04T08:00:00Z</vt:filetime>
  </property>
  <property fmtid="{D5CDD505-2E9C-101B-9397-08002B2CF9AE}" pid="5" name="ICV">
    <vt:lpwstr>A62FDBF7550144C6983157E92B0DE868_13</vt:lpwstr>
  </property>
  <property fmtid="{D5CDD505-2E9C-101B-9397-08002B2CF9AE}" pid="6" name="KSOProductBuildVer">
    <vt:lpwstr>2052-12.1.0.16120</vt:lpwstr>
  </property>
</Properties>
</file>